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8"/>
  </p:notesMasterIdLst>
  <p:handoutMasterIdLst>
    <p:handoutMasterId r:id="rId9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50"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51"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Bailey" initials="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A"/>
    <a:srgbClr val="006666"/>
    <a:srgbClr val="F9D50A"/>
    <a:srgbClr val="34539A"/>
    <a:srgbClr val="EBA82C"/>
    <a:srgbClr val="06A4A0"/>
    <a:srgbClr val="1D5072"/>
    <a:srgbClr val="204162"/>
    <a:srgbClr val="203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1429" autoAdjust="0"/>
  </p:normalViewPr>
  <p:slideViewPr>
    <p:cSldViewPr snapToGrid="0">
      <p:cViewPr varScale="1">
        <p:scale>
          <a:sx n="85" d="100"/>
          <a:sy n="85" d="100"/>
        </p:scale>
        <p:origin x="90" y="3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181"/>
    </p:cViewPr>
  </p:sorter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560D4E-9E4F-48BC-A23F-64FCEE2CB1DB}" type="datetimeFigureOut">
              <a:rPr lang="en-US" smtClean="0"/>
              <a:t>6/16/2017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4271402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B6B8AFE-3AA1-400F-821A-617BBC586E76}" type="datetimeFigureOut">
              <a:rPr lang="en-US"/>
              <a:pPr>
                <a:defRPr/>
              </a:pPr>
              <a:t>6/16/2017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68A4230-A740-45D3-9BAF-90A8C6F538B2}" type="slidenum">
              <a:rPr lang="en-US" altLang="en-US"/>
              <a:pPr/>
              <a:t>‹#›</a:t>
            </a:fld>
            <a:endParaRPr lang="en-US" altLang="en-US" dirty="0"/>
          </a:p>
        </p:txBody>
      </p:sp>
    </p:spTree>
    <p:extLst>
      <p:ext uri="{BB962C8B-B14F-4D97-AF65-F5344CB8AC3E}">
        <p14:creationId xmlns:p14="http://schemas.microsoft.com/office/powerpoint/2010/main" val="2401333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2AF49A-58F0-4A2C-8AFA-5C17B251CE89}"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15795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These images are from different orientations: the top is a longitudinal section and the bottom is a cross section. To help students interpret these two representations of compact bone, try cross-mapping: point out a structure in the top image, for example the central canal, and then show it in the micrograph. This orientation helps students interpret both images.</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32</a:t>
            </a:fld>
            <a:endParaRPr lang="en-US" altLang="en-US" dirty="0"/>
          </a:p>
        </p:txBody>
      </p:sp>
    </p:spTree>
    <p:extLst>
      <p:ext uri="{BB962C8B-B14F-4D97-AF65-F5344CB8AC3E}">
        <p14:creationId xmlns:p14="http://schemas.microsoft.com/office/powerpoint/2010/main" val="312016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These images are from different orientations: the top is a longitudinal section and the bottom is a cross section. To help students interpret these two representations of compact bone, try cross-mapping: point out a structure in the top image, for example the central canal, and then show it in the micrograph. This orientation helps students interpret both images.</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33</a:t>
            </a:fld>
            <a:endParaRPr lang="en-US" altLang="en-US" dirty="0"/>
          </a:p>
        </p:txBody>
      </p:sp>
    </p:spTree>
    <p:extLst>
      <p:ext uri="{BB962C8B-B14F-4D97-AF65-F5344CB8AC3E}">
        <p14:creationId xmlns:p14="http://schemas.microsoft.com/office/powerpoint/2010/main" val="202626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These images are from different scales: the first is a longitudinal section of an epiphysis of a long bone and the second is a drawing of the microscopic structure of the trabeculae. This change in scale often confuses students.</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36</a:t>
            </a:fld>
            <a:endParaRPr lang="en-US" altLang="en-US" dirty="0"/>
          </a:p>
        </p:txBody>
      </p:sp>
    </p:spTree>
    <p:extLst>
      <p:ext uri="{BB962C8B-B14F-4D97-AF65-F5344CB8AC3E}">
        <p14:creationId xmlns:p14="http://schemas.microsoft.com/office/powerpoint/2010/main" val="303264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 sure students realize the difference in position of the pullout image here compared to the previous slide. Because the larger images on each slide are similar, some students overlook the details. </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42</a:t>
            </a:fld>
            <a:endParaRPr lang="en-US" altLang="en-US" dirty="0"/>
          </a:p>
        </p:txBody>
      </p:sp>
    </p:spTree>
    <p:extLst>
      <p:ext uri="{BB962C8B-B14F-4D97-AF65-F5344CB8AC3E}">
        <p14:creationId xmlns:p14="http://schemas.microsoft.com/office/powerpoint/2010/main" val="19980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Additional resource: SmartArt Module 6.7—Endochondral Ossification.</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44</a:t>
            </a:fld>
            <a:endParaRPr lang="en-US" altLang="en-US" dirty="0"/>
          </a:p>
        </p:txBody>
      </p:sp>
    </p:spTree>
    <p:extLst>
      <p:ext uri="{BB962C8B-B14F-4D97-AF65-F5344CB8AC3E}">
        <p14:creationId xmlns:p14="http://schemas.microsoft.com/office/powerpoint/2010/main" val="302247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progression of endochondral ossification, have students read from the bottom up. The chondrocytes in the lacunae are replaced by osteoblasts which start secreting bone matrix. As long as there is still cartilage to divide, the bone can continue to elongate, but eventually all the cartilage is replaced by bone.</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51</a:t>
            </a:fld>
            <a:endParaRPr lang="en-US" altLang="en-US" dirty="0"/>
          </a:p>
        </p:txBody>
      </p:sp>
    </p:spTree>
    <p:extLst>
      <p:ext uri="{BB962C8B-B14F-4D97-AF65-F5344CB8AC3E}">
        <p14:creationId xmlns:p14="http://schemas.microsoft.com/office/powerpoint/2010/main" val="58085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Because students are drawn directly to an image, they may overlook the number of weeks for each of these developmental stages. This is important information to help them assess the amount of development that occurs during the elapsed time. </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62</a:t>
            </a:fld>
            <a:endParaRPr lang="en-US" altLang="en-US" dirty="0"/>
          </a:p>
        </p:txBody>
      </p:sp>
    </p:spTree>
    <p:extLst>
      <p:ext uri="{BB962C8B-B14F-4D97-AF65-F5344CB8AC3E}">
        <p14:creationId xmlns:p14="http://schemas.microsoft.com/office/powerpoint/2010/main" val="48626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is a photo of Robert </a:t>
            </a:r>
            <a:r>
              <a:rPr lang="en-US" sz="1200" kern="1200" dirty="0" err="1" smtClean="0">
                <a:solidFill>
                  <a:schemeClr val="tx1"/>
                </a:solidFill>
                <a:latin typeface="+mn-lt"/>
                <a:ea typeface="+mn-ea"/>
                <a:cs typeface="+mn-cs"/>
              </a:rPr>
              <a:t>Wadlow</a:t>
            </a:r>
            <a:r>
              <a:rPr lang="en-US" sz="1200" kern="1200" dirty="0" smtClean="0">
                <a:solidFill>
                  <a:schemeClr val="tx1"/>
                </a:solidFill>
                <a:latin typeface="+mn-lt"/>
                <a:ea typeface="+mn-ea"/>
                <a:cs typeface="+mn-cs"/>
              </a:rPr>
              <a:t>, from Alton, Illinois, who grew to 8’ 11” and weighed 490 pounds. His shoe size was 37, and his large feet and the heavy load on them caused frequent foot problems. He died at age 22 from a fatal foot infection.</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68</a:t>
            </a:fld>
            <a:endParaRPr lang="en-US" altLang="en-US" dirty="0"/>
          </a:p>
        </p:txBody>
      </p:sp>
    </p:spTree>
    <p:extLst>
      <p:ext uri="{BB962C8B-B14F-4D97-AF65-F5344CB8AC3E}">
        <p14:creationId xmlns:p14="http://schemas.microsoft.com/office/powerpoint/2010/main" val="408151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complete skeleton showing this disorder is on display at the </a:t>
            </a:r>
            <a:r>
              <a:rPr lang="en-US" sz="1200" kern="1200" dirty="0" err="1" smtClean="0">
                <a:solidFill>
                  <a:schemeClr val="tx1"/>
                </a:solidFill>
                <a:latin typeface="+mn-lt"/>
                <a:ea typeface="+mn-ea"/>
                <a:cs typeface="+mn-cs"/>
              </a:rPr>
              <a:t>Mütter</a:t>
            </a:r>
            <a:r>
              <a:rPr lang="en-US" sz="1200" kern="1200" dirty="0" smtClean="0">
                <a:solidFill>
                  <a:schemeClr val="tx1"/>
                </a:solidFill>
                <a:latin typeface="+mn-lt"/>
                <a:ea typeface="+mn-ea"/>
                <a:cs typeface="+mn-cs"/>
              </a:rPr>
              <a:t> museum in Philadelphia, Pennsylvania.</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69</a:t>
            </a:fld>
            <a:endParaRPr lang="en-US" altLang="en-US" dirty="0"/>
          </a:p>
        </p:txBody>
      </p:sp>
    </p:spTree>
    <p:extLst>
      <p:ext uri="{BB962C8B-B14F-4D97-AF65-F5344CB8AC3E}">
        <p14:creationId xmlns:p14="http://schemas.microsoft.com/office/powerpoint/2010/main" val="426539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students look at this graphic too quickly they may think the numbers are contradictory because they don't read the titles for each image. The pie chart on the left shows the percentage of the various components that make up bone (bone composition). The table on the right, instead, shows how much of the body's total amount of those specific substances is located in bone.</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73</a:t>
            </a:fld>
            <a:endParaRPr lang="en-US" altLang="en-US" dirty="0"/>
          </a:p>
        </p:txBody>
      </p:sp>
    </p:spTree>
    <p:extLst>
      <p:ext uri="{BB962C8B-B14F-4D97-AF65-F5344CB8AC3E}">
        <p14:creationId xmlns:p14="http://schemas.microsoft.com/office/powerpoint/2010/main" val="3888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Students may not notice the different colors used to differentiate between the axial and appendicular parts of the skeleton. </a:t>
            </a:r>
          </a:p>
          <a:p>
            <a:r>
              <a:rPr lang="en-US" dirty="0" smtClean="0"/>
              <a:t>2. Additional resource: PAL 3.0—Anatomical Models → Axial Skeleton</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4</a:t>
            </a:fld>
            <a:endParaRPr lang="en-US" altLang="en-US" dirty="0"/>
          </a:p>
        </p:txBody>
      </p:sp>
    </p:spTree>
    <p:extLst>
      <p:ext uri="{BB962C8B-B14F-4D97-AF65-F5344CB8AC3E}">
        <p14:creationId xmlns:p14="http://schemas.microsoft.com/office/powerpoint/2010/main" val="2923561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image is complex and some students may need some guidance through it. Be sure they start with the caption at the top which is often overlooked. Also, be sure they follow the arrows. Use the same treatment for slide 80. </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80</a:t>
            </a:fld>
            <a:endParaRPr lang="en-US" altLang="en-US" dirty="0"/>
          </a:p>
        </p:txBody>
      </p:sp>
    </p:spTree>
    <p:extLst>
      <p:ext uri="{BB962C8B-B14F-4D97-AF65-F5344CB8AC3E}">
        <p14:creationId xmlns:p14="http://schemas.microsoft.com/office/powerpoint/2010/main" val="2970359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Additional resource</a:t>
            </a:r>
            <a:r>
              <a:rPr lang="en-US" sz="1200" i="0" kern="1200" dirty="0" smtClean="0">
                <a:solidFill>
                  <a:schemeClr val="tx1"/>
                </a:solidFill>
                <a:latin typeface="+mn-lt"/>
                <a:ea typeface="+mn-ea"/>
                <a:cs typeface="+mn-cs"/>
              </a:rPr>
              <a:t>: SmartArt Module 6.11—Calcium ion metabolism.</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81</a:t>
            </a:fld>
            <a:endParaRPr lang="en-US" altLang="en-US" dirty="0"/>
          </a:p>
        </p:txBody>
      </p:sp>
    </p:spTree>
    <p:extLst>
      <p:ext uri="{BB962C8B-B14F-4D97-AF65-F5344CB8AC3E}">
        <p14:creationId xmlns:p14="http://schemas.microsoft.com/office/powerpoint/2010/main" val="642011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For </a:t>
            </a:r>
            <a:r>
              <a:rPr lang="en-US" sz="1200" kern="1200" dirty="0" smtClean="0">
                <a:solidFill>
                  <a:schemeClr val="tx1"/>
                </a:solidFill>
                <a:latin typeface="+mn-lt"/>
                <a:ea typeface="+mn-ea"/>
                <a:cs typeface="+mn-cs"/>
              </a:rPr>
              <a:t>fractures, consider asking students to bring in any images they might have of their own fractures, if they are willing to share. Or pull some online images. Have students categorize the fractures that are shown.</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92</a:t>
            </a:fld>
            <a:endParaRPr lang="en-US" altLang="en-US" dirty="0"/>
          </a:p>
        </p:txBody>
      </p:sp>
    </p:spTree>
    <p:extLst>
      <p:ext uri="{BB962C8B-B14F-4D97-AF65-F5344CB8AC3E}">
        <p14:creationId xmlns:p14="http://schemas.microsoft.com/office/powerpoint/2010/main" val="226162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helps students with orientation if you can also show them an actual femur while going over these bony markings. </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13</a:t>
            </a:fld>
            <a:endParaRPr lang="en-US" altLang="en-US" dirty="0"/>
          </a:p>
        </p:txBody>
      </p:sp>
    </p:spTree>
    <p:extLst>
      <p:ext uri="{BB962C8B-B14F-4D97-AF65-F5344CB8AC3E}">
        <p14:creationId xmlns:p14="http://schemas.microsoft.com/office/powerpoint/2010/main" val="192927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you can show actual bones while going over this slide, it is an opportunity to compare and contrast the features of the </a:t>
            </a:r>
            <a:r>
              <a:rPr lang="en-US" sz="1200" kern="1200" dirty="0" err="1" smtClean="0">
                <a:solidFill>
                  <a:schemeClr val="tx1"/>
                </a:solidFill>
                <a:latin typeface="+mn-lt"/>
                <a:ea typeface="+mn-ea"/>
                <a:cs typeface="+mn-cs"/>
              </a:rPr>
              <a:t>humerus</a:t>
            </a:r>
            <a:r>
              <a:rPr lang="en-US" sz="1200" kern="1200" dirty="0" smtClean="0">
                <a:solidFill>
                  <a:schemeClr val="tx1"/>
                </a:solidFill>
                <a:latin typeface="+mn-lt"/>
                <a:ea typeface="+mn-ea"/>
                <a:cs typeface="+mn-cs"/>
              </a:rPr>
              <a:t> and femur. For example, both have heads and necks, but they are quite different.</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14</a:t>
            </a:fld>
            <a:endParaRPr lang="en-US" altLang="en-US" dirty="0"/>
          </a:p>
        </p:txBody>
      </p:sp>
    </p:spTree>
    <p:extLst>
      <p:ext uri="{BB962C8B-B14F-4D97-AF65-F5344CB8AC3E}">
        <p14:creationId xmlns:p14="http://schemas.microsoft.com/office/powerpoint/2010/main" val="2452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you have an actual femur, you can use it to help students get oriented by having a student hold the bone up in the same position as depicted in this image. Then ask the students what type of section is shown.</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20</a:t>
            </a:fld>
            <a:endParaRPr lang="en-US" altLang="en-US" dirty="0"/>
          </a:p>
        </p:txBody>
      </p:sp>
    </p:spTree>
    <p:extLst>
      <p:ext uri="{BB962C8B-B14F-4D97-AF65-F5344CB8AC3E}">
        <p14:creationId xmlns:p14="http://schemas.microsoft.com/office/powerpoint/2010/main" val="259638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help students move past memorization, ask them to explain the coloration of red and yellow bone marrow.</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21</a:t>
            </a:fld>
            <a:endParaRPr lang="en-US" altLang="en-US" dirty="0"/>
          </a:p>
        </p:txBody>
      </p:sp>
    </p:spTree>
    <p:extLst>
      <p:ext uri="{BB962C8B-B14F-4D97-AF65-F5344CB8AC3E}">
        <p14:creationId xmlns:p14="http://schemas.microsoft.com/office/powerpoint/2010/main" val="323110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image provides little context. Be sure students understand it is a </a:t>
            </a:r>
            <a:r>
              <a:rPr lang="en-US" sz="1200" kern="1200" dirty="0" err="1" smtClean="0">
                <a:solidFill>
                  <a:schemeClr val="tx1"/>
                </a:solidFill>
                <a:latin typeface="+mn-lt"/>
                <a:ea typeface="+mn-ea"/>
                <a:cs typeface="+mn-cs"/>
              </a:rPr>
              <a:t>closeup</a:t>
            </a:r>
            <a:r>
              <a:rPr lang="en-US" sz="1200" kern="1200" dirty="0" smtClean="0">
                <a:solidFill>
                  <a:schemeClr val="tx1"/>
                </a:solidFill>
                <a:latin typeface="+mn-lt"/>
                <a:ea typeface="+mn-ea"/>
                <a:cs typeface="+mn-cs"/>
              </a:rPr>
              <a:t> of a longitudinal section through a long bone. Or, scroll back to the image on the previous slide and show where this type of section comes from.</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23</a:t>
            </a:fld>
            <a:endParaRPr lang="en-US" altLang="en-US" dirty="0"/>
          </a:p>
        </p:txBody>
      </p:sp>
    </p:spTree>
    <p:extLst>
      <p:ext uri="{BB962C8B-B14F-4D97-AF65-F5344CB8AC3E}">
        <p14:creationId xmlns:p14="http://schemas.microsoft.com/office/powerpoint/2010/main" val="77402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image is good for showing how canaliculi are formed. The extensions of the osteocytes are surrounded by bone matrix, thus forming little tubes like tunnels through the bone matrix, the canaliculi.</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27</a:t>
            </a:fld>
            <a:endParaRPr lang="en-US" altLang="en-US" dirty="0"/>
          </a:p>
        </p:txBody>
      </p:sp>
    </p:spTree>
    <p:extLst>
      <p:ext uri="{BB962C8B-B14F-4D97-AF65-F5344CB8AC3E}">
        <p14:creationId xmlns:p14="http://schemas.microsoft.com/office/powerpoint/2010/main" val="258997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help students understand the composition of bone matrix, soak some chicken leg bones in vinegar for about a week. They become rubbery, as shown in this image, because the acid leaches out the minerals, leaving mostly pliable collagen fibers.</a:t>
            </a:r>
            <a:endParaRPr lang="en-US" dirty="0"/>
          </a:p>
        </p:txBody>
      </p:sp>
      <p:sp>
        <p:nvSpPr>
          <p:cNvPr id="4" name="Slide Number Placeholder 3"/>
          <p:cNvSpPr>
            <a:spLocks noGrp="1"/>
          </p:cNvSpPr>
          <p:nvPr>
            <p:ph type="sldNum" sz="quarter" idx="10"/>
          </p:nvPr>
        </p:nvSpPr>
        <p:spPr/>
        <p:txBody>
          <a:bodyPr/>
          <a:lstStyle/>
          <a:p>
            <a:fld id="{668A4230-A740-45D3-9BAF-90A8C6F538B2}" type="slidenum">
              <a:rPr lang="en-US" altLang="en-US" smtClean="0"/>
              <a:pPr/>
              <a:t>30</a:t>
            </a:fld>
            <a:endParaRPr lang="en-US" altLang="en-US" dirty="0"/>
          </a:p>
        </p:txBody>
      </p:sp>
    </p:spTree>
    <p:extLst>
      <p:ext uri="{BB962C8B-B14F-4D97-AF65-F5344CB8AC3E}">
        <p14:creationId xmlns:p14="http://schemas.microsoft.com/office/powerpoint/2010/main" val="1340434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lvl1pPr>
              <a:defRPr/>
            </a:lvl1pPr>
          </a:lstStyle>
          <a:p>
            <a:pPr>
              <a:defRPr/>
            </a:pPr>
            <a:r>
              <a:rPr lang="en-US" smtClean="0"/>
              <a:t>© 2018 Pearson Education, Inc.</a:t>
            </a:r>
            <a:endParaRPr lang="en-US" dirty="0"/>
          </a:p>
        </p:txBody>
      </p:sp>
      <p:sp>
        <p:nvSpPr>
          <p:cNvPr id="7" name="Rectangle 7"/>
          <p:cNvSpPr>
            <a:spLocks noChangeArrowheads="1"/>
          </p:cNvSpPr>
          <p:nvPr userDrawn="1"/>
        </p:nvSpPr>
        <p:spPr bwMode="auto">
          <a:xfrm>
            <a:off x="5359400" y="5638800"/>
            <a:ext cx="360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400" dirty="0" smtClean="0"/>
              <a:t>Lecture Presentation by </a:t>
            </a:r>
            <a:br>
              <a:rPr lang="en-US" altLang="en-US" sz="1400" dirty="0" smtClean="0"/>
            </a:br>
            <a:r>
              <a:rPr lang="en-US" altLang="en-US" sz="1400" dirty="0" smtClean="0"/>
              <a:t>Lori Garrett</a:t>
            </a:r>
          </a:p>
        </p:txBody>
      </p:sp>
      <p:sp>
        <p:nvSpPr>
          <p:cNvPr id="8" name="TextBox 9"/>
          <p:cNvSpPr txBox="1"/>
          <p:nvPr userDrawn="1"/>
        </p:nvSpPr>
        <p:spPr>
          <a:xfrm>
            <a:off x="5264150" y="0"/>
            <a:ext cx="3797300" cy="2862263"/>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en-US" sz="18000" b="1" dirty="0" smtClean="0">
                <a:solidFill>
                  <a:srgbClr val="00743A"/>
                </a:solidFill>
                <a:latin typeface="Times New Roman" panose="02020603050405020304" pitchFamily="18" charset="0"/>
                <a:cs typeface="Times New Roman" panose="02020603050405020304" pitchFamily="18" charset="0"/>
              </a:rPr>
              <a:t>6</a:t>
            </a:r>
            <a:endParaRPr lang="en-US" sz="18000" b="1" dirty="0">
              <a:solidFill>
                <a:srgbClr val="00743A"/>
              </a:solidFill>
              <a:latin typeface="Times New Roman" panose="02020603050405020304" pitchFamily="18" charset="0"/>
              <a:cs typeface="Times New Roman" panose="02020603050405020304" pitchFamily="18" charset="0"/>
            </a:endParaRPr>
          </a:p>
        </p:txBody>
      </p:sp>
      <p:sp>
        <p:nvSpPr>
          <p:cNvPr id="9" name="TextBox 12"/>
          <p:cNvSpPr txBox="1">
            <a:spLocks noChangeArrowheads="1"/>
          </p:cNvSpPr>
          <p:nvPr userDrawn="1"/>
        </p:nvSpPr>
        <p:spPr bwMode="auto">
          <a:xfrm>
            <a:off x="5413375" y="2947988"/>
            <a:ext cx="34988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50000"/>
              </a:spcBef>
              <a:spcAft>
                <a:spcPct val="0"/>
              </a:spcAft>
              <a:defRPr/>
            </a:pPr>
            <a:r>
              <a:rPr lang="en-US" sz="2600" b="1" i="1" kern="1200" dirty="0" smtClean="0">
                <a:solidFill>
                  <a:schemeClr val="tx1"/>
                </a:solidFill>
                <a:latin typeface="Arial" panose="020B0604020202020204" pitchFamily="34" charset="0"/>
                <a:ea typeface="+mn-ea"/>
                <a:cs typeface="Arial" panose="020B0604020202020204" pitchFamily="34" charset="0"/>
              </a:rPr>
              <a:t>Bones</a:t>
            </a:r>
            <a:r>
              <a:rPr lang="en-US" sz="2600" b="1" i="1" kern="1200" baseline="0" dirty="0" smtClean="0">
                <a:solidFill>
                  <a:schemeClr val="tx1"/>
                </a:solidFill>
                <a:latin typeface="Arial" panose="020B0604020202020204" pitchFamily="34" charset="0"/>
                <a:ea typeface="+mn-ea"/>
                <a:cs typeface="Arial" panose="020B0604020202020204" pitchFamily="34" charset="0"/>
              </a:rPr>
              <a:t> and </a:t>
            </a:r>
            <a:br>
              <a:rPr lang="en-US" sz="2600" b="1" i="1" kern="1200" baseline="0" dirty="0" smtClean="0">
                <a:solidFill>
                  <a:schemeClr val="tx1"/>
                </a:solidFill>
                <a:latin typeface="Arial" panose="020B0604020202020204" pitchFamily="34" charset="0"/>
                <a:ea typeface="+mn-ea"/>
                <a:cs typeface="Arial" panose="020B0604020202020204" pitchFamily="34" charset="0"/>
              </a:rPr>
            </a:br>
            <a:r>
              <a:rPr lang="en-US" sz="2600" b="1" i="1" kern="1200" baseline="0" dirty="0" smtClean="0">
                <a:solidFill>
                  <a:schemeClr val="tx1"/>
                </a:solidFill>
                <a:latin typeface="Arial" panose="020B0604020202020204" pitchFamily="34" charset="0"/>
                <a:ea typeface="+mn-ea"/>
                <a:cs typeface="Arial" panose="020B0604020202020204" pitchFamily="34" charset="0"/>
              </a:rPr>
              <a:t>Bone Structure</a:t>
            </a:r>
            <a:endParaRPr lang="en-US" altLang="en-US" sz="2600" b="1" i="1" kern="1200" dirty="0" smtClean="0">
              <a:solidFill>
                <a:schemeClr val="tx1"/>
              </a:solidFill>
              <a:latin typeface="Arial" panose="020B0604020202020204" pitchFamily="34" charset="0"/>
              <a:ea typeface="+mn-ea"/>
              <a:cs typeface="Arial" panose="020B0604020202020204" pitchFamily="34" charset="0"/>
            </a:endParaRPr>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063" y="317500"/>
            <a:ext cx="5018087"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491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line_Title and Content">
    <p:spTree>
      <p:nvGrpSpPr>
        <p:cNvPr id="1" name=""/>
        <p:cNvGrpSpPr/>
        <p:nvPr/>
      </p:nvGrpSpPr>
      <p:grpSpPr>
        <a:xfrm>
          <a:off x="0" y="0"/>
          <a:ext cx="0" cy="0"/>
          <a:chOff x="0" y="0"/>
          <a:chExt cx="0" cy="0"/>
        </a:xfrm>
      </p:grpSpPr>
      <p:cxnSp>
        <p:nvCxnSpPr>
          <p:cNvPr id="4" name="Straight Connector 6"/>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b="1">
                <a:solidFill>
                  <a:srgbClr val="00743A"/>
                </a:solidFill>
              </a:defRPr>
            </a:lvl1pPr>
          </a:lstStyle>
          <a:p>
            <a:r>
              <a:rPr lang="en-US" dirty="0"/>
              <a:t>Click </a:t>
            </a:r>
            <a:r>
              <a:rPr lang="en-US" dirty="0" smtClean="0"/>
              <a:t>to </a:t>
            </a:r>
            <a:r>
              <a:rPr lang="en-US" dirty="0"/>
              <a:t>edit Master title style</a:t>
            </a:r>
          </a:p>
        </p:txBody>
      </p:sp>
      <p:sp>
        <p:nvSpPr>
          <p:cNvPr id="3" name="Content Placeholder 2"/>
          <p:cNvSpPr>
            <a:spLocks noGrp="1"/>
          </p:cNvSpPr>
          <p:nvPr>
            <p:ph idx="1"/>
          </p:nvPr>
        </p:nvSpPr>
        <p:spPr/>
        <p:txBody>
          <a:bodyPr/>
          <a:lstStyle>
            <a:lvl1pPr>
              <a:spcAft>
                <a:spcPts val="600"/>
              </a:spcAft>
              <a:defRPr>
                <a:solidFill>
                  <a:schemeClr val="tx1"/>
                </a:solidFill>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r>
              <a:rPr lang="en-US" smtClean="0"/>
              <a:t>© 2018 Pearson Education, Inc.</a:t>
            </a:r>
            <a:endParaRPr lang="en-US" dirty="0"/>
          </a:p>
        </p:txBody>
      </p:sp>
    </p:spTree>
    <p:extLst>
      <p:ext uri="{BB962C8B-B14F-4D97-AF65-F5344CB8AC3E}">
        <p14:creationId xmlns:p14="http://schemas.microsoft.com/office/powerpoint/2010/main" val="35408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line__Title and Content">
    <p:spTree>
      <p:nvGrpSpPr>
        <p:cNvPr id="1" name=""/>
        <p:cNvGrpSpPr/>
        <p:nvPr/>
      </p:nvGrpSpPr>
      <p:grpSpPr>
        <a:xfrm>
          <a:off x="0" y="0"/>
          <a:ext cx="0" cy="0"/>
          <a:chOff x="0" y="0"/>
          <a:chExt cx="0" cy="0"/>
        </a:xfrm>
      </p:grpSpPr>
      <p:cxnSp>
        <p:nvCxnSpPr>
          <p:cNvPr id="4" name="Straight Connector 6"/>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6088" y="193677"/>
            <a:ext cx="8288337" cy="557094"/>
          </a:xfrm>
        </p:spPr>
        <p:txBody>
          <a:bodyPr/>
          <a:lstStyle>
            <a:lvl1pPr>
              <a:defRPr sz="2800" b="1">
                <a:solidFill>
                  <a:srgbClr val="00743A"/>
                </a:solidFill>
              </a:defRPr>
            </a:lvl1pPr>
          </a:lstStyle>
          <a:p>
            <a:r>
              <a:rPr lang="en-US" dirty="0"/>
              <a:t>Click to </a:t>
            </a:r>
            <a:r>
              <a:rPr lang="en-US" dirty="0" smtClean="0"/>
              <a:t>edit </a:t>
            </a:r>
            <a:r>
              <a:rPr lang="en-US" dirty="0"/>
              <a:t>Master title style</a:t>
            </a:r>
          </a:p>
        </p:txBody>
      </p:sp>
      <p:sp>
        <p:nvSpPr>
          <p:cNvPr id="3" name="Content Placeholder 2"/>
          <p:cNvSpPr>
            <a:spLocks noGrp="1"/>
          </p:cNvSpPr>
          <p:nvPr>
            <p:ph idx="1"/>
          </p:nvPr>
        </p:nvSpPr>
        <p:spPr>
          <a:xfrm>
            <a:off x="446088" y="909522"/>
            <a:ext cx="8288337" cy="5340466"/>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r>
              <a:rPr lang="en-US" smtClean="0"/>
              <a:t>© 2018 Pearson Education, Inc.</a:t>
            </a:r>
            <a:endParaRPr lang="en-US" dirty="0"/>
          </a:p>
        </p:txBody>
      </p:sp>
    </p:spTree>
    <p:extLst>
      <p:ext uri="{BB962C8B-B14F-4D97-AF65-F5344CB8AC3E}">
        <p14:creationId xmlns:p14="http://schemas.microsoft.com/office/powerpoint/2010/main" val="3999787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smtClean="0"/>
              <a:t>© 2018 Pearson Education, Inc.</a:t>
            </a:r>
            <a:endParaRPr lang="en-US" dirty="0"/>
          </a:p>
        </p:txBody>
      </p:sp>
      <p:sp>
        <p:nvSpPr>
          <p:cNvPr id="8"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59DB62D-6472-45BA-B20C-A6A53328C4DF}" type="slidenum">
              <a:rPr lang="en-US" altLang="en-US"/>
              <a:pPr/>
              <a:t>‹#›</a:t>
            </a:fld>
            <a:endParaRPr lang="en-US" altLang="en-US" dirty="0"/>
          </a:p>
        </p:txBody>
      </p:sp>
    </p:spTree>
    <p:extLst>
      <p:ext uri="{BB962C8B-B14F-4D97-AF65-F5344CB8AC3E}">
        <p14:creationId xmlns:p14="http://schemas.microsoft.com/office/powerpoint/2010/main" val="350964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4"/>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b="1">
                <a:solidFill>
                  <a:srgbClr val="00743A"/>
                </a:solidFill>
              </a:defRPr>
            </a:lvl1p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pPr>
              <a:defRPr/>
            </a:pPr>
            <a:r>
              <a:rPr lang="en-US" smtClean="0"/>
              <a:t>© 2018 Pearson Education, Inc.</a:t>
            </a:r>
            <a:endParaRPr lang="en-US" dirty="0"/>
          </a:p>
        </p:txBody>
      </p:sp>
    </p:spTree>
    <p:extLst>
      <p:ext uri="{BB962C8B-B14F-4D97-AF65-F5344CB8AC3E}">
        <p14:creationId xmlns:p14="http://schemas.microsoft.com/office/powerpoint/2010/main" val="425454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 2018 Pearson Education, Inc.</a:t>
            </a:r>
            <a:endParaRPr lang="en-US" dirty="0"/>
          </a:p>
        </p:txBody>
      </p:sp>
    </p:spTree>
    <p:extLst>
      <p:ext uri="{BB962C8B-B14F-4D97-AF65-F5344CB8AC3E}">
        <p14:creationId xmlns:p14="http://schemas.microsoft.com/office/powerpoint/2010/main" val="383370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6088" y="193675"/>
            <a:ext cx="8288337"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46088" y="1290638"/>
            <a:ext cx="8288337"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0" y="6591300"/>
            <a:ext cx="3086100" cy="266700"/>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solidFill>
                <a:latin typeface="+mn-lt"/>
                <a:cs typeface="+mn-cs"/>
              </a:defRPr>
            </a:lvl1pPr>
          </a:lstStyle>
          <a:p>
            <a:pPr>
              <a:defRPr/>
            </a:pPr>
            <a:r>
              <a:rPr lang="en-US" smtClean="0"/>
              <a:t>© 2018 Pearson Education, Inc.</a:t>
            </a:r>
            <a:endParaRPr lang="en-US" dirty="0"/>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59" r:id="rId3"/>
    <p:sldLayoutId id="2147483943" r:id="rId4"/>
    <p:sldLayoutId id="2147483944" r:id="rId5"/>
    <p:sldLayoutId id="2147483940" r:id="rId6"/>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800" b="1" kern="1200">
          <a:solidFill>
            <a:srgbClr val="00743A"/>
          </a:solidFill>
          <a:latin typeface="+mn-lt"/>
          <a:ea typeface="+mj-ea"/>
          <a:cs typeface="+mj-cs"/>
        </a:defRPr>
      </a:lvl1pPr>
      <a:lvl2pPr algn="l" rtl="0" eaLnBrk="0" fontAlgn="base" hangingPunct="0">
        <a:lnSpc>
          <a:spcPct val="90000"/>
        </a:lnSpc>
        <a:spcBef>
          <a:spcPct val="0"/>
        </a:spcBef>
        <a:spcAft>
          <a:spcPct val="0"/>
        </a:spcAft>
        <a:defRPr sz="3000" b="1">
          <a:solidFill>
            <a:srgbClr val="34539A"/>
          </a:solidFill>
          <a:latin typeface="Arial" charset="0"/>
        </a:defRPr>
      </a:lvl2pPr>
      <a:lvl3pPr algn="l" rtl="0" eaLnBrk="0" fontAlgn="base" hangingPunct="0">
        <a:lnSpc>
          <a:spcPct val="90000"/>
        </a:lnSpc>
        <a:spcBef>
          <a:spcPct val="0"/>
        </a:spcBef>
        <a:spcAft>
          <a:spcPct val="0"/>
        </a:spcAft>
        <a:defRPr sz="3000" b="1">
          <a:solidFill>
            <a:srgbClr val="34539A"/>
          </a:solidFill>
          <a:latin typeface="Arial" charset="0"/>
        </a:defRPr>
      </a:lvl3pPr>
      <a:lvl4pPr algn="l" rtl="0" eaLnBrk="0" fontAlgn="base" hangingPunct="0">
        <a:lnSpc>
          <a:spcPct val="90000"/>
        </a:lnSpc>
        <a:spcBef>
          <a:spcPct val="0"/>
        </a:spcBef>
        <a:spcAft>
          <a:spcPct val="0"/>
        </a:spcAft>
        <a:defRPr sz="3000" b="1">
          <a:solidFill>
            <a:srgbClr val="34539A"/>
          </a:solidFill>
          <a:latin typeface="Arial" charset="0"/>
        </a:defRPr>
      </a:lvl4pPr>
      <a:lvl5pPr algn="l" rtl="0" eaLnBrk="0" fontAlgn="base" hangingPunct="0">
        <a:lnSpc>
          <a:spcPct val="90000"/>
        </a:lnSpc>
        <a:spcBef>
          <a:spcPct val="0"/>
        </a:spcBef>
        <a:spcAft>
          <a:spcPct val="0"/>
        </a:spcAft>
        <a:defRPr sz="3000" b="1">
          <a:solidFill>
            <a:srgbClr val="34539A"/>
          </a:solidFill>
          <a:latin typeface="Arial" charset="0"/>
        </a:defRPr>
      </a:lvl5pPr>
      <a:lvl6pPr marL="457200" algn="l" rtl="0" fontAlgn="base">
        <a:lnSpc>
          <a:spcPct val="90000"/>
        </a:lnSpc>
        <a:spcBef>
          <a:spcPct val="0"/>
        </a:spcBef>
        <a:spcAft>
          <a:spcPct val="0"/>
        </a:spcAft>
        <a:defRPr sz="3000" b="1">
          <a:solidFill>
            <a:srgbClr val="34539A"/>
          </a:solidFill>
          <a:latin typeface="Arial" charset="0"/>
        </a:defRPr>
      </a:lvl6pPr>
      <a:lvl7pPr marL="914400" algn="l" rtl="0" fontAlgn="base">
        <a:lnSpc>
          <a:spcPct val="90000"/>
        </a:lnSpc>
        <a:spcBef>
          <a:spcPct val="0"/>
        </a:spcBef>
        <a:spcAft>
          <a:spcPct val="0"/>
        </a:spcAft>
        <a:defRPr sz="3000" b="1">
          <a:solidFill>
            <a:srgbClr val="34539A"/>
          </a:solidFill>
          <a:latin typeface="Arial" charset="0"/>
        </a:defRPr>
      </a:lvl7pPr>
      <a:lvl8pPr marL="1371600" algn="l" rtl="0" fontAlgn="base">
        <a:lnSpc>
          <a:spcPct val="90000"/>
        </a:lnSpc>
        <a:spcBef>
          <a:spcPct val="0"/>
        </a:spcBef>
        <a:spcAft>
          <a:spcPct val="0"/>
        </a:spcAft>
        <a:defRPr sz="3000" b="1">
          <a:solidFill>
            <a:srgbClr val="34539A"/>
          </a:solidFill>
          <a:latin typeface="Arial" charset="0"/>
        </a:defRPr>
      </a:lvl8pPr>
      <a:lvl9pPr marL="1828800" algn="l" rtl="0" fontAlgn="base">
        <a:lnSpc>
          <a:spcPct val="90000"/>
        </a:lnSpc>
        <a:spcBef>
          <a:spcPct val="0"/>
        </a:spcBef>
        <a:spcAft>
          <a:spcPct val="0"/>
        </a:spcAft>
        <a:defRPr sz="3000" b="1">
          <a:solidFill>
            <a:srgbClr val="34539A"/>
          </a:solidFill>
          <a:latin typeface="Arial" charset="0"/>
        </a:defRPr>
      </a:lvl9pPr>
    </p:titleStyle>
    <p:bodyStyle>
      <a:lvl1pPr algn="l" rtl="0" eaLnBrk="0" fontAlgn="base" hangingPunct="0">
        <a:spcBef>
          <a:spcPts val="0"/>
        </a:spcBef>
        <a:spcAft>
          <a:spcPts val="600"/>
        </a:spcAft>
        <a:buClr>
          <a:srgbClr val="34539A"/>
        </a:buClr>
        <a:buFont typeface="Arial" panose="020B0604020202020204" pitchFamily="34" charset="0"/>
        <a:defRPr sz="2800" b="0" kern="1200">
          <a:solidFill>
            <a:schemeClr val="tx1"/>
          </a:solidFill>
          <a:latin typeface="+mn-lt"/>
          <a:ea typeface="+mn-ea"/>
          <a:cs typeface="Times New Roman" panose="02020603050405020304" pitchFamily="18" charset="0"/>
        </a:defRPr>
      </a:lvl1pPr>
      <a:lvl2pPr marL="404813" indent="-228600" algn="l" rtl="0" eaLnBrk="0" fontAlgn="base" hangingPunct="0">
        <a:spcBef>
          <a:spcPts val="0"/>
        </a:spcBef>
        <a:spcAft>
          <a:spcPts val="600"/>
        </a:spcAft>
        <a:buClr>
          <a:srgbClr val="00743A"/>
        </a:buClr>
        <a:buFont typeface="Wingdings" panose="05000000000000000000" pitchFamily="2" charset="2"/>
        <a:buChar char="§"/>
        <a:defRPr sz="2600" b="0" kern="1200">
          <a:solidFill>
            <a:schemeClr val="tx1"/>
          </a:solidFill>
          <a:latin typeface="+mn-lt"/>
          <a:ea typeface="+mn-ea"/>
          <a:cs typeface="Times New Roman" panose="02020603050405020304" pitchFamily="18" charset="0"/>
        </a:defRPr>
      </a:lvl2pPr>
      <a:lvl3pPr marL="798513" indent="-228600" algn="l" rtl="0" eaLnBrk="0" fontAlgn="base" hangingPunct="0">
        <a:spcBef>
          <a:spcPts val="0"/>
        </a:spcBef>
        <a:spcAft>
          <a:spcPts val="600"/>
        </a:spcAft>
        <a:buClr>
          <a:srgbClr val="00743A"/>
        </a:buClr>
        <a:buFont typeface="Arial" panose="020B0604020202020204" pitchFamily="34" charset="0"/>
        <a:buChar char="•"/>
        <a:tabLst/>
        <a:defRPr sz="2400" b="0" kern="1200">
          <a:solidFill>
            <a:schemeClr val="tx1"/>
          </a:solidFill>
          <a:latin typeface="+mn-lt"/>
          <a:ea typeface="+mn-ea"/>
          <a:cs typeface="Times New Roman" panose="02020603050405020304" pitchFamily="18" charset="0"/>
        </a:defRPr>
      </a:lvl3pPr>
      <a:lvl4pPr marL="1203325" indent="-228600" algn="l" rtl="0" eaLnBrk="0" fontAlgn="base" hangingPunct="0">
        <a:spcBef>
          <a:spcPts val="0"/>
        </a:spcBef>
        <a:spcAft>
          <a:spcPts val="600"/>
        </a:spcAft>
        <a:buClr>
          <a:srgbClr val="00743A"/>
        </a:buClr>
        <a:buFont typeface="Times New Roman" panose="02020603050405020304" pitchFamily="18" charset="0"/>
        <a:buChar char="–"/>
        <a:defRPr sz="2200" b="0" kern="1200">
          <a:solidFill>
            <a:schemeClr val="tx1"/>
          </a:solidFill>
          <a:latin typeface="+mn-lt"/>
          <a:ea typeface="+mn-ea"/>
          <a:cs typeface="Times New Roman" panose="02020603050405020304" pitchFamily="18" charset="0"/>
        </a:defRPr>
      </a:lvl4pPr>
      <a:lvl5pPr marL="1539875" indent="-228600" algn="l" rtl="0" eaLnBrk="0" fontAlgn="base" hangingPunct="0">
        <a:spcBef>
          <a:spcPts val="0"/>
        </a:spcBef>
        <a:spcAft>
          <a:spcPts val="600"/>
        </a:spcAft>
        <a:buClr>
          <a:srgbClr val="00743A"/>
        </a:buClr>
        <a:buFont typeface="Courier New" panose="02070309020205020404" pitchFamily="49" charset="0"/>
        <a:buChar char="o"/>
        <a:defRPr sz="2200" b="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9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Module 6.2: Bone classification and surface markings</a:t>
            </a:r>
            <a:endParaRPr lang="en-US" altLang="en-US" dirty="0" smtClean="0"/>
          </a:p>
        </p:txBody>
      </p:sp>
      <p:sp>
        <p:nvSpPr>
          <p:cNvPr id="15363" name="Content Placeholder 2"/>
          <p:cNvSpPr>
            <a:spLocks noGrp="1"/>
          </p:cNvSpPr>
          <p:nvPr>
            <p:ph idx="1"/>
          </p:nvPr>
        </p:nvSpPr>
        <p:spPr>
          <a:xfrm>
            <a:off x="446090" y="1290638"/>
            <a:ext cx="4784672" cy="4959350"/>
          </a:xfrm>
        </p:spPr>
        <p:txBody>
          <a:bodyPr/>
          <a:lstStyle/>
          <a:p>
            <a:pPr marL="690563" lvl="1" indent="-514350">
              <a:buFont typeface="+mj-lt"/>
              <a:buAutoNum type="arabicPeriod" startAt="5"/>
            </a:pPr>
            <a:r>
              <a:rPr lang="en-US" dirty="0" smtClean="0"/>
              <a:t>​</a:t>
            </a:r>
            <a:r>
              <a:rPr lang="en-US" altLang="en-US" b="1" dirty="0" smtClean="0"/>
              <a:t>Sesamoid bones</a:t>
            </a:r>
          </a:p>
          <a:p>
            <a:pPr lvl="2"/>
            <a:r>
              <a:rPr lang="en-US" altLang="en-US" dirty="0" smtClean="0"/>
              <a:t>Small, flat, and somewhat shaped like sesame seed</a:t>
            </a:r>
          </a:p>
          <a:p>
            <a:pPr lvl="2"/>
            <a:r>
              <a:rPr lang="en-US" altLang="en-US" dirty="0" smtClean="0"/>
              <a:t>Develop inside tendons of knee, hands, and feet</a:t>
            </a:r>
          </a:p>
          <a:p>
            <a:pPr lvl="2"/>
            <a:r>
              <a:rPr lang="en-US" altLang="en-US" dirty="0" smtClean="0"/>
              <a:t>Individual variation in location and number</a:t>
            </a:r>
          </a:p>
          <a:p>
            <a:pPr marL="690563" lvl="1" indent="-514350">
              <a:buFont typeface="+mj-lt"/>
              <a:buAutoNum type="arabicPeriod" startAt="5"/>
            </a:pPr>
            <a:r>
              <a:rPr lang="en-US" dirty="0" smtClean="0"/>
              <a:t>​</a:t>
            </a:r>
            <a:r>
              <a:rPr lang="en-US" altLang="en-US" b="1" dirty="0" smtClean="0"/>
              <a:t>Short bones</a:t>
            </a:r>
          </a:p>
          <a:p>
            <a:pPr lvl="2"/>
            <a:r>
              <a:rPr lang="en-US" altLang="en-US" dirty="0" smtClean="0"/>
              <a:t>Small and boxy</a:t>
            </a:r>
          </a:p>
          <a:p>
            <a:pPr lvl="2"/>
            <a:r>
              <a:rPr lang="en-US" altLang="en-US" i="1" dirty="0" smtClean="0"/>
              <a:t>Examples: </a:t>
            </a:r>
            <a:r>
              <a:rPr lang="en-US" altLang="en-US" dirty="0" smtClean="0"/>
              <a:t>bones of the wrist (carpals) and ankles (tarsals)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54" descr="\\192.168.4.30\conversion\IRDVD\Lecture Format\Martini VAP3e\Output\Chapter 1-6\Ch6\fig_06_02_01_05-L.jpg"/>
          <p:cNvPicPr>
            <a:picLocks noChangeAspect="1" noChangeArrowheads="1"/>
          </p:cNvPicPr>
          <p:nvPr/>
        </p:nvPicPr>
        <p:blipFill>
          <a:blip r:embed="rId2">
            <a:extLst>
              <a:ext uri="{28A0092B-C50C-407E-A947-70E740481C1C}">
                <a14:useLocalDpi xmlns:a14="http://schemas.microsoft.com/office/drawing/2010/main" val="0"/>
              </a:ext>
            </a:extLst>
          </a:blip>
          <a:srcRect b="3754"/>
          <a:stretch>
            <a:fillRect/>
          </a:stretch>
        </p:blipFill>
        <p:spPr bwMode="auto">
          <a:xfrm>
            <a:off x="5595845" y="1290638"/>
            <a:ext cx="3165536" cy="2983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5" descr="\\192.168.4.30\conversion\IRDVD\Lecture Format\Martini VAP3e\Output\Chapter 1-6\Ch6\fig_06_02_01_06-L.jpg"/>
          <p:cNvPicPr>
            <a:picLocks noChangeAspect="1" noChangeArrowheads="1"/>
          </p:cNvPicPr>
          <p:nvPr/>
        </p:nvPicPr>
        <p:blipFill>
          <a:blip r:embed="rId3">
            <a:extLst>
              <a:ext uri="{28A0092B-C50C-407E-A947-70E740481C1C}">
                <a14:useLocalDpi xmlns:a14="http://schemas.microsoft.com/office/drawing/2010/main" val="0"/>
              </a:ext>
            </a:extLst>
          </a:blip>
          <a:srcRect b="5000"/>
          <a:stretch>
            <a:fillRect/>
          </a:stretch>
        </p:blipFill>
        <p:spPr bwMode="auto">
          <a:xfrm>
            <a:off x="5595845" y="4414036"/>
            <a:ext cx="3280533" cy="208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07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Bone classifications</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5" descr="\\192.168.4.30\conversion\IRDVD\JPG Creation\Martini _VAP3E\Output\Chapter 06\JPEG FILES\Labeled\fig_06_02_01-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273396" y="885034"/>
            <a:ext cx="6597208" cy="557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73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Module 6.2: Bone classification and markings</a:t>
            </a:r>
            <a:endParaRPr lang="en-US" altLang="en-US" dirty="0" smtClean="0"/>
          </a:p>
        </p:txBody>
      </p:sp>
      <p:sp>
        <p:nvSpPr>
          <p:cNvPr id="17411" name="Content Placeholder 2"/>
          <p:cNvSpPr>
            <a:spLocks noGrp="1"/>
          </p:cNvSpPr>
          <p:nvPr>
            <p:ph idx="1"/>
          </p:nvPr>
        </p:nvSpPr>
        <p:spPr/>
        <p:txBody>
          <a:bodyPr/>
          <a:lstStyle/>
          <a:p>
            <a:r>
              <a:rPr lang="en-US" altLang="en-US" b="1" dirty="0" smtClean="0"/>
              <a:t>Bone markings</a:t>
            </a:r>
          </a:p>
          <a:p>
            <a:pPr lvl="1"/>
            <a:r>
              <a:rPr lang="en-US" altLang="en-US" dirty="0" smtClean="0"/>
              <a:t>Also known as surface features</a:t>
            </a:r>
          </a:p>
          <a:p>
            <a:pPr lvl="1"/>
            <a:r>
              <a:rPr lang="en-US" altLang="en-US" dirty="0" smtClean="0"/>
              <a:t>Related to particular functions</a:t>
            </a:r>
          </a:p>
          <a:p>
            <a:pPr lvl="2"/>
            <a:r>
              <a:rPr lang="en-US" altLang="en-US" dirty="0" smtClean="0"/>
              <a:t>Elevations/projections </a:t>
            </a:r>
          </a:p>
          <a:p>
            <a:pPr lvl="3"/>
            <a:r>
              <a:rPr lang="en-US" altLang="en-US" dirty="0" smtClean="0"/>
              <a:t>Muscle, tendon, and ligament attachment</a:t>
            </a:r>
          </a:p>
          <a:p>
            <a:pPr lvl="3"/>
            <a:r>
              <a:rPr lang="en-US" altLang="en-US" dirty="0" smtClean="0"/>
              <a:t>At joints where adjacent bones articulate</a:t>
            </a:r>
          </a:p>
          <a:p>
            <a:pPr lvl="2"/>
            <a:r>
              <a:rPr lang="en-US" altLang="en-US" dirty="0" smtClean="0"/>
              <a:t>Depressions/grooves/tunnels</a:t>
            </a:r>
          </a:p>
          <a:p>
            <a:pPr lvl="3"/>
            <a:r>
              <a:rPr lang="en-US" altLang="en-US" dirty="0" smtClean="0"/>
              <a:t>Sites for blood vessels or nerves to lie alongside or penetrate bone</a:t>
            </a:r>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117200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Module 6.2: Bone classification and markings</a:t>
            </a:r>
            <a:endParaRPr lang="en-US" altLang="en-US" dirty="0" smtClean="0"/>
          </a:p>
        </p:txBody>
      </p:sp>
      <p:sp>
        <p:nvSpPr>
          <p:cNvPr id="3" name="Content Placeholder 2"/>
          <p:cNvSpPr>
            <a:spLocks noGrp="1"/>
          </p:cNvSpPr>
          <p:nvPr>
            <p:ph idx="1"/>
          </p:nvPr>
        </p:nvSpPr>
        <p:spPr/>
        <p:txBody>
          <a:bodyPr/>
          <a:lstStyle/>
          <a:p>
            <a:r>
              <a:rPr lang="en-US" b="1" dirty="0" smtClean="0"/>
              <a:t>Bone markings</a:t>
            </a:r>
            <a:r>
              <a:rPr lang="en-US" dirty="0" smtClean="0"/>
              <a:t>—general</a:t>
            </a:r>
          </a:p>
          <a:p>
            <a:pPr lvl="1"/>
            <a:r>
              <a:rPr lang="en-US" b="1" dirty="0" smtClean="0"/>
              <a:t>Head</a:t>
            </a:r>
          </a:p>
          <a:p>
            <a:pPr lvl="2"/>
            <a:r>
              <a:rPr lang="en-US" dirty="0" smtClean="0"/>
              <a:t>Expanded proximal end of a</a:t>
            </a:r>
            <a:br>
              <a:rPr lang="en-US" dirty="0" smtClean="0"/>
            </a:br>
            <a:r>
              <a:rPr lang="en-US" dirty="0" smtClean="0"/>
              <a:t>bone that forms part of a</a:t>
            </a:r>
            <a:br>
              <a:rPr lang="en-US" dirty="0" smtClean="0"/>
            </a:br>
            <a:r>
              <a:rPr lang="en-US" dirty="0" smtClean="0"/>
              <a:t>joint</a:t>
            </a:r>
          </a:p>
          <a:p>
            <a:pPr lvl="1"/>
            <a:r>
              <a:rPr lang="en-US" b="1" dirty="0" smtClean="0"/>
              <a:t>Diaphysis</a:t>
            </a:r>
            <a:r>
              <a:rPr lang="en-US" dirty="0" smtClean="0"/>
              <a:t> (shaft)</a:t>
            </a:r>
          </a:p>
          <a:p>
            <a:pPr lvl="2"/>
            <a:r>
              <a:rPr lang="en-US" dirty="0" smtClean="0"/>
              <a:t>Elongated body of a long</a:t>
            </a:r>
            <a:br>
              <a:rPr lang="en-US" dirty="0" smtClean="0"/>
            </a:br>
            <a:r>
              <a:rPr lang="en-US" dirty="0" smtClean="0"/>
              <a:t>bone</a:t>
            </a:r>
          </a:p>
          <a:p>
            <a:pPr lvl="1"/>
            <a:r>
              <a:rPr lang="en-US" b="1" dirty="0" smtClean="0"/>
              <a:t>Neck</a:t>
            </a:r>
          </a:p>
          <a:p>
            <a:pPr lvl="2"/>
            <a:r>
              <a:rPr lang="en-US" dirty="0" smtClean="0"/>
              <a:t>Narrow connection between</a:t>
            </a:r>
            <a:br>
              <a:rPr lang="en-US" dirty="0" smtClean="0"/>
            </a:br>
            <a:r>
              <a:rPr lang="en-US" dirty="0" smtClean="0"/>
              <a:t>the head and diaphysis of a</a:t>
            </a:r>
            <a:br>
              <a:rPr lang="en-US" dirty="0" smtClean="0"/>
            </a:br>
            <a:r>
              <a:rPr lang="en-US" dirty="0" smtClean="0"/>
              <a:t>bone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6" descr="\\192.168.4.30\conversion\IRDVD\JPG Creation\Martini _VAP3E\Output\Chapter 06\JPEG FILES\Labeled\fig_06_02_02C-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5519738" y="964504"/>
            <a:ext cx="3184867" cy="551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632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192.168.4.30\conversion\IRDVD\JPG Creation\Martini _VAP3E\Output\Chapter 06\JPEG FILES\Labeled\fig_06_02_02B-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5682931" y="1600096"/>
            <a:ext cx="3051494" cy="4991204"/>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p:cNvSpPr>
            <a:spLocks noGrp="1"/>
          </p:cNvSpPr>
          <p:nvPr>
            <p:ph type="title"/>
          </p:nvPr>
        </p:nvSpPr>
        <p:spPr/>
        <p:txBody>
          <a:bodyPr/>
          <a:lstStyle/>
          <a:p>
            <a:r>
              <a:rPr lang="en-US" altLang="en-US" smtClean="0"/>
              <a:t>Module 6.2: Bone classification and markings</a:t>
            </a:r>
            <a:endParaRPr lang="en-US" altLang="en-US" dirty="0" smtClean="0"/>
          </a:p>
        </p:txBody>
      </p:sp>
      <p:sp>
        <p:nvSpPr>
          <p:cNvPr id="3" name="Content Placeholder 2"/>
          <p:cNvSpPr>
            <a:spLocks noGrp="1"/>
          </p:cNvSpPr>
          <p:nvPr>
            <p:ph idx="1"/>
          </p:nvPr>
        </p:nvSpPr>
        <p:spPr/>
        <p:txBody>
          <a:bodyPr/>
          <a:lstStyle/>
          <a:p>
            <a:r>
              <a:rPr lang="en-US" b="1" dirty="0" smtClean="0"/>
              <a:t>Bone markings</a:t>
            </a:r>
            <a:r>
              <a:rPr lang="en-US" dirty="0" smtClean="0"/>
              <a:t>—elevations or projections</a:t>
            </a:r>
          </a:p>
          <a:p>
            <a:pPr lvl="1"/>
            <a:r>
              <a:rPr lang="en-US" b="1" dirty="0" smtClean="0"/>
              <a:t>Process</a:t>
            </a:r>
            <a:r>
              <a:rPr lang="en-US" dirty="0" smtClean="0"/>
              <a:t>—any projection or </a:t>
            </a:r>
            <a:br>
              <a:rPr lang="en-US" dirty="0" smtClean="0"/>
            </a:br>
            <a:r>
              <a:rPr lang="en-US" dirty="0" smtClean="0"/>
              <a:t>bump</a:t>
            </a:r>
          </a:p>
          <a:p>
            <a:pPr lvl="1"/>
            <a:r>
              <a:rPr lang="en-US" b="1" dirty="0" smtClean="0"/>
              <a:t>Tubercle</a:t>
            </a:r>
            <a:r>
              <a:rPr lang="en-US" dirty="0" smtClean="0"/>
              <a:t>—small, rounded </a:t>
            </a:r>
            <a:br>
              <a:rPr lang="en-US" dirty="0" smtClean="0"/>
            </a:br>
            <a:r>
              <a:rPr lang="en-US" dirty="0" smtClean="0"/>
              <a:t>projection</a:t>
            </a:r>
          </a:p>
          <a:p>
            <a:pPr lvl="1"/>
            <a:r>
              <a:rPr lang="en-US" b="1" dirty="0" smtClean="0"/>
              <a:t>Tuberosity</a:t>
            </a:r>
            <a:r>
              <a:rPr lang="en-US" dirty="0" smtClean="0"/>
              <a:t>—small, rough </a:t>
            </a:r>
            <a:br>
              <a:rPr lang="en-US" dirty="0" smtClean="0"/>
            </a:br>
            <a:r>
              <a:rPr lang="en-US" dirty="0" smtClean="0"/>
              <a:t>projection that takes up a </a:t>
            </a:r>
            <a:br>
              <a:rPr lang="en-US" dirty="0" smtClean="0"/>
            </a:br>
            <a:r>
              <a:rPr lang="en-US" dirty="0" smtClean="0"/>
              <a:t>broad area</a:t>
            </a:r>
          </a:p>
          <a:p>
            <a:pPr lvl="1"/>
            <a:r>
              <a:rPr lang="en-US" b="1" dirty="0" smtClean="0"/>
              <a:t>Trochlea</a:t>
            </a:r>
            <a:r>
              <a:rPr lang="en-US" dirty="0" smtClean="0"/>
              <a:t>—smooth, grooved </a:t>
            </a:r>
            <a:br>
              <a:rPr lang="en-US" dirty="0" smtClean="0"/>
            </a:br>
            <a:r>
              <a:rPr lang="en-US" dirty="0" smtClean="0"/>
              <a:t>articular process shaped like </a:t>
            </a:r>
            <a:br>
              <a:rPr lang="en-US" dirty="0" smtClean="0"/>
            </a:br>
            <a:r>
              <a:rPr lang="en-US" dirty="0" smtClean="0"/>
              <a:t>a pulley</a:t>
            </a:r>
          </a:p>
          <a:p>
            <a:pPr lvl="1"/>
            <a:r>
              <a:rPr lang="en-US" b="1" dirty="0" smtClean="0"/>
              <a:t>Condyle</a:t>
            </a:r>
            <a:r>
              <a:rPr lang="en-US" dirty="0" smtClean="0"/>
              <a:t>—smooth, rounded </a:t>
            </a:r>
            <a:br>
              <a:rPr lang="en-US" dirty="0" smtClean="0"/>
            </a:br>
            <a:r>
              <a:rPr lang="en-US" dirty="0" smtClean="0"/>
              <a:t>articular process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743930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Module 6.2: Bone classification and markings</a:t>
            </a:r>
            <a:endParaRPr lang="en-US" altLang="en-US" dirty="0" smtClean="0"/>
          </a:p>
        </p:txBody>
      </p:sp>
      <p:sp>
        <p:nvSpPr>
          <p:cNvPr id="20483" name="Content Placeholder 2"/>
          <p:cNvSpPr>
            <a:spLocks noGrp="1"/>
          </p:cNvSpPr>
          <p:nvPr>
            <p:ph idx="1"/>
          </p:nvPr>
        </p:nvSpPr>
        <p:spPr/>
        <p:txBody>
          <a:bodyPr/>
          <a:lstStyle/>
          <a:p>
            <a:r>
              <a:rPr lang="en-US" altLang="en-US" b="1" dirty="0" smtClean="0"/>
              <a:t>Bone markings</a:t>
            </a:r>
            <a:r>
              <a:rPr lang="en-US" dirty="0"/>
              <a:t>—</a:t>
            </a:r>
            <a:r>
              <a:rPr lang="en-US" altLang="en-US" dirty="0" smtClean="0"/>
              <a:t>elevations or projections (continued)</a:t>
            </a:r>
          </a:p>
          <a:p>
            <a:pPr lvl="1"/>
            <a:r>
              <a:rPr lang="en-US" altLang="en-US" b="1" dirty="0" smtClean="0"/>
              <a:t>Trochanter</a:t>
            </a:r>
            <a:r>
              <a:rPr lang="en-US" altLang="en-US" dirty="0" smtClean="0"/>
              <a:t>—large, rough </a:t>
            </a:r>
            <a:br>
              <a:rPr lang="en-US" altLang="en-US" dirty="0" smtClean="0"/>
            </a:br>
            <a:r>
              <a:rPr lang="en-US" altLang="en-US" dirty="0" smtClean="0"/>
              <a:t>projection</a:t>
            </a:r>
          </a:p>
          <a:p>
            <a:pPr lvl="1"/>
            <a:r>
              <a:rPr lang="en-US" altLang="en-US" b="1" dirty="0" smtClean="0"/>
              <a:t>Facet</a:t>
            </a:r>
            <a:r>
              <a:rPr lang="en-US" altLang="en-US" dirty="0" smtClean="0"/>
              <a:t>—small, flat articular </a:t>
            </a:r>
            <a:br>
              <a:rPr lang="en-US" altLang="en-US" dirty="0" smtClean="0"/>
            </a:br>
            <a:r>
              <a:rPr lang="en-US" altLang="en-US" dirty="0" smtClean="0"/>
              <a:t>surface</a:t>
            </a:r>
          </a:p>
          <a:p>
            <a:endParaRPr lang="en-US" altLang="en-US" dirty="0" smtClean="0"/>
          </a:p>
          <a:p>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8" descr="\\192.168.4.30\conversion\IRDVD\JPG Creation\Martini _VAP3E\Output\Chapter 06\JPEG FILES\Labeled\fig_06_02_02C-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5546100" y="1600096"/>
            <a:ext cx="2881178" cy="499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28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Module 6.2: Bone classification and markings</a:t>
            </a:r>
            <a:endParaRPr lang="en-US" altLang="en-US" dirty="0" smtClean="0"/>
          </a:p>
        </p:txBody>
      </p:sp>
      <p:sp>
        <p:nvSpPr>
          <p:cNvPr id="3" name="Content Placeholder 2"/>
          <p:cNvSpPr>
            <a:spLocks noGrp="1"/>
          </p:cNvSpPr>
          <p:nvPr>
            <p:ph idx="1"/>
          </p:nvPr>
        </p:nvSpPr>
        <p:spPr>
          <a:xfrm>
            <a:off x="446088" y="909522"/>
            <a:ext cx="8259501" cy="5340466"/>
          </a:xfrm>
        </p:spPr>
        <p:txBody>
          <a:bodyPr/>
          <a:lstStyle/>
          <a:p>
            <a:r>
              <a:rPr lang="en-US" b="1" dirty="0" smtClean="0"/>
              <a:t>Bone markings</a:t>
            </a:r>
            <a:r>
              <a:rPr lang="en-US" dirty="0"/>
              <a:t>—elevations </a:t>
            </a:r>
            <a:r>
              <a:rPr lang="en-US" dirty="0" smtClean="0"/>
              <a:t>or projections (continued)</a:t>
            </a:r>
          </a:p>
          <a:p>
            <a:pPr lvl="1"/>
            <a:r>
              <a:rPr lang="en-US" b="1" dirty="0" smtClean="0"/>
              <a:t>Crest</a:t>
            </a:r>
            <a:r>
              <a:rPr lang="en-US" dirty="0" smtClean="0"/>
              <a:t>—prominent ridge</a:t>
            </a:r>
          </a:p>
          <a:p>
            <a:pPr lvl="1"/>
            <a:r>
              <a:rPr lang="en-US" b="1" dirty="0" smtClean="0"/>
              <a:t>Line</a:t>
            </a:r>
            <a:r>
              <a:rPr lang="en-US" dirty="0" smtClean="0"/>
              <a:t>—low ridge, more delicate than a crest</a:t>
            </a:r>
          </a:p>
          <a:p>
            <a:pPr lvl="1"/>
            <a:r>
              <a:rPr lang="en-US" b="1" dirty="0" smtClean="0"/>
              <a:t>Spine</a:t>
            </a:r>
            <a:r>
              <a:rPr lang="en-US" dirty="0" smtClean="0"/>
              <a:t>—pointed or  narrow process</a:t>
            </a:r>
          </a:p>
          <a:p>
            <a:pPr lvl="1"/>
            <a:r>
              <a:rPr lang="en-US" b="1" dirty="0" smtClean="0"/>
              <a:t>Ramus</a:t>
            </a:r>
            <a:r>
              <a:rPr lang="en-US" dirty="0" smtClean="0"/>
              <a:t>—extension of </a:t>
            </a:r>
            <a:br>
              <a:rPr lang="en-US" dirty="0" smtClean="0"/>
            </a:br>
            <a:r>
              <a:rPr lang="en-US" dirty="0" smtClean="0"/>
              <a:t>a bone that makes an </a:t>
            </a:r>
            <a:br>
              <a:rPr lang="en-US" dirty="0" smtClean="0"/>
            </a:br>
            <a:r>
              <a:rPr lang="en-US" dirty="0" smtClean="0"/>
              <a:t>angle with the rest of </a:t>
            </a:r>
            <a:br>
              <a:rPr lang="en-US" dirty="0" smtClean="0"/>
            </a:br>
            <a:r>
              <a:rPr lang="en-US" dirty="0" smtClean="0"/>
              <a:t>a structure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9" descr="\\192.168.4.30\conversion\IRDVD\JPG Creation\Martini _VAP3E\Output\Chapter 06\JPEG FILES\Labeled\fig_06_02_02D-L.jpg"/>
          <p:cNvPicPr>
            <a:picLocks noChangeAspect="1" noChangeArrowheads="1"/>
          </p:cNvPicPr>
          <p:nvPr/>
        </p:nvPicPr>
        <p:blipFill>
          <a:blip r:embed="rId2">
            <a:extLst>
              <a:ext uri="{28A0092B-C50C-407E-A947-70E740481C1C}">
                <a14:useLocalDpi xmlns:a14="http://schemas.microsoft.com/office/drawing/2010/main" val="0"/>
              </a:ext>
            </a:extLst>
          </a:blip>
          <a:srcRect b="2572"/>
          <a:stretch>
            <a:fillRect/>
          </a:stretch>
        </p:blipFill>
        <p:spPr bwMode="auto">
          <a:xfrm>
            <a:off x="4414110" y="3529781"/>
            <a:ext cx="4533245" cy="306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23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Module 6.2: Bone classification and markings</a:t>
            </a:r>
            <a:endParaRPr lang="en-US" altLang="en-US" dirty="0" smtClean="0"/>
          </a:p>
        </p:txBody>
      </p:sp>
      <p:sp>
        <p:nvSpPr>
          <p:cNvPr id="3" name="Content Placeholder 2"/>
          <p:cNvSpPr>
            <a:spLocks noGrp="1"/>
          </p:cNvSpPr>
          <p:nvPr>
            <p:ph idx="1"/>
          </p:nvPr>
        </p:nvSpPr>
        <p:spPr/>
        <p:txBody>
          <a:bodyPr/>
          <a:lstStyle/>
          <a:p>
            <a:r>
              <a:rPr lang="en-US" b="1" dirty="0" smtClean="0"/>
              <a:t>Bone markings</a:t>
            </a:r>
            <a:r>
              <a:rPr lang="en-US" dirty="0"/>
              <a:t>—depressions</a:t>
            </a:r>
            <a:r>
              <a:rPr lang="en-US" dirty="0" smtClean="0"/>
              <a:t>, grooves, and tunnels</a:t>
            </a:r>
          </a:p>
          <a:p>
            <a:pPr lvl="1"/>
            <a:r>
              <a:rPr lang="en-US" b="1" dirty="0" smtClean="0"/>
              <a:t>Canal </a:t>
            </a:r>
            <a:r>
              <a:rPr lang="en-US" dirty="0" smtClean="0"/>
              <a:t>or</a:t>
            </a:r>
            <a:r>
              <a:rPr lang="en-US" b="1" dirty="0" smtClean="0"/>
              <a:t> meatus</a:t>
            </a:r>
            <a:r>
              <a:rPr lang="en-US" dirty="0" smtClean="0"/>
              <a:t>—large passageway through</a:t>
            </a:r>
            <a:br>
              <a:rPr lang="en-US" dirty="0" smtClean="0"/>
            </a:br>
            <a:r>
              <a:rPr lang="en-US" dirty="0" smtClean="0"/>
              <a:t>a bone</a:t>
            </a:r>
          </a:p>
          <a:p>
            <a:pPr lvl="1"/>
            <a:r>
              <a:rPr lang="en-US" b="1" dirty="0" smtClean="0"/>
              <a:t>Sinus</a:t>
            </a:r>
            <a:r>
              <a:rPr lang="en-US" dirty="0" smtClean="0"/>
              <a:t>—chamber within a bone, normally filled</a:t>
            </a:r>
            <a:br>
              <a:rPr lang="en-US" dirty="0" smtClean="0"/>
            </a:br>
            <a:r>
              <a:rPr lang="en-US" dirty="0" smtClean="0"/>
              <a:t>with air</a:t>
            </a:r>
          </a:p>
          <a:p>
            <a:pPr lvl="1"/>
            <a:r>
              <a:rPr lang="en-US" b="1" dirty="0" smtClean="0"/>
              <a:t>Foramen</a:t>
            </a:r>
            <a:r>
              <a:rPr lang="en-US" dirty="0" smtClean="0"/>
              <a:t>—small, </a:t>
            </a:r>
            <a:br>
              <a:rPr lang="en-US" dirty="0" smtClean="0"/>
            </a:br>
            <a:r>
              <a:rPr lang="en-US" dirty="0" smtClean="0"/>
              <a:t>rounded passageway </a:t>
            </a:r>
            <a:br>
              <a:rPr lang="en-US" dirty="0" smtClean="0"/>
            </a:br>
            <a:r>
              <a:rPr lang="en-US" dirty="0" smtClean="0"/>
              <a:t>for blood vessels or </a:t>
            </a:r>
            <a:br>
              <a:rPr lang="en-US" dirty="0" smtClean="0"/>
            </a:br>
            <a:r>
              <a:rPr lang="en-US" dirty="0" smtClean="0"/>
              <a:t>nerves to pass through</a:t>
            </a:r>
            <a:br>
              <a:rPr lang="en-US" dirty="0" smtClean="0"/>
            </a:br>
            <a:r>
              <a:rPr lang="en-US" dirty="0" smtClean="0"/>
              <a:t>bone</a:t>
            </a:r>
          </a:p>
          <a:p>
            <a:endParaRPr lang="en-US" dirty="0" smtClean="0"/>
          </a:p>
          <a:p>
            <a:endParaRPr 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10" descr="\\192.168.4.30\conversion\IRDVD\JPG Creation\Martini _VAP3E\Output\Chapter 06\JPEG FILES\Labeled\fig_06_02_02A-L.jpg"/>
          <p:cNvPicPr>
            <a:picLocks noChangeAspect="1" noChangeArrowheads="1"/>
          </p:cNvPicPr>
          <p:nvPr/>
        </p:nvPicPr>
        <p:blipFill>
          <a:blip r:embed="rId2">
            <a:extLst>
              <a:ext uri="{28A0092B-C50C-407E-A947-70E740481C1C}">
                <a14:useLocalDpi xmlns:a14="http://schemas.microsoft.com/office/drawing/2010/main" val="0"/>
              </a:ext>
            </a:extLst>
          </a:blip>
          <a:srcRect b="2548"/>
          <a:stretch>
            <a:fillRect/>
          </a:stretch>
        </p:blipFill>
        <p:spPr bwMode="auto">
          <a:xfrm>
            <a:off x="4372389" y="3519949"/>
            <a:ext cx="4685361" cy="319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82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Module 6.2: Bone classification and markings</a:t>
            </a:r>
            <a:endParaRPr lang="en-US" altLang="en-US" dirty="0" smtClean="0"/>
          </a:p>
        </p:txBody>
      </p:sp>
      <p:sp>
        <p:nvSpPr>
          <p:cNvPr id="23555" name="Content Placeholder 2"/>
          <p:cNvSpPr>
            <a:spLocks noGrp="1"/>
          </p:cNvSpPr>
          <p:nvPr>
            <p:ph idx="1"/>
          </p:nvPr>
        </p:nvSpPr>
        <p:spPr/>
        <p:txBody>
          <a:bodyPr/>
          <a:lstStyle/>
          <a:p>
            <a:r>
              <a:rPr lang="en-US" altLang="en-US" b="1" dirty="0" smtClean="0"/>
              <a:t>Bone markings</a:t>
            </a:r>
            <a:r>
              <a:rPr lang="en-US" dirty="0"/>
              <a:t>—</a:t>
            </a:r>
            <a:r>
              <a:rPr lang="en-US" altLang="en-US" dirty="0" smtClean="0"/>
              <a:t>depressions, grooves, and tunnels (continued)</a:t>
            </a:r>
          </a:p>
          <a:p>
            <a:pPr lvl="1"/>
            <a:r>
              <a:rPr lang="en-US" altLang="en-US" b="1" dirty="0" smtClean="0"/>
              <a:t>Fissure</a:t>
            </a:r>
            <a:r>
              <a:rPr lang="en-US" altLang="en-US" dirty="0" smtClean="0"/>
              <a:t>—elongated cleft or gap</a:t>
            </a:r>
          </a:p>
          <a:p>
            <a:pPr lvl="1"/>
            <a:r>
              <a:rPr lang="en-US" altLang="en-US" b="1" dirty="0" smtClean="0"/>
              <a:t>Sulcus</a:t>
            </a:r>
            <a:r>
              <a:rPr lang="en-US" altLang="en-US" dirty="0" smtClean="0"/>
              <a:t>—deep, narrow groove</a:t>
            </a:r>
          </a:p>
          <a:p>
            <a:pPr lvl="1"/>
            <a:r>
              <a:rPr lang="en-US" altLang="en-US" b="1" dirty="0" smtClean="0"/>
              <a:t>Fossa</a:t>
            </a:r>
            <a:r>
              <a:rPr lang="en-US" altLang="en-US" dirty="0" smtClean="0"/>
              <a:t>—shallow depression or recess in bone surface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10" descr="\\192.168.4.30\conversion\IRDVD\JPG Creation\Martini _VAP3E\Output\Chapter 06\JPEG FILES\Labeled\fig_06_02_02A-L.jpg"/>
          <p:cNvPicPr>
            <a:picLocks noChangeAspect="1" noChangeArrowheads="1"/>
          </p:cNvPicPr>
          <p:nvPr/>
        </p:nvPicPr>
        <p:blipFill>
          <a:blip r:embed="rId2">
            <a:extLst>
              <a:ext uri="{28A0092B-C50C-407E-A947-70E740481C1C}">
                <a14:useLocalDpi xmlns:a14="http://schemas.microsoft.com/office/drawing/2010/main" val="0"/>
              </a:ext>
            </a:extLst>
          </a:blip>
          <a:srcRect b="2548"/>
          <a:stretch>
            <a:fillRect/>
          </a:stretch>
        </p:blipFill>
        <p:spPr bwMode="auto">
          <a:xfrm>
            <a:off x="2247575" y="3529781"/>
            <a:ext cx="4685361" cy="319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79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Module 6.2: Review</a:t>
            </a:r>
            <a:endParaRPr lang="en-US" altLang="en-US" dirty="0" smtClean="0"/>
          </a:p>
        </p:txBody>
      </p:sp>
      <p:sp>
        <p:nvSpPr>
          <p:cNvPr id="30722" name="Content Placeholder 2"/>
          <p:cNvSpPr>
            <a:spLocks noGrp="1"/>
          </p:cNvSpPr>
          <p:nvPr>
            <p:ph idx="1"/>
          </p:nvPr>
        </p:nvSpPr>
        <p:spPr/>
        <p:txBody>
          <a:bodyPr/>
          <a:lstStyle/>
          <a:p>
            <a:pPr marL="514350" indent="-514350">
              <a:buClr>
                <a:srgbClr val="00743A"/>
              </a:buClr>
              <a:buFont typeface="+mj-lt"/>
              <a:buAutoNum type="alphaUcPeriod"/>
            </a:pPr>
            <a:r>
              <a:rPr lang="en-US" dirty="0" smtClean="0"/>
              <a:t>Identify the six broad categories for classifying a bone according to shape.</a:t>
            </a:r>
          </a:p>
          <a:p>
            <a:pPr marL="514350" indent="-514350">
              <a:buClr>
                <a:srgbClr val="00743A"/>
              </a:buClr>
              <a:buFont typeface="+mj-lt"/>
              <a:buAutoNum type="alphaUcPeriod"/>
            </a:pPr>
            <a:r>
              <a:rPr lang="en-US" dirty="0" smtClean="0"/>
              <a:t>Define </a:t>
            </a:r>
            <a:r>
              <a:rPr lang="en-US" i="1" dirty="0" smtClean="0"/>
              <a:t>bone markings</a:t>
            </a:r>
            <a:r>
              <a:rPr lang="en-US" dirty="0" smtClean="0"/>
              <a:t>.</a:t>
            </a:r>
          </a:p>
          <a:p>
            <a:pPr marL="514350" indent="-514350">
              <a:buClr>
                <a:srgbClr val="00743A"/>
              </a:buClr>
              <a:buFont typeface="+mj-lt"/>
              <a:buAutoNum type="alphaUcPeriod"/>
            </a:pPr>
            <a:r>
              <a:rPr lang="en-US" dirty="0" smtClean="0"/>
              <a:t>List the different terms used to describe projections. </a:t>
            </a:r>
          </a:p>
          <a:p>
            <a:endParaRPr lang="en-US" dirty="0" smtClean="0"/>
          </a:p>
          <a:p>
            <a:r>
              <a:rPr lang="en-US" i="1" dirty="0" smtClean="0"/>
              <a:t>Learning Outcome: </a:t>
            </a:r>
            <a:r>
              <a:rPr lang="en-US" dirty="0" smtClean="0"/>
              <a:t>Classify bones according to their shapes, identify the major types of bone markings, and explain the functional significance of bone markings. </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450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Section 1: Introduction to the Structure and Growth of Bones</a:t>
            </a:r>
          </a:p>
        </p:txBody>
      </p:sp>
      <p:sp>
        <p:nvSpPr>
          <p:cNvPr id="7171" name="Content Placeholder 2"/>
          <p:cNvSpPr>
            <a:spLocks noGrp="1"/>
          </p:cNvSpPr>
          <p:nvPr>
            <p:ph idx="1"/>
          </p:nvPr>
        </p:nvSpPr>
        <p:spPr/>
        <p:txBody>
          <a:bodyPr/>
          <a:lstStyle/>
          <a:p>
            <a:r>
              <a:rPr lang="en-US" altLang="en-US" b="1" dirty="0" smtClean="0"/>
              <a:t>Learning Outcomes</a:t>
            </a:r>
          </a:p>
          <a:p>
            <a:pPr marL="628650" lvl="1" indent="-628650">
              <a:spcBef>
                <a:spcPts val="1200"/>
              </a:spcBef>
              <a:buNone/>
            </a:pPr>
            <a:r>
              <a:rPr lang="en-US" altLang="en-US" dirty="0" smtClean="0"/>
              <a:t>6.1	Describe the two main divisions of the skeleton, and list the major functions of the skeletal system.</a:t>
            </a:r>
          </a:p>
          <a:p>
            <a:pPr marL="628650" lvl="1" indent="-628650">
              <a:spcBef>
                <a:spcPts val="1200"/>
              </a:spcBef>
              <a:buNone/>
            </a:pPr>
            <a:r>
              <a:rPr lang="en-US" altLang="en-US" dirty="0" smtClean="0"/>
              <a:t>6.2	Classify bones according to their shapes, identify the major types of bone markings, and explain the functional significance of bone markings</a:t>
            </a:r>
          </a:p>
          <a:p>
            <a:pPr marL="628650" lvl="1" indent="-628650">
              <a:spcBef>
                <a:spcPts val="1200"/>
              </a:spcBef>
              <a:buNone/>
            </a:pPr>
            <a:r>
              <a:rPr lang="en-US" altLang="en-US" dirty="0" smtClean="0"/>
              <a:t>6.3	Identify the parts of a typical long bone, and describe its internal structures. </a:t>
            </a:r>
          </a:p>
          <a:p>
            <a:pPr marL="628650" lvl="1" indent="-628650">
              <a:spcBef>
                <a:spcPts val="1200"/>
              </a:spcBef>
              <a:buNone/>
            </a:pPr>
            <a:r>
              <a:rPr lang="en-US" altLang="en-US" dirty="0"/>
              <a:t>6.4	Identify the types of cells in bone, and list their major functions</a:t>
            </a:r>
            <a:r>
              <a:rPr lang="en-US" altLang="en-US" dirty="0" smtClean="0"/>
              <a:t>.</a:t>
            </a:r>
            <a:endParaRPr lang="en-US" alt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619099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Module 6.3: Long bones transmit forces along the shaft and have a rich blood supply</a:t>
            </a:r>
            <a:endParaRPr lang="en-US" altLang="en-US" dirty="0" smtClean="0"/>
          </a:p>
        </p:txBody>
      </p:sp>
      <p:sp>
        <p:nvSpPr>
          <p:cNvPr id="31746" name="Content Placeholder 2"/>
          <p:cNvSpPr>
            <a:spLocks noGrp="1"/>
          </p:cNvSpPr>
          <p:nvPr>
            <p:ph idx="1"/>
          </p:nvPr>
        </p:nvSpPr>
        <p:spPr>
          <a:xfrm>
            <a:off x="446089" y="1290638"/>
            <a:ext cx="4873163" cy="4959350"/>
          </a:xfrm>
        </p:spPr>
        <p:txBody>
          <a:bodyPr/>
          <a:lstStyle/>
          <a:p>
            <a:r>
              <a:rPr lang="en-US" b="1" dirty="0" smtClean="0"/>
              <a:t>Long bone features</a:t>
            </a:r>
          </a:p>
          <a:p>
            <a:pPr lvl="1"/>
            <a:r>
              <a:rPr lang="en-US" b="1" dirty="0" smtClean="0"/>
              <a:t>Epiphysis </a:t>
            </a:r>
            <a:r>
              <a:rPr lang="en-US" dirty="0" smtClean="0"/>
              <a:t>(expanded area at each end of the bone)</a:t>
            </a:r>
          </a:p>
          <a:p>
            <a:pPr lvl="2"/>
            <a:r>
              <a:rPr lang="en-US" dirty="0" smtClean="0"/>
              <a:t>Consists largely of </a:t>
            </a:r>
            <a:r>
              <a:rPr lang="en-US" b="1" dirty="0" smtClean="0"/>
              <a:t>spongy bone</a:t>
            </a:r>
            <a:r>
              <a:rPr lang="en-US" dirty="0" smtClean="0"/>
              <a:t> (</a:t>
            </a:r>
            <a:r>
              <a:rPr lang="en-US" b="1" dirty="0" smtClean="0"/>
              <a:t>trabecular bone</a:t>
            </a:r>
            <a:r>
              <a:rPr lang="en-US" dirty="0" smtClean="0"/>
              <a:t>)</a:t>
            </a:r>
          </a:p>
          <a:p>
            <a:pPr lvl="2"/>
            <a:r>
              <a:rPr lang="en-US" dirty="0" smtClean="0"/>
              <a:t>Outer covering of </a:t>
            </a:r>
            <a:r>
              <a:rPr lang="en-US" b="1" dirty="0" smtClean="0"/>
              <a:t>compact bone </a:t>
            </a:r>
            <a:r>
              <a:rPr lang="en-US" dirty="0" smtClean="0"/>
              <a:t>(cortical bone)</a:t>
            </a:r>
          </a:p>
          <a:p>
            <a:pPr lvl="3"/>
            <a:r>
              <a:rPr lang="en-US" dirty="0" smtClean="0"/>
              <a:t>Strong, organized bone</a:t>
            </a:r>
          </a:p>
          <a:p>
            <a:pPr lvl="2"/>
            <a:r>
              <a:rPr lang="en-US" b="1" dirty="0" smtClean="0"/>
              <a:t>Articular cartilage</a:t>
            </a:r>
          </a:p>
          <a:p>
            <a:pPr lvl="3"/>
            <a:r>
              <a:rPr lang="en-US" dirty="0" smtClean="0"/>
              <a:t>Covers portions of epiphysis that form articulations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2" descr="\\192.168.4.30\conversion\IRDVD\JPG Creation\Martini _VAP3E\Output\Chapter 06\JPEG FILES\Labeled\fig_06_03_0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5319252" y="1290638"/>
            <a:ext cx="3480184" cy="417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73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92.168.4.30\conversion\IRDVD\JPG Creation\Martini _VAP3E\Output\Chapter 06\JPEG FILES\Labeled\fig_06_03_0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5319252" y="1290638"/>
            <a:ext cx="3480184" cy="4177013"/>
          </a:xfrm>
          <a:prstGeom prst="rect">
            <a:avLst/>
          </a:prstGeom>
          <a:noFill/>
          <a:extLst>
            <a:ext uri="{909E8E84-426E-40DD-AFC4-6F175D3DCCD1}">
              <a14:hiddenFill xmlns:a14="http://schemas.microsoft.com/office/drawing/2010/main">
                <a:solidFill>
                  <a:srgbClr val="FFFFFF"/>
                </a:solidFill>
              </a14:hiddenFill>
            </a:ext>
          </a:extLst>
        </p:spPr>
      </p:pic>
      <p:sp>
        <p:nvSpPr>
          <p:cNvPr id="26626" name="Title 1"/>
          <p:cNvSpPr>
            <a:spLocks noGrp="1"/>
          </p:cNvSpPr>
          <p:nvPr>
            <p:ph type="title"/>
          </p:nvPr>
        </p:nvSpPr>
        <p:spPr/>
        <p:txBody>
          <a:bodyPr/>
          <a:lstStyle/>
          <a:p>
            <a:r>
              <a:rPr lang="en-US" altLang="en-US" smtClean="0"/>
              <a:t>Module 6.3: Functional anatomy of a long bone</a:t>
            </a:r>
            <a:endParaRPr lang="en-US" altLang="en-US" dirty="0" smtClean="0"/>
          </a:p>
        </p:txBody>
      </p:sp>
      <p:sp>
        <p:nvSpPr>
          <p:cNvPr id="31746" name="Content Placeholder 2"/>
          <p:cNvSpPr>
            <a:spLocks noGrp="1"/>
          </p:cNvSpPr>
          <p:nvPr>
            <p:ph idx="1"/>
          </p:nvPr>
        </p:nvSpPr>
        <p:spPr>
          <a:xfrm>
            <a:off x="446088" y="909522"/>
            <a:ext cx="8458539" cy="5340466"/>
          </a:xfrm>
        </p:spPr>
        <p:txBody>
          <a:bodyPr/>
          <a:lstStyle/>
          <a:p>
            <a:r>
              <a:rPr lang="en-US" b="1" dirty="0" smtClean="0"/>
              <a:t>Long bone features </a:t>
            </a:r>
            <a:r>
              <a:rPr lang="en-US" dirty="0" smtClean="0"/>
              <a:t>(continued)</a:t>
            </a:r>
          </a:p>
          <a:p>
            <a:pPr lvl="1"/>
            <a:r>
              <a:rPr lang="en-US" b="1" dirty="0" smtClean="0"/>
              <a:t>Metaphysis </a:t>
            </a:r>
            <a:r>
              <a:rPr lang="en-US" dirty="0" smtClean="0"/>
              <a:t>(connects </a:t>
            </a:r>
            <a:br>
              <a:rPr lang="en-US" dirty="0" smtClean="0"/>
            </a:br>
            <a:r>
              <a:rPr lang="en-US" dirty="0" smtClean="0"/>
              <a:t>epiphysis to shaft)</a:t>
            </a:r>
          </a:p>
          <a:p>
            <a:pPr lvl="1"/>
            <a:r>
              <a:rPr lang="en-US" b="1" dirty="0" smtClean="0"/>
              <a:t>Diaphysis </a:t>
            </a:r>
            <a:r>
              <a:rPr lang="en-US" dirty="0" smtClean="0"/>
              <a:t>(shaft)</a:t>
            </a:r>
          </a:p>
          <a:p>
            <a:pPr lvl="2"/>
            <a:r>
              <a:rPr lang="en-US" dirty="0" smtClean="0"/>
              <a:t>Contains </a:t>
            </a:r>
            <a:r>
              <a:rPr lang="en-US" b="1" dirty="0" smtClean="0"/>
              <a:t>medullary cavity </a:t>
            </a:r>
            <a:br>
              <a:rPr lang="en-US" b="1" dirty="0" smtClean="0"/>
            </a:br>
            <a:r>
              <a:rPr lang="en-US" dirty="0" smtClean="0"/>
              <a:t>(marrow cavity)</a:t>
            </a:r>
          </a:p>
          <a:p>
            <a:pPr lvl="3"/>
            <a:r>
              <a:rPr lang="en-US" dirty="0" smtClean="0"/>
              <a:t>Filled with two types </a:t>
            </a:r>
            <a:br>
              <a:rPr lang="en-US" dirty="0" smtClean="0"/>
            </a:br>
            <a:r>
              <a:rPr lang="en-US" dirty="0" smtClean="0"/>
              <a:t>of marrow</a:t>
            </a:r>
          </a:p>
          <a:p>
            <a:pPr lvl="4"/>
            <a:r>
              <a:rPr lang="en-US" b="1" dirty="0" smtClean="0"/>
              <a:t>Red bone marrow </a:t>
            </a:r>
            <a:br>
              <a:rPr lang="en-US" b="1" dirty="0" smtClean="0"/>
            </a:br>
            <a:r>
              <a:rPr lang="en-US" dirty="0" smtClean="0"/>
              <a:t>(involved in red blood </a:t>
            </a:r>
            <a:br>
              <a:rPr lang="en-US" dirty="0" smtClean="0"/>
            </a:br>
            <a:r>
              <a:rPr lang="en-US" dirty="0" smtClean="0"/>
              <a:t>cell production)</a:t>
            </a:r>
          </a:p>
          <a:p>
            <a:pPr lvl="4"/>
            <a:r>
              <a:rPr lang="en-US" b="1" dirty="0" smtClean="0"/>
              <a:t>Yellow bone marrow </a:t>
            </a:r>
            <a:br>
              <a:rPr lang="en-US" b="1" dirty="0" smtClean="0"/>
            </a:br>
            <a:r>
              <a:rPr lang="en-US" dirty="0" smtClean="0"/>
              <a:t>(adipose tissue; important as energy reserve)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53834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192.168.4.30\conversion\IRDVD\JPG Creation\Martini _VAP3E\Output\Chapter 06\JPEG FILES\Labeled\fig_06_03_03-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4879685" y="1518403"/>
            <a:ext cx="4139874" cy="4656255"/>
          </a:xfrm>
          <a:prstGeom prst="rect">
            <a:avLst/>
          </a:prstGeom>
          <a:noFill/>
          <a:extLst>
            <a:ext uri="{909E8E84-426E-40DD-AFC4-6F175D3DCCD1}">
              <a14:hiddenFill xmlns:a14="http://schemas.microsoft.com/office/drawing/2010/main">
                <a:solidFill>
                  <a:srgbClr val="FFFFFF"/>
                </a:solidFill>
              </a14:hiddenFill>
            </a:ext>
          </a:extLst>
        </p:spPr>
      </p:pic>
      <p:sp>
        <p:nvSpPr>
          <p:cNvPr id="27650" name="Title 1"/>
          <p:cNvSpPr>
            <a:spLocks noGrp="1"/>
          </p:cNvSpPr>
          <p:nvPr>
            <p:ph type="title"/>
          </p:nvPr>
        </p:nvSpPr>
        <p:spPr/>
        <p:txBody>
          <a:bodyPr/>
          <a:lstStyle/>
          <a:p>
            <a:r>
              <a:rPr lang="en-US" altLang="en-US" smtClean="0"/>
              <a:t>Module 6.3: Functional anatomy of a long bone</a:t>
            </a:r>
            <a:endParaRPr lang="en-US" altLang="en-US" dirty="0" smtClean="0"/>
          </a:p>
        </p:txBody>
      </p:sp>
      <p:sp>
        <p:nvSpPr>
          <p:cNvPr id="31746" name="Content Placeholder 2"/>
          <p:cNvSpPr>
            <a:spLocks noGrp="1"/>
          </p:cNvSpPr>
          <p:nvPr>
            <p:ph idx="1"/>
          </p:nvPr>
        </p:nvSpPr>
        <p:spPr>
          <a:xfrm>
            <a:off x="446088" y="909522"/>
            <a:ext cx="7958875" cy="5340466"/>
          </a:xfrm>
        </p:spPr>
        <p:txBody>
          <a:bodyPr/>
          <a:lstStyle/>
          <a:p>
            <a:r>
              <a:rPr lang="en-US" b="1" dirty="0" smtClean="0"/>
              <a:t>Growth and maintenance require extensive blood supply</a:t>
            </a:r>
          </a:p>
          <a:p>
            <a:pPr lvl="1"/>
            <a:r>
              <a:rPr lang="en-US" dirty="0" smtClean="0"/>
              <a:t>Vascular features</a:t>
            </a:r>
          </a:p>
          <a:p>
            <a:pPr lvl="2"/>
            <a:r>
              <a:rPr lang="en-US" b="1" dirty="0" smtClean="0"/>
              <a:t>Nutrient artery </a:t>
            </a:r>
            <a:r>
              <a:rPr lang="en-US" dirty="0" smtClean="0"/>
              <a:t>and</a:t>
            </a:r>
            <a:r>
              <a:rPr lang="en-US" b="1" dirty="0" smtClean="0"/>
              <a:t> </a:t>
            </a:r>
            <a:br>
              <a:rPr lang="en-US" b="1" dirty="0" smtClean="0"/>
            </a:br>
            <a:r>
              <a:rPr lang="en-US" b="1" dirty="0" smtClean="0"/>
              <a:t>nutrient vein </a:t>
            </a:r>
            <a:r>
              <a:rPr lang="en-US" dirty="0" smtClean="0"/>
              <a:t>(commonly </a:t>
            </a:r>
            <a:br>
              <a:rPr lang="en-US" dirty="0" smtClean="0"/>
            </a:br>
            <a:r>
              <a:rPr lang="en-US" dirty="0" smtClean="0"/>
              <a:t>one of each per bone)</a:t>
            </a:r>
          </a:p>
          <a:p>
            <a:pPr lvl="3"/>
            <a:r>
              <a:rPr lang="en-US" b="1" dirty="0" smtClean="0"/>
              <a:t>Nutrient foramen </a:t>
            </a:r>
            <a:br>
              <a:rPr lang="en-US" b="1" dirty="0" smtClean="0"/>
            </a:br>
            <a:r>
              <a:rPr lang="en-US" dirty="0" smtClean="0"/>
              <a:t>(tunnel providing </a:t>
            </a:r>
            <a:br>
              <a:rPr lang="en-US" dirty="0" smtClean="0"/>
            </a:br>
            <a:r>
              <a:rPr lang="en-US" dirty="0" smtClean="0"/>
              <a:t>access to marrow cavity)</a:t>
            </a:r>
          </a:p>
          <a:p>
            <a:pPr lvl="2"/>
            <a:r>
              <a:rPr lang="en-US" b="1" dirty="0" smtClean="0"/>
              <a:t>Metaphyseal artery </a:t>
            </a:r>
            <a:r>
              <a:rPr lang="en-US" dirty="0" smtClean="0"/>
              <a:t>and</a:t>
            </a:r>
            <a:r>
              <a:rPr lang="en-US" b="1" dirty="0" smtClean="0"/>
              <a:t> </a:t>
            </a:r>
            <a:br>
              <a:rPr lang="en-US" b="1" dirty="0" smtClean="0"/>
            </a:br>
            <a:r>
              <a:rPr lang="en-US" b="1" dirty="0" smtClean="0"/>
              <a:t>metaphyseal vein</a:t>
            </a:r>
          </a:p>
          <a:p>
            <a:pPr lvl="3"/>
            <a:r>
              <a:rPr lang="en-US" dirty="0" smtClean="0"/>
              <a:t>Carry blood to/from </a:t>
            </a:r>
            <a:br>
              <a:rPr lang="en-US" dirty="0" smtClean="0"/>
            </a:br>
            <a:r>
              <a:rPr lang="en-US" dirty="0" smtClean="0"/>
              <a:t>metaphysis</a:t>
            </a:r>
          </a:p>
          <a:p>
            <a:pPr lvl="3"/>
            <a:r>
              <a:rPr lang="en-US" dirty="0" smtClean="0"/>
              <a:t>Connect to epiphyseal arteries/veins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019857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r>
              <a:rPr lang="en-US" altLang="en-US" b="1" dirty="0" smtClean="0"/>
              <a:t>Blood supply and innervation of the periosteum</a:t>
            </a:r>
          </a:p>
          <a:p>
            <a:pPr lvl="1"/>
            <a:r>
              <a:rPr lang="en-US" altLang="en-US" dirty="0" smtClean="0"/>
              <a:t>Smaller blood vessels supply superficial osteons</a:t>
            </a:r>
          </a:p>
          <a:p>
            <a:pPr lvl="1"/>
            <a:r>
              <a:rPr lang="en-US" altLang="en-US" dirty="0" smtClean="0"/>
              <a:t>Lymphatic vessels collect lymph from bone and osteons</a:t>
            </a:r>
          </a:p>
          <a:p>
            <a:pPr lvl="1"/>
            <a:r>
              <a:rPr lang="en-US" altLang="en-US" dirty="0" smtClean="0"/>
              <a:t>Sensory nerves innervate diaphysis, medullary cavity, and epiphyses</a:t>
            </a:r>
          </a:p>
        </p:txBody>
      </p:sp>
      <p:pic>
        <p:nvPicPr>
          <p:cNvPr id="8" name="Picture 12" descr="\\192.168.4.30\conversion\IRDVD\JPG Creation\Martini _VAP3E\Output\Chapter 06\JPEG FILES\Labeled\fig_06_03_04-L.jpg"/>
          <p:cNvPicPr>
            <a:picLocks noChangeAspect="1" noChangeArrowheads="1"/>
          </p:cNvPicPr>
          <p:nvPr/>
        </p:nvPicPr>
        <p:blipFill>
          <a:blip r:embed="rId3">
            <a:extLst>
              <a:ext uri="{28A0092B-C50C-407E-A947-70E740481C1C}">
                <a14:useLocalDpi xmlns:a14="http://schemas.microsoft.com/office/drawing/2010/main" val="0"/>
              </a:ext>
            </a:extLst>
          </a:blip>
          <a:srcRect b="3759"/>
          <a:stretch>
            <a:fillRect/>
          </a:stretch>
        </p:blipFill>
        <p:spPr bwMode="auto">
          <a:xfrm>
            <a:off x="2263525" y="3718195"/>
            <a:ext cx="4616949" cy="2902601"/>
          </a:xfrm>
          <a:prstGeom prst="rect">
            <a:avLst/>
          </a:prstGeom>
          <a:noFill/>
          <a:extLst>
            <a:ext uri="{909E8E84-426E-40DD-AFC4-6F175D3DCCD1}">
              <a14:hiddenFill xmlns:a14="http://schemas.microsoft.com/office/drawing/2010/main">
                <a:solidFill>
                  <a:srgbClr val="FFFFFF"/>
                </a:solidFill>
              </a14:hiddenFill>
            </a:ext>
          </a:extLst>
        </p:spPr>
      </p:pic>
      <p:sp>
        <p:nvSpPr>
          <p:cNvPr id="28674" name="Title 1"/>
          <p:cNvSpPr>
            <a:spLocks noGrp="1"/>
          </p:cNvSpPr>
          <p:nvPr>
            <p:ph type="title"/>
          </p:nvPr>
        </p:nvSpPr>
        <p:spPr/>
        <p:txBody>
          <a:bodyPr/>
          <a:lstStyle/>
          <a:p>
            <a:r>
              <a:rPr lang="en-US" altLang="en-US" smtClean="0"/>
              <a:t>Module 6.3: Functional anatomy of a long bone</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010309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Module 6.3: Review</a:t>
            </a:r>
            <a:endParaRPr lang="en-US" altLang="en-US" dirty="0" smtClean="0"/>
          </a:p>
        </p:txBody>
      </p:sp>
      <p:sp>
        <p:nvSpPr>
          <p:cNvPr id="30722" name="Content Placeholder 2"/>
          <p:cNvSpPr>
            <a:spLocks noGrp="1"/>
          </p:cNvSpPr>
          <p:nvPr>
            <p:ph idx="1"/>
          </p:nvPr>
        </p:nvSpPr>
        <p:spPr/>
        <p:txBody>
          <a:bodyPr/>
          <a:lstStyle/>
          <a:p>
            <a:pPr marL="514350" indent="-514350">
              <a:buClr>
                <a:srgbClr val="00743A"/>
              </a:buClr>
              <a:buFont typeface="+mj-lt"/>
              <a:buAutoNum type="alphaUcPeriod"/>
            </a:pPr>
            <a:r>
              <a:rPr lang="en-US" dirty="0" smtClean="0"/>
              <a:t>List the major parts of a long bone.</a:t>
            </a:r>
          </a:p>
          <a:p>
            <a:pPr marL="514350" indent="-514350">
              <a:buClr>
                <a:srgbClr val="00743A"/>
              </a:buClr>
              <a:buFont typeface="+mj-lt"/>
              <a:buAutoNum type="alphaUcPeriod"/>
            </a:pPr>
            <a:r>
              <a:rPr lang="en-US" dirty="0" smtClean="0"/>
              <a:t>Describe the function of the medullary cavity.</a:t>
            </a:r>
          </a:p>
          <a:p>
            <a:pPr marL="514350" indent="-514350">
              <a:buClr>
                <a:srgbClr val="00743A"/>
              </a:buClr>
              <a:buFont typeface="+mj-lt"/>
              <a:buAutoNum type="alphaUcPeriod"/>
            </a:pPr>
            <a:r>
              <a:rPr lang="en-US" dirty="0" smtClean="0"/>
              <a:t>Where is articular cartilage found, and how is it nourished?</a:t>
            </a:r>
          </a:p>
          <a:p>
            <a:pPr marL="514350" indent="-514350">
              <a:buClr>
                <a:srgbClr val="00743A"/>
              </a:buClr>
              <a:buFont typeface="+mj-lt"/>
              <a:buAutoNum type="alphaUcPeriod"/>
            </a:pPr>
            <a:r>
              <a:rPr lang="en-US" dirty="0" smtClean="0"/>
              <a:t>Why are bone injuries usually painful?</a:t>
            </a:r>
          </a:p>
          <a:p>
            <a:endParaRPr lang="en-US" b="1" dirty="0" smtClean="0"/>
          </a:p>
          <a:p>
            <a:r>
              <a:rPr lang="en-US" i="1" dirty="0" smtClean="0"/>
              <a:t>Learning Outcome: </a:t>
            </a:r>
            <a:r>
              <a:rPr lang="en-US" dirty="0" smtClean="0"/>
              <a:t>Identify the parts of a typical long bone, and describe its internal structures.</a:t>
            </a:r>
            <a:r>
              <a:rPr lang="en-US" sz="2600" dirty="0" smtClean="0"/>
              <a:t> </a:t>
            </a:r>
            <a:endParaRPr lang="en-US" sz="2600"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095416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Module 6.4: Bone has a calcified matrix maintained and altered by osteogenic cells, osteoblasts, osteocytes, and osteoclasts</a:t>
            </a:r>
            <a:endParaRPr lang="en-US" altLang="en-US" dirty="0" smtClean="0"/>
          </a:p>
        </p:txBody>
      </p:sp>
      <p:sp>
        <p:nvSpPr>
          <p:cNvPr id="39938" name="Content Placeholder 2"/>
          <p:cNvSpPr>
            <a:spLocks noGrp="1"/>
          </p:cNvSpPr>
          <p:nvPr>
            <p:ph idx="1"/>
          </p:nvPr>
        </p:nvSpPr>
        <p:spPr>
          <a:xfrm>
            <a:off x="446088" y="1590804"/>
            <a:ext cx="8288337" cy="4659183"/>
          </a:xfrm>
        </p:spPr>
        <p:txBody>
          <a:bodyPr/>
          <a:lstStyle/>
          <a:p>
            <a:r>
              <a:rPr lang="en-US" b="1" dirty="0" smtClean="0"/>
              <a:t>Osteogenic cells </a:t>
            </a:r>
            <a:r>
              <a:rPr lang="en-US" dirty="0" smtClean="0"/>
              <a:t>(</a:t>
            </a:r>
            <a:r>
              <a:rPr lang="en-US" dirty="0" err="1" smtClean="0"/>
              <a:t>osteoprogenitor</a:t>
            </a:r>
            <a:r>
              <a:rPr lang="en-US" dirty="0" smtClean="0"/>
              <a:t> cells)</a:t>
            </a:r>
          </a:p>
          <a:p>
            <a:pPr lvl="1"/>
            <a:r>
              <a:rPr lang="en-US" dirty="0" smtClean="0"/>
              <a:t>Mesenchymal (stem) cells that produce cells that differentiate into osteoblasts</a:t>
            </a:r>
          </a:p>
          <a:p>
            <a:pPr lvl="2"/>
            <a:r>
              <a:rPr lang="en-US" dirty="0" smtClean="0"/>
              <a:t>Important in fracture repair</a:t>
            </a:r>
          </a:p>
          <a:p>
            <a:pPr lvl="2"/>
            <a:r>
              <a:rPr lang="en-US" dirty="0" smtClean="0"/>
              <a:t>Locations</a:t>
            </a:r>
          </a:p>
          <a:p>
            <a:pPr lvl="3"/>
            <a:r>
              <a:rPr lang="en-US" dirty="0" smtClean="0"/>
              <a:t>Inner lining of </a:t>
            </a:r>
            <a:br>
              <a:rPr lang="en-US" dirty="0" smtClean="0"/>
            </a:br>
            <a:r>
              <a:rPr lang="en-US" dirty="0" smtClean="0"/>
              <a:t>periosteum</a:t>
            </a:r>
          </a:p>
          <a:p>
            <a:pPr lvl="3"/>
            <a:r>
              <a:rPr lang="en-US" dirty="0" smtClean="0"/>
              <a:t>Lining endosteum</a:t>
            </a:r>
            <a:br>
              <a:rPr lang="en-US" dirty="0" smtClean="0"/>
            </a:br>
            <a:r>
              <a:rPr lang="en-US" dirty="0" smtClean="0"/>
              <a:t>in medullary</a:t>
            </a:r>
            <a:br>
              <a:rPr lang="en-US" dirty="0" smtClean="0"/>
            </a:br>
            <a:r>
              <a:rPr lang="en-US" dirty="0" smtClean="0"/>
              <a:t>cavity</a:t>
            </a:r>
          </a:p>
          <a:p>
            <a:pPr lvl="3"/>
            <a:r>
              <a:rPr lang="en-US" dirty="0" smtClean="0"/>
              <a:t>Lining passageways</a:t>
            </a:r>
            <a:br>
              <a:rPr lang="en-US" dirty="0" smtClean="0"/>
            </a:br>
            <a:r>
              <a:rPr lang="en-US" dirty="0" smtClean="0"/>
              <a:t>containing blood vessels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2" descr="\\192.168.4.30\conversion\IRDVD\JPG Creation\Martini _VAP3E\Output\Chapter 06\JPEG FILES\Labeled\fig_06_04_01-L.jpg"/>
          <p:cNvPicPr>
            <a:picLocks noChangeAspect="1" noChangeArrowheads="1"/>
          </p:cNvPicPr>
          <p:nvPr/>
        </p:nvPicPr>
        <p:blipFill>
          <a:blip r:embed="rId2">
            <a:extLst>
              <a:ext uri="{28A0092B-C50C-407E-A947-70E740481C1C}">
                <a14:useLocalDpi xmlns:a14="http://schemas.microsoft.com/office/drawing/2010/main" val="0"/>
              </a:ext>
            </a:extLst>
          </a:blip>
          <a:srcRect b="4726"/>
          <a:stretch>
            <a:fillRect/>
          </a:stretch>
        </p:blipFill>
        <p:spPr bwMode="auto">
          <a:xfrm>
            <a:off x="4136724" y="3429000"/>
            <a:ext cx="4828152" cy="223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8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Module 6.4: Bone tissue</a:t>
            </a:r>
            <a:endParaRPr lang="en-US" altLang="en-US" dirty="0" smtClean="0"/>
          </a:p>
        </p:txBody>
      </p:sp>
      <p:sp>
        <p:nvSpPr>
          <p:cNvPr id="39938" name="Content Placeholder 2"/>
          <p:cNvSpPr>
            <a:spLocks noGrp="1"/>
          </p:cNvSpPr>
          <p:nvPr>
            <p:ph idx="1"/>
          </p:nvPr>
        </p:nvSpPr>
        <p:spPr/>
        <p:txBody>
          <a:bodyPr/>
          <a:lstStyle/>
          <a:p>
            <a:r>
              <a:rPr lang="en-US" b="1" dirty="0" smtClean="0"/>
              <a:t>Osteoblasts </a:t>
            </a:r>
            <a:r>
              <a:rPr lang="en-US" dirty="0" smtClean="0"/>
              <a:t>(</a:t>
            </a:r>
            <a:r>
              <a:rPr lang="en-US" i="1" dirty="0" smtClean="0"/>
              <a:t>blast</a:t>
            </a:r>
            <a:r>
              <a:rPr lang="en-US" dirty="0" smtClean="0"/>
              <a:t>, precursor)</a:t>
            </a:r>
          </a:p>
          <a:p>
            <a:pPr lvl="1"/>
            <a:r>
              <a:rPr lang="en-US" dirty="0" smtClean="0"/>
              <a:t>Produce new bony matrix (</a:t>
            </a:r>
            <a:r>
              <a:rPr lang="en-US" b="1" dirty="0" smtClean="0"/>
              <a:t>osteogenesis </a:t>
            </a:r>
            <a:r>
              <a:rPr lang="en-US" dirty="0" smtClean="0"/>
              <a:t>or</a:t>
            </a:r>
            <a:r>
              <a:rPr lang="en-US" b="1" dirty="0" smtClean="0"/>
              <a:t> ossification</a:t>
            </a:r>
            <a:r>
              <a:rPr lang="en-US" dirty="0" smtClean="0"/>
              <a:t>)</a:t>
            </a:r>
          </a:p>
          <a:p>
            <a:pPr lvl="2"/>
            <a:r>
              <a:rPr lang="en-US" dirty="0" smtClean="0"/>
              <a:t>Produces </a:t>
            </a:r>
            <a:r>
              <a:rPr lang="en-US" dirty="0" err="1" smtClean="0"/>
              <a:t>unmineralized</a:t>
            </a:r>
            <a:r>
              <a:rPr lang="en-US" dirty="0" smtClean="0"/>
              <a:t> matrix (</a:t>
            </a:r>
            <a:r>
              <a:rPr lang="en-US" b="1" dirty="0" smtClean="0"/>
              <a:t>osteoid</a:t>
            </a:r>
            <a:r>
              <a:rPr lang="en-US" dirty="0" smtClean="0"/>
              <a:t>)</a:t>
            </a:r>
          </a:p>
          <a:p>
            <a:pPr lvl="2"/>
            <a:r>
              <a:rPr lang="en-US" dirty="0" smtClean="0"/>
              <a:t>Then assists in depositing calcium salts to convert osteoid to bone</a:t>
            </a:r>
          </a:p>
          <a:p>
            <a:pPr lvl="1"/>
            <a:r>
              <a:rPr lang="en-US" dirty="0" smtClean="0"/>
              <a:t>Become </a:t>
            </a:r>
            <a:r>
              <a:rPr lang="en-US" b="1" dirty="0" smtClean="0"/>
              <a:t>osteocytes </a:t>
            </a:r>
            <a:r>
              <a:rPr lang="en-US" dirty="0" smtClean="0"/>
              <a:t>once surrounded by bony matrix</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13" descr="\\192.168.4.30\conversion\IRDVD\JPG Creation\Martini _VAP3E\Output\Chapter 06\JPEG FILES\Labeled\fig_06_04_02-L.jpg"/>
          <p:cNvPicPr>
            <a:picLocks noChangeAspect="1" noChangeArrowheads="1"/>
          </p:cNvPicPr>
          <p:nvPr/>
        </p:nvPicPr>
        <p:blipFill>
          <a:blip r:embed="rId2">
            <a:extLst>
              <a:ext uri="{28A0092B-C50C-407E-A947-70E740481C1C}">
                <a14:useLocalDpi xmlns:a14="http://schemas.microsoft.com/office/drawing/2010/main" val="0"/>
              </a:ext>
            </a:extLst>
          </a:blip>
          <a:srcRect b="5435"/>
          <a:stretch>
            <a:fillRect/>
          </a:stretch>
        </p:blipFill>
        <p:spPr bwMode="auto">
          <a:xfrm>
            <a:off x="2127673" y="4214977"/>
            <a:ext cx="5708637" cy="237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40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Module 6.4: Bone tissue</a:t>
            </a:r>
            <a:endParaRPr lang="en-US" altLang="en-US" dirty="0" smtClean="0"/>
          </a:p>
        </p:txBody>
      </p:sp>
      <p:sp>
        <p:nvSpPr>
          <p:cNvPr id="39938" name="Content Placeholder 2"/>
          <p:cNvSpPr>
            <a:spLocks noGrp="1"/>
          </p:cNvSpPr>
          <p:nvPr>
            <p:ph idx="1"/>
          </p:nvPr>
        </p:nvSpPr>
        <p:spPr/>
        <p:txBody>
          <a:bodyPr/>
          <a:lstStyle/>
          <a:p>
            <a:r>
              <a:rPr lang="en-US" b="1" dirty="0" smtClean="0"/>
              <a:t>Osteocytes </a:t>
            </a:r>
            <a:r>
              <a:rPr lang="en-US" dirty="0" smtClean="0"/>
              <a:t>(</a:t>
            </a:r>
            <a:r>
              <a:rPr lang="en-US" i="1" dirty="0" err="1" smtClean="0"/>
              <a:t>osteo</a:t>
            </a:r>
            <a:r>
              <a:rPr lang="en-US" i="1" dirty="0" smtClean="0"/>
              <a:t>-</a:t>
            </a:r>
            <a:r>
              <a:rPr lang="en-US" dirty="0" smtClean="0"/>
              <a:t>, bone + </a:t>
            </a:r>
            <a:r>
              <a:rPr lang="en-US" i="1" dirty="0" err="1" smtClean="0"/>
              <a:t>cyte</a:t>
            </a:r>
            <a:r>
              <a:rPr lang="en-US" dirty="0" smtClean="0"/>
              <a:t>, cell)</a:t>
            </a:r>
          </a:p>
          <a:p>
            <a:pPr lvl="1"/>
            <a:r>
              <a:rPr lang="en-US" dirty="0" smtClean="0"/>
              <a:t>Mature bone cells that cannot divide</a:t>
            </a:r>
          </a:p>
          <a:p>
            <a:pPr lvl="1"/>
            <a:r>
              <a:rPr lang="en-US" dirty="0" smtClean="0"/>
              <a:t>Maintain protein and mineral content of surrounding matrix</a:t>
            </a:r>
          </a:p>
          <a:p>
            <a:pPr lvl="1"/>
            <a:r>
              <a:rPr lang="en-US" dirty="0" smtClean="0"/>
              <a:t>Occupy</a:t>
            </a:r>
            <a:r>
              <a:rPr lang="en-US" b="1" dirty="0" smtClean="0"/>
              <a:t> lacunae </a:t>
            </a:r>
            <a:r>
              <a:rPr lang="en-US" dirty="0" smtClean="0"/>
              <a:t>(pockets)</a:t>
            </a:r>
          </a:p>
          <a:p>
            <a:pPr lvl="2"/>
            <a:r>
              <a:rPr lang="en-US" dirty="0" smtClean="0"/>
              <a:t>Separated by layers of matrix (</a:t>
            </a:r>
            <a:r>
              <a:rPr lang="en-US" b="1" dirty="0" smtClean="0"/>
              <a:t>lamellae</a:t>
            </a:r>
            <a:r>
              <a:rPr lang="en-US" dirty="0" smtClean="0"/>
              <a:t>)</a:t>
            </a:r>
          </a:p>
          <a:p>
            <a:pPr lvl="2"/>
            <a:r>
              <a:rPr lang="en-US" dirty="0" smtClean="0"/>
              <a:t>Interconnected by </a:t>
            </a:r>
            <a:r>
              <a:rPr lang="en-US" b="1" dirty="0" smtClean="0"/>
              <a:t>canaliculi</a:t>
            </a:r>
            <a:endParaRPr 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14" descr="\\192.168.4.30\conversion\IRDVD\JPG Creation\Martini _VAP3E\Output\Chapter 06\JPEG FILES\Labeled\fig_06_04_03-L.jpg"/>
          <p:cNvPicPr>
            <a:picLocks noChangeAspect="1" noChangeArrowheads="1"/>
          </p:cNvPicPr>
          <p:nvPr/>
        </p:nvPicPr>
        <p:blipFill>
          <a:blip r:embed="rId3">
            <a:extLst>
              <a:ext uri="{28A0092B-C50C-407E-A947-70E740481C1C}">
                <a14:useLocalDpi xmlns:a14="http://schemas.microsoft.com/office/drawing/2010/main" val="0"/>
              </a:ext>
            </a:extLst>
          </a:blip>
          <a:srcRect b="3937"/>
          <a:stretch>
            <a:fillRect/>
          </a:stretch>
        </p:blipFill>
        <p:spPr bwMode="auto">
          <a:xfrm>
            <a:off x="4754872" y="4210873"/>
            <a:ext cx="4137430" cy="251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46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Module 6.4: Bone tissue</a:t>
            </a:r>
            <a:endParaRPr lang="en-US" altLang="en-US" dirty="0" smtClean="0"/>
          </a:p>
        </p:txBody>
      </p:sp>
      <p:sp>
        <p:nvSpPr>
          <p:cNvPr id="39938" name="Content Placeholder 2"/>
          <p:cNvSpPr>
            <a:spLocks noGrp="1"/>
          </p:cNvSpPr>
          <p:nvPr>
            <p:ph idx="1"/>
          </p:nvPr>
        </p:nvSpPr>
        <p:spPr/>
        <p:txBody>
          <a:bodyPr/>
          <a:lstStyle/>
          <a:p>
            <a:r>
              <a:rPr lang="en-US" b="1" dirty="0" smtClean="0"/>
              <a:t>Osteoclasts </a:t>
            </a:r>
            <a:r>
              <a:rPr lang="en-US" dirty="0" smtClean="0"/>
              <a:t>(</a:t>
            </a:r>
            <a:r>
              <a:rPr lang="en-US" i="1" dirty="0" err="1" smtClean="0"/>
              <a:t>klastos</a:t>
            </a:r>
            <a:r>
              <a:rPr lang="en-US" dirty="0" smtClean="0"/>
              <a:t>, broken)</a:t>
            </a:r>
          </a:p>
          <a:p>
            <a:pPr lvl="1"/>
            <a:r>
              <a:rPr lang="en-US" dirty="0" smtClean="0"/>
              <a:t>Remove and remodel bone matrix</a:t>
            </a:r>
          </a:p>
          <a:p>
            <a:pPr lvl="1"/>
            <a:r>
              <a:rPr lang="en-US" dirty="0" smtClean="0"/>
              <a:t>Release acids and proteolytic enzymes to dissolve matrix and release stored minerals</a:t>
            </a:r>
          </a:p>
          <a:p>
            <a:pPr lvl="2"/>
            <a:r>
              <a:rPr lang="en-US" dirty="0" smtClean="0"/>
              <a:t>Process called </a:t>
            </a:r>
            <a:r>
              <a:rPr lang="en-US" b="1" dirty="0" err="1" smtClean="0"/>
              <a:t>osteolysis</a:t>
            </a:r>
            <a:r>
              <a:rPr lang="en-US" dirty="0" smtClean="0"/>
              <a:t> (</a:t>
            </a:r>
            <a:r>
              <a:rPr lang="en-US" i="1" dirty="0" smtClean="0"/>
              <a:t>lysis,</a:t>
            </a:r>
            <a:r>
              <a:rPr lang="en-US" dirty="0" smtClean="0"/>
              <a:t> loosening)</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15" descr="\\192.168.4.30\conversion\IRDVD\JPG Creation\Martini _VAP3E\Output\Chapter 06\JPEG FILES\Labeled\fig_06_04_04-L.jpg"/>
          <p:cNvPicPr>
            <a:picLocks noChangeAspect="1" noChangeArrowheads="1"/>
          </p:cNvPicPr>
          <p:nvPr/>
        </p:nvPicPr>
        <p:blipFill>
          <a:blip r:embed="rId2">
            <a:extLst>
              <a:ext uri="{28A0092B-C50C-407E-A947-70E740481C1C}">
                <a14:useLocalDpi xmlns:a14="http://schemas.microsoft.com/office/drawing/2010/main" val="0"/>
              </a:ext>
            </a:extLst>
          </a:blip>
          <a:srcRect b="4570"/>
          <a:stretch>
            <a:fillRect/>
          </a:stretch>
        </p:blipFill>
        <p:spPr bwMode="auto">
          <a:xfrm>
            <a:off x="1267936" y="3409188"/>
            <a:ext cx="6644640" cy="318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03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Bone tissue</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16" descr="\\192.168.4.30\conversion\IRDVD\JPG Creation\Martini _VAP3E\Output\Chapter 06\JPEG FILES\Labeled\fig_06_04_01-04-L.jpg"/>
          <p:cNvPicPr>
            <a:picLocks noChangeAspect="1" noChangeArrowheads="1"/>
          </p:cNvPicPr>
          <p:nvPr/>
        </p:nvPicPr>
        <p:blipFill>
          <a:blip r:embed="rId2">
            <a:extLst>
              <a:ext uri="{28A0092B-C50C-407E-A947-70E740481C1C}">
                <a14:useLocalDpi xmlns:a14="http://schemas.microsoft.com/office/drawing/2010/main" val="0"/>
              </a:ext>
            </a:extLst>
          </a:blip>
          <a:srcRect b="3075"/>
          <a:stretch>
            <a:fillRect/>
          </a:stretch>
        </p:blipFill>
        <p:spPr bwMode="auto">
          <a:xfrm>
            <a:off x="298704" y="1027176"/>
            <a:ext cx="8546592" cy="480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0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Section 1: Introduction to the Structure and Growth of Bones</a:t>
            </a:r>
          </a:p>
        </p:txBody>
      </p:sp>
      <p:sp>
        <p:nvSpPr>
          <p:cNvPr id="8195" name="Content Placeholder 2"/>
          <p:cNvSpPr>
            <a:spLocks noGrp="1"/>
          </p:cNvSpPr>
          <p:nvPr>
            <p:ph idx="1"/>
          </p:nvPr>
        </p:nvSpPr>
        <p:spPr/>
        <p:txBody>
          <a:bodyPr/>
          <a:lstStyle/>
          <a:p>
            <a:r>
              <a:rPr lang="en-US" altLang="en-US" b="1" dirty="0" smtClean="0"/>
              <a:t>Learning Outcomes</a:t>
            </a:r>
            <a:r>
              <a:rPr lang="en-US" altLang="en-US" dirty="0" smtClean="0"/>
              <a:t> (continued)</a:t>
            </a:r>
            <a:endParaRPr lang="en-US" altLang="en-US" b="1" dirty="0" smtClean="0"/>
          </a:p>
          <a:p>
            <a:pPr marL="640080" lvl="1" indent="-640080">
              <a:spcBef>
                <a:spcPts val="1200"/>
              </a:spcBef>
              <a:buNone/>
            </a:pPr>
            <a:r>
              <a:rPr lang="en-US" altLang="en-US" dirty="0" smtClean="0"/>
              <a:t>6.5	Compare the structures and functions of compact bone and spongy bone.</a:t>
            </a:r>
          </a:p>
          <a:p>
            <a:pPr marL="640080" lvl="1" indent="-640080">
              <a:spcBef>
                <a:spcPts val="1200"/>
              </a:spcBef>
              <a:buNone/>
            </a:pPr>
            <a:r>
              <a:rPr lang="en-US" altLang="en-US" dirty="0" smtClean="0"/>
              <a:t>6.6	Describe the process of appositional bone growth.</a:t>
            </a:r>
          </a:p>
          <a:p>
            <a:pPr marL="640080" lvl="1" indent="-640080">
              <a:spcBef>
                <a:spcPts val="1200"/>
              </a:spcBef>
              <a:buNone/>
            </a:pPr>
            <a:r>
              <a:rPr lang="en-US" altLang="en-US" dirty="0" smtClean="0"/>
              <a:t>6.7	Describe the process of endochondral ossification.</a:t>
            </a:r>
          </a:p>
          <a:p>
            <a:pPr marL="640080" lvl="1" indent="-640080">
              <a:spcBef>
                <a:spcPts val="1200"/>
              </a:spcBef>
              <a:buNone/>
            </a:pPr>
            <a:r>
              <a:rPr lang="en-US" altLang="en-US" dirty="0"/>
              <a:t>6.8	Describe the process of </a:t>
            </a:r>
            <a:r>
              <a:rPr lang="en-US" altLang="en-US" dirty="0" smtClean="0"/>
              <a:t>intramembranous ossification</a:t>
            </a:r>
            <a:r>
              <a:rPr lang="en-US" altLang="en-US" dirty="0"/>
              <a:t>.</a:t>
            </a:r>
          </a:p>
          <a:p>
            <a:pPr marL="640080" lvl="1" indent="-640080">
              <a:spcBef>
                <a:spcPts val="1200"/>
              </a:spcBef>
              <a:buNone/>
            </a:pPr>
            <a:r>
              <a:rPr lang="en-US" altLang="en-US" dirty="0" smtClean="0"/>
              <a:t>6.9</a:t>
            </a:r>
            <a:r>
              <a:rPr lang="en-US" altLang="en-US" dirty="0"/>
              <a:t>	</a:t>
            </a:r>
            <a:r>
              <a:rPr lang="en-US" altLang="en-US" b="1" dirty="0" smtClean="0"/>
              <a:t>Clinical </a:t>
            </a:r>
            <a:r>
              <a:rPr lang="en-US" altLang="en-US" b="1" dirty="0"/>
              <a:t>Module:</a:t>
            </a:r>
            <a:r>
              <a:rPr lang="en-US" altLang="en-US" dirty="0"/>
              <a:t> Discuss various abnormalities of bone formation and growth</a:t>
            </a:r>
            <a:r>
              <a:rPr lang="en-US" altLang="en-US" dirty="0" smtClean="0"/>
              <a:t>.</a:t>
            </a:r>
            <a:endParaRPr lang="en-US" altLang="en-US" dirty="0"/>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805214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Module 6.4: Bone tissue</a:t>
            </a:r>
            <a:endParaRPr lang="en-US" altLang="en-US" dirty="0" smtClean="0"/>
          </a:p>
        </p:txBody>
      </p:sp>
      <p:sp>
        <p:nvSpPr>
          <p:cNvPr id="39938" name="Content Placeholder 2"/>
          <p:cNvSpPr>
            <a:spLocks noGrp="1"/>
          </p:cNvSpPr>
          <p:nvPr>
            <p:ph idx="1"/>
          </p:nvPr>
        </p:nvSpPr>
        <p:spPr/>
        <p:txBody>
          <a:bodyPr/>
          <a:lstStyle/>
          <a:p>
            <a:r>
              <a:rPr lang="en-US" b="1" dirty="0" smtClean="0"/>
              <a:t>Bone matrix</a:t>
            </a:r>
          </a:p>
          <a:p>
            <a:pPr lvl="1"/>
            <a:r>
              <a:rPr lang="en-US" dirty="0" smtClean="0"/>
              <a:t>Collagen fibers account for </a:t>
            </a:r>
            <a:br>
              <a:rPr lang="en-US" dirty="0" smtClean="0"/>
            </a:br>
            <a:r>
              <a:rPr lang="en-US" dirty="0" smtClean="0"/>
              <a:t>~1/3 bone weight</a:t>
            </a:r>
          </a:p>
          <a:p>
            <a:pPr lvl="2"/>
            <a:r>
              <a:rPr lang="en-US" dirty="0" smtClean="0"/>
              <a:t>Provide flexibility</a:t>
            </a:r>
          </a:p>
          <a:p>
            <a:pPr lvl="1"/>
            <a:r>
              <a:rPr lang="en-US" dirty="0" smtClean="0"/>
              <a:t>Calcium phosphate </a:t>
            </a:r>
            <a:br>
              <a:rPr lang="en-US" dirty="0" smtClean="0"/>
            </a:br>
            <a:r>
              <a:rPr lang="en-US" dirty="0" smtClean="0"/>
              <a:t>(</a:t>
            </a:r>
            <a:r>
              <a:rPr lang="en-US" dirty="0" smtClean="0"/>
              <a:t>Ca</a:t>
            </a:r>
            <a:r>
              <a:rPr lang="en-US" baseline="-25000" dirty="0" smtClean="0"/>
              <a:t>3</a:t>
            </a:r>
            <a:r>
              <a:rPr lang="en-US" dirty="0" smtClean="0"/>
              <a:t>(PO</a:t>
            </a:r>
            <a:r>
              <a:rPr lang="en-US" baseline="-25000" dirty="0" smtClean="0"/>
              <a:t>4</a:t>
            </a:r>
            <a:r>
              <a:rPr lang="en-US" dirty="0" smtClean="0"/>
              <a:t>)</a:t>
            </a:r>
            <a:r>
              <a:rPr lang="en-US" baseline="-25000" dirty="0" smtClean="0"/>
              <a:t>2</a:t>
            </a:r>
            <a:r>
              <a:rPr lang="en-US" dirty="0" smtClean="0"/>
              <a:t>) accounts </a:t>
            </a:r>
            <a:br>
              <a:rPr lang="en-US" dirty="0" smtClean="0"/>
            </a:br>
            <a:r>
              <a:rPr lang="en-US" dirty="0" smtClean="0"/>
              <a:t>for ~2/3 bone weight</a:t>
            </a:r>
          </a:p>
          <a:p>
            <a:pPr lvl="2"/>
            <a:r>
              <a:rPr lang="en-US" dirty="0" smtClean="0"/>
              <a:t>Interacts with calcium hydroxide </a:t>
            </a:r>
            <a:br>
              <a:rPr lang="en-US" dirty="0" smtClean="0"/>
            </a:br>
            <a:r>
              <a:rPr lang="en-US" dirty="0" smtClean="0"/>
              <a:t>(</a:t>
            </a:r>
            <a:r>
              <a:rPr lang="en-US" dirty="0" err="1" smtClean="0"/>
              <a:t>Ca</a:t>
            </a:r>
            <a:r>
              <a:rPr lang="en-US" dirty="0" smtClean="0"/>
              <a:t>(OH)</a:t>
            </a:r>
            <a:r>
              <a:rPr lang="en-US" baseline="-25000" dirty="0" smtClean="0"/>
              <a:t>2</a:t>
            </a:r>
            <a:r>
              <a:rPr lang="en-US" dirty="0" smtClean="0"/>
              <a:t>) to form crystals of </a:t>
            </a:r>
            <a:r>
              <a:rPr lang="en-US" b="1" dirty="0" smtClean="0"/>
              <a:t>hydroxyapatite</a:t>
            </a:r>
            <a:r>
              <a:rPr lang="en-US" dirty="0" smtClean="0"/>
              <a:t> </a:t>
            </a:r>
            <a:br>
              <a:rPr lang="en-US" dirty="0" smtClean="0"/>
            </a:br>
            <a:r>
              <a:rPr lang="en-US" dirty="0" smtClean="0"/>
              <a:t>(Ca</a:t>
            </a:r>
            <a:r>
              <a:rPr lang="en-US" baseline="-25000" dirty="0" smtClean="0"/>
              <a:t>10</a:t>
            </a:r>
            <a:r>
              <a:rPr lang="en-US" dirty="0" smtClean="0"/>
              <a:t>(PO</a:t>
            </a:r>
            <a:r>
              <a:rPr lang="en-US" baseline="-25000" dirty="0" smtClean="0"/>
              <a:t>4</a:t>
            </a:r>
            <a:r>
              <a:rPr lang="en-US" dirty="0" smtClean="0"/>
              <a:t>)</a:t>
            </a:r>
            <a:r>
              <a:rPr lang="en-US" baseline="-25000" dirty="0" smtClean="0"/>
              <a:t>6</a:t>
            </a:r>
            <a:r>
              <a:rPr lang="en-US" dirty="0" smtClean="0"/>
              <a:t>(OH)</a:t>
            </a:r>
            <a:r>
              <a:rPr lang="en-US" baseline="-25000" dirty="0" smtClean="0"/>
              <a:t>2</a:t>
            </a:r>
            <a:r>
              <a:rPr lang="en-US" dirty="0" smtClean="0"/>
              <a:t>) salts</a:t>
            </a:r>
          </a:p>
          <a:p>
            <a:pPr lvl="3"/>
            <a:r>
              <a:rPr lang="en-US" dirty="0" smtClean="0"/>
              <a:t>Incorporates other salts (calcium carbonate, CaCO</a:t>
            </a:r>
            <a:r>
              <a:rPr lang="en-US" baseline="-25000" dirty="0" smtClean="0"/>
              <a:t>3</a:t>
            </a:r>
            <a:r>
              <a:rPr lang="en-US" dirty="0" smtClean="0"/>
              <a:t>) and ions (Na</a:t>
            </a:r>
            <a:r>
              <a:rPr lang="en-US" baseline="30000" dirty="0" smtClean="0">
                <a:sym typeface="Symbol" charset="0"/>
              </a:rPr>
              <a:t>+</a:t>
            </a:r>
            <a:r>
              <a:rPr lang="en-US" dirty="0" smtClean="0"/>
              <a:t>, Mg</a:t>
            </a:r>
            <a:r>
              <a:rPr lang="en-US" baseline="30000" dirty="0" smtClean="0"/>
              <a:t>2</a:t>
            </a:r>
            <a:r>
              <a:rPr lang="en-US" baseline="30000" dirty="0" smtClean="0">
                <a:sym typeface="Symbol" charset="0"/>
              </a:rPr>
              <a:t>+</a:t>
            </a:r>
            <a:r>
              <a:rPr lang="en-US" dirty="0" smtClean="0"/>
              <a:t>, F</a:t>
            </a:r>
            <a:r>
              <a:rPr lang="en-US" baseline="30000" dirty="0" smtClean="0">
                <a:sym typeface="Symbol" charset="0"/>
              </a:rPr>
              <a:t>–</a:t>
            </a:r>
            <a:r>
              <a:rPr lang="en-US" dirty="0" smtClean="0"/>
              <a:t>)</a:t>
            </a:r>
          </a:p>
          <a:p>
            <a:pPr lvl="3"/>
            <a:r>
              <a:rPr lang="en-US" dirty="0" smtClean="0"/>
              <a:t>Provides strength</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17" descr="\\192.168.4.30\conversion\IRDVD\JPG Creation\Martini _VAP3E\Output\Chapter 06\JPEG FILES\Labeled\fig_06_04_0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136" y="979367"/>
            <a:ext cx="3106905" cy="307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661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Module 6.4: Review</a:t>
            </a:r>
            <a:endParaRPr lang="en-US" altLang="en-US" dirty="0" smtClean="0"/>
          </a:p>
        </p:txBody>
      </p:sp>
      <p:sp>
        <p:nvSpPr>
          <p:cNvPr id="30722"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Describe the functions of osteogenic cells and osteoblasts. </a:t>
            </a:r>
          </a:p>
          <a:p>
            <a:pPr marL="514350" indent="-514350">
              <a:buClr>
                <a:srgbClr val="00743A"/>
              </a:buClr>
              <a:buFont typeface="+mj-lt"/>
              <a:buAutoNum type="alphaUcPeriod"/>
            </a:pPr>
            <a:r>
              <a:rPr lang="en-US" dirty="0" smtClean="0"/>
              <a:t>Describe the functions of osteocytes.</a:t>
            </a:r>
          </a:p>
          <a:p>
            <a:pPr marL="514350" indent="-514350">
              <a:buClr>
                <a:srgbClr val="00743A"/>
              </a:buClr>
              <a:buFont typeface="+mj-lt"/>
              <a:buAutoNum type="alphaUcPeriod"/>
            </a:pPr>
            <a:r>
              <a:rPr lang="en-US" dirty="0" smtClean="0"/>
              <a:t>How would the compressive strength of a bone be affected if the ratio of collagen to hydroxyapatite increased?</a:t>
            </a:r>
          </a:p>
          <a:p>
            <a:pPr marL="514350" indent="-514350">
              <a:buClr>
                <a:srgbClr val="00743A"/>
              </a:buClr>
              <a:buFont typeface="+mj-lt"/>
              <a:buAutoNum type="alphaUcPeriod"/>
            </a:pPr>
            <a:r>
              <a:rPr lang="en-US" dirty="0" smtClean="0"/>
              <a:t>If osteoclast activity exceeds osteoblast activity in a bone, how will the bone mass be affected?</a:t>
            </a:r>
          </a:p>
          <a:p>
            <a:endParaRPr lang="en-US" dirty="0" smtClean="0"/>
          </a:p>
          <a:p>
            <a:r>
              <a:rPr lang="en-US" i="1" dirty="0" smtClean="0"/>
              <a:t>Learning Outcome: </a:t>
            </a:r>
            <a:r>
              <a:rPr lang="en-US" dirty="0" smtClean="0"/>
              <a:t>Identify the types of cells in bone, and list their major functions.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50994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Module 6.5: Compact bone consists of parallel osteons, and spongy bone consists of a network of trabeculae</a:t>
            </a:r>
            <a:endParaRPr lang="en-US" altLang="en-US" dirty="0" smtClean="0"/>
          </a:p>
        </p:txBody>
      </p:sp>
      <p:sp>
        <p:nvSpPr>
          <p:cNvPr id="2" name="Content Placeholder 2"/>
          <p:cNvSpPr>
            <a:spLocks noGrp="1"/>
          </p:cNvSpPr>
          <p:nvPr>
            <p:ph idx="1"/>
          </p:nvPr>
        </p:nvSpPr>
        <p:spPr>
          <a:xfrm>
            <a:off x="446090" y="1497012"/>
            <a:ext cx="5246788" cy="4752975"/>
          </a:xfrm>
        </p:spPr>
        <p:txBody>
          <a:bodyPr/>
          <a:lstStyle/>
          <a:p>
            <a:r>
              <a:rPr lang="en-US" b="1" dirty="0" smtClean="0"/>
              <a:t>Compact bone</a:t>
            </a:r>
          </a:p>
          <a:p>
            <a:pPr lvl="1"/>
            <a:r>
              <a:rPr lang="en-US" dirty="0" smtClean="0"/>
              <a:t>Functional unit is </a:t>
            </a:r>
            <a:r>
              <a:rPr lang="en-US" b="1" dirty="0" smtClean="0"/>
              <a:t>osteon </a:t>
            </a:r>
            <a:r>
              <a:rPr lang="en-US" dirty="0" smtClean="0"/>
              <a:t>(Haversian system)</a:t>
            </a:r>
          </a:p>
          <a:p>
            <a:pPr lvl="2"/>
            <a:r>
              <a:rPr lang="en-US" dirty="0" smtClean="0"/>
              <a:t>Organized </a:t>
            </a:r>
            <a:r>
              <a:rPr lang="en-US" b="1" dirty="0" smtClean="0"/>
              <a:t>concentric lamellae </a:t>
            </a:r>
            <a:r>
              <a:rPr lang="en-US" dirty="0" smtClean="0"/>
              <a:t>around a </a:t>
            </a:r>
            <a:r>
              <a:rPr lang="en-US" b="1" dirty="0" smtClean="0"/>
              <a:t>central canal</a:t>
            </a:r>
          </a:p>
          <a:p>
            <a:pPr lvl="3"/>
            <a:r>
              <a:rPr lang="en-US" dirty="0" smtClean="0"/>
              <a:t>Osteocytes (in lacunae) lie between lamellae</a:t>
            </a:r>
          </a:p>
          <a:p>
            <a:pPr lvl="3"/>
            <a:r>
              <a:rPr lang="en-US" dirty="0" smtClean="0"/>
              <a:t>Central canal contains small blood vessels</a:t>
            </a:r>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7" name="Picture 18" descr="\\192.168.4.30\conversion\IRDVD\JPG Creation\Martini _VAP3E\Output\Chapter 06\JPEG FILES\Labeled\fig_06_05_01A-L.jpg"/>
          <p:cNvPicPr>
            <a:picLocks noChangeAspect="1" noChangeArrowheads="1"/>
          </p:cNvPicPr>
          <p:nvPr/>
        </p:nvPicPr>
        <p:blipFill>
          <a:blip r:embed="rId3">
            <a:extLst>
              <a:ext uri="{28A0092B-C50C-407E-A947-70E740481C1C}">
                <a14:useLocalDpi xmlns:a14="http://schemas.microsoft.com/office/drawing/2010/main" val="0"/>
              </a:ext>
            </a:extLst>
          </a:blip>
          <a:srcRect b="2834"/>
          <a:stretch>
            <a:fillRect/>
          </a:stretch>
        </p:blipFill>
        <p:spPr bwMode="auto">
          <a:xfrm>
            <a:off x="5996763" y="1497012"/>
            <a:ext cx="2881637" cy="1926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192.168.4.30\conversion\IRDVD\JPG Creation\Martini _VAP3E\Output\Chapter 06\JPEG FILES\Labeled\fig_06_05_01B-L.jpg"/>
          <p:cNvPicPr>
            <a:picLocks noChangeAspect="1" noChangeArrowheads="1"/>
          </p:cNvPicPr>
          <p:nvPr/>
        </p:nvPicPr>
        <p:blipFill>
          <a:blip r:embed="rId4">
            <a:extLst>
              <a:ext uri="{28A0092B-C50C-407E-A947-70E740481C1C}">
                <a14:useLocalDpi xmlns:a14="http://schemas.microsoft.com/office/drawing/2010/main" val="0"/>
              </a:ext>
            </a:extLst>
          </a:blip>
          <a:srcRect b="2523"/>
          <a:stretch>
            <a:fillRect/>
          </a:stretch>
        </p:blipFill>
        <p:spPr bwMode="auto">
          <a:xfrm>
            <a:off x="5996763" y="3852806"/>
            <a:ext cx="2953279" cy="256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37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Module 6.5: Compact and spongy bone structure</a:t>
            </a:r>
            <a:endParaRPr lang="en-US" altLang="en-US" dirty="0" smtClean="0"/>
          </a:p>
        </p:txBody>
      </p:sp>
      <p:sp>
        <p:nvSpPr>
          <p:cNvPr id="2" name="Content Placeholder 2"/>
          <p:cNvSpPr>
            <a:spLocks noGrp="1"/>
          </p:cNvSpPr>
          <p:nvPr>
            <p:ph idx="1"/>
          </p:nvPr>
        </p:nvSpPr>
        <p:spPr>
          <a:xfrm>
            <a:off x="446088" y="1290638"/>
            <a:ext cx="5394273" cy="4959350"/>
          </a:xfrm>
        </p:spPr>
        <p:txBody>
          <a:bodyPr/>
          <a:lstStyle/>
          <a:p>
            <a:r>
              <a:rPr lang="en-US" b="1" dirty="0" smtClean="0"/>
              <a:t>Compact bone</a:t>
            </a:r>
            <a:r>
              <a:rPr lang="en-US" dirty="0" smtClean="0"/>
              <a:t> (continued)</a:t>
            </a:r>
            <a:endParaRPr lang="en-US" b="1" dirty="0" smtClean="0"/>
          </a:p>
          <a:p>
            <a:pPr lvl="1"/>
            <a:r>
              <a:rPr lang="en-US" dirty="0" smtClean="0"/>
              <a:t>Functional unit is </a:t>
            </a:r>
            <a:r>
              <a:rPr lang="en-US" b="1" dirty="0" smtClean="0"/>
              <a:t>osteon </a:t>
            </a:r>
            <a:r>
              <a:rPr lang="en-US" dirty="0" smtClean="0"/>
              <a:t>(Haversian system) (continued)</a:t>
            </a:r>
          </a:p>
          <a:p>
            <a:pPr lvl="2"/>
            <a:r>
              <a:rPr lang="en-US" dirty="0" smtClean="0"/>
              <a:t>Canaliculi connect lacunae with each other and central canal</a:t>
            </a:r>
          </a:p>
          <a:p>
            <a:pPr lvl="2"/>
            <a:r>
              <a:rPr lang="en-US" dirty="0" smtClean="0"/>
              <a:t>Strong along its length</a:t>
            </a:r>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7" name="Picture 18" descr="\\192.168.4.30\conversion\IRDVD\JPG Creation\Martini _VAP3E\Output\Chapter 06\JPEG FILES\Labeled\fig_06_05_01A-L.jpg"/>
          <p:cNvPicPr>
            <a:picLocks noChangeAspect="1" noChangeArrowheads="1"/>
          </p:cNvPicPr>
          <p:nvPr/>
        </p:nvPicPr>
        <p:blipFill>
          <a:blip r:embed="rId3">
            <a:extLst>
              <a:ext uri="{28A0092B-C50C-407E-A947-70E740481C1C}">
                <a14:useLocalDpi xmlns:a14="http://schemas.microsoft.com/office/drawing/2010/main" val="0"/>
              </a:ext>
            </a:extLst>
          </a:blip>
          <a:srcRect b="2834"/>
          <a:stretch>
            <a:fillRect/>
          </a:stretch>
        </p:blipFill>
        <p:spPr bwMode="auto">
          <a:xfrm>
            <a:off x="5996763" y="1497012"/>
            <a:ext cx="2881637" cy="1926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192.168.4.30\conversion\IRDVD\JPG Creation\Martini _VAP3E\Output\Chapter 06\JPEG FILES\Labeled\fig_06_05_01B-L.jpg"/>
          <p:cNvPicPr>
            <a:picLocks noChangeAspect="1" noChangeArrowheads="1"/>
          </p:cNvPicPr>
          <p:nvPr/>
        </p:nvPicPr>
        <p:blipFill>
          <a:blip r:embed="rId4">
            <a:extLst>
              <a:ext uri="{28A0092B-C50C-407E-A947-70E740481C1C}">
                <a14:useLocalDpi xmlns:a14="http://schemas.microsoft.com/office/drawing/2010/main" val="0"/>
              </a:ext>
            </a:extLst>
          </a:blip>
          <a:srcRect b="2523"/>
          <a:stretch>
            <a:fillRect/>
          </a:stretch>
        </p:blipFill>
        <p:spPr bwMode="auto">
          <a:xfrm>
            <a:off x="5996763" y="3852806"/>
            <a:ext cx="2953279" cy="256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19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Module 6.5: Compact and spongy bone structure</a:t>
            </a:r>
          </a:p>
        </p:txBody>
      </p:sp>
      <p:sp>
        <p:nvSpPr>
          <p:cNvPr id="39938" name="Content Placeholder 2"/>
          <p:cNvSpPr>
            <a:spLocks noGrp="1"/>
          </p:cNvSpPr>
          <p:nvPr>
            <p:ph idx="1"/>
          </p:nvPr>
        </p:nvSpPr>
        <p:spPr/>
        <p:txBody>
          <a:bodyPr/>
          <a:lstStyle/>
          <a:p>
            <a:r>
              <a:rPr lang="en-US" b="1" dirty="0" smtClean="0"/>
              <a:t>Long bone organization</a:t>
            </a:r>
          </a:p>
          <a:p>
            <a:pPr lvl="1"/>
            <a:r>
              <a:rPr lang="en-US" dirty="0" smtClean="0"/>
              <a:t>Periosteum—outermost layer</a:t>
            </a:r>
          </a:p>
          <a:p>
            <a:pPr lvl="1"/>
            <a:r>
              <a:rPr lang="en-US" dirty="0" smtClean="0"/>
              <a:t>Compact bone—outer bone tissue layer</a:t>
            </a:r>
          </a:p>
          <a:p>
            <a:pPr lvl="2"/>
            <a:r>
              <a:rPr lang="en-US" b="1" dirty="0" smtClean="0"/>
              <a:t>Circumferential lamellae </a:t>
            </a:r>
            <a:r>
              <a:rPr lang="en-US" dirty="0" smtClean="0"/>
              <a:t>(</a:t>
            </a:r>
            <a:r>
              <a:rPr lang="en-US" i="1" dirty="0" err="1" smtClean="0"/>
              <a:t>circum</a:t>
            </a:r>
            <a:r>
              <a:rPr lang="en-US" i="1" dirty="0" smtClean="0"/>
              <a:t>-,</a:t>
            </a:r>
            <a:r>
              <a:rPr lang="en-US" dirty="0" smtClean="0"/>
              <a:t> around + </a:t>
            </a:r>
            <a:r>
              <a:rPr lang="en-US" i="1" dirty="0" err="1" smtClean="0"/>
              <a:t>ferre</a:t>
            </a:r>
            <a:r>
              <a:rPr lang="en-US" i="1" dirty="0" smtClean="0"/>
              <a:t>,</a:t>
            </a:r>
            <a:r>
              <a:rPr lang="en-US" dirty="0" smtClean="0"/>
              <a:t> to bear) at outer and inner surfaces </a:t>
            </a:r>
          </a:p>
          <a:p>
            <a:pPr lvl="2"/>
            <a:r>
              <a:rPr lang="en-US" b="1" dirty="0" smtClean="0"/>
              <a:t>Interstitial lamellae</a:t>
            </a:r>
            <a:r>
              <a:rPr lang="en-US" dirty="0" smtClean="0"/>
              <a:t> fill spaces between osteons</a:t>
            </a:r>
          </a:p>
          <a:p>
            <a:pPr lvl="2"/>
            <a:r>
              <a:rPr lang="en-US" dirty="0" smtClean="0"/>
              <a:t>Osteons</a:t>
            </a:r>
          </a:p>
          <a:p>
            <a:pPr lvl="3"/>
            <a:r>
              <a:rPr lang="en-US" dirty="0" smtClean="0"/>
              <a:t>Connected by </a:t>
            </a:r>
            <a:r>
              <a:rPr lang="en-US" b="1" dirty="0" smtClean="0"/>
              <a:t>perforating canals </a:t>
            </a:r>
            <a:r>
              <a:rPr lang="en-US" dirty="0" smtClean="0"/>
              <a:t>(perpendicular to surface)</a:t>
            </a:r>
          </a:p>
          <a:p>
            <a:pPr lvl="1"/>
            <a:r>
              <a:rPr lang="en-US" dirty="0" smtClean="0"/>
              <a:t>Spongy bone—innermost layer</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220841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Long bone organization</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20" descr="\\192.168.4.30\conversion\IRDVD\JPG Creation\Martini _VAP3E\Output\Chapter 06\JPEG FILES\Labeled\fig_06_05_02-L.jpg"/>
          <p:cNvPicPr>
            <a:picLocks noChangeAspect="1" noChangeArrowheads="1"/>
          </p:cNvPicPr>
          <p:nvPr/>
        </p:nvPicPr>
        <p:blipFill>
          <a:blip r:embed="rId2">
            <a:extLst>
              <a:ext uri="{28A0092B-C50C-407E-A947-70E740481C1C}">
                <a14:useLocalDpi xmlns:a14="http://schemas.microsoft.com/office/drawing/2010/main" val="0"/>
              </a:ext>
            </a:extLst>
          </a:blip>
          <a:srcRect b="4630"/>
          <a:stretch>
            <a:fillRect/>
          </a:stretch>
        </p:blipFill>
        <p:spPr bwMode="auto">
          <a:xfrm>
            <a:off x="298704" y="1859280"/>
            <a:ext cx="8546592" cy="31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609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Module 6.5: Compact and spongy bone structure</a:t>
            </a:r>
            <a:endParaRPr lang="en-US" altLang="en-US" dirty="0" smtClean="0"/>
          </a:p>
        </p:txBody>
      </p:sp>
      <p:sp>
        <p:nvSpPr>
          <p:cNvPr id="39938" name="Content Placeholder 2"/>
          <p:cNvSpPr>
            <a:spLocks noGrp="1"/>
          </p:cNvSpPr>
          <p:nvPr>
            <p:ph idx="1"/>
          </p:nvPr>
        </p:nvSpPr>
        <p:spPr>
          <a:xfrm>
            <a:off x="446089" y="1290638"/>
            <a:ext cx="4426536" cy="4959350"/>
          </a:xfrm>
        </p:spPr>
        <p:txBody>
          <a:bodyPr/>
          <a:lstStyle/>
          <a:p>
            <a:r>
              <a:rPr lang="en-US" b="1" dirty="0" smtClean="0"/>
              <a:t>Spongy bone</a:t>
            </a:r>
          </a:p>
          <a:p>
            <a:pPr lvl="1"/>
            <a:r>
              <a:rPr lang="en-US" dirty="0" smtClean="0"/>
              <a:t>Lamellae form struts and plates (</a:t>
            </a:r>
            <a:r>
              <a:rPr lang="en-US" b="1" dirty="0" smtClean="0"/>
              <a:t>trabeculae</a:t>
            </a:r>
            <a:r>
              <a:rPr lang="en-US" dirty="0" smtClean="0"/>
              <a:t>)</a:t>
            </a:r>
            <a:r>
              <a:rPr lang="en-US" b="1" dirty="0" smtClean="0"/>
              <a:t> </a:t>
            </a:r>
            <a:r>
              <a:rPr lang="en-US" dirty="0" smtClean="0"/>
              <a:t>creating an open network</a:t>
            </a:r>
          </a:p>
          <a:p>
            <a:pPr lvl="2"/>
            <a:r>
              <a:rPr lang="en-US" dirty="0" smtClean="0"/>
              <a:t>No blood vessels in matrix</a:t>
            </a:r>
          </a:p>
          <a:p>
            <a:pPr lvl="3"/>
            <a:r>
              <a:rPr lang="en-US" dirty="0" smtClean="0"/>
              <a:t>Nutrients reach osteons through canaliculi open to trabeculae surfaces</a:t>
            </a:r>
          </a:p>
          <a:p>
            <a:pPr lvl="2"/>
            <a:r>
              <a:rPr lang="en-US" dirty="0" smtClean="0"/>
              <a:t>Red bone marrow is found between trabeculae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21" descr="\\192.168.4.30\conversion\IRDVD\JPG Creation\Martini _VAP3E\Output\Chapter 06\JPEG FILES\Labeled\fig_06_05_03-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309" y="787877"/>
            <a:ext cx="2414599" cy="31938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192.168.4.30\conversion\IRDVD\JPG Creation\Martini _VAP3E\Output\Chapter 06\JPEG FILES\Labeled\fig_06_05_04-L.jpg"/>
          <p:cNvPicPr>
            <a:picLocks noChangeAspect="1" noChangeArrowheads="1"/>
          </p:cNvPicPr>
          <p:nvPr/>
        </p:nvPicPr>
        <p:blipFill>
          <a:blip r:embed="rId4">
            <a:extLst>
              <a:ext uri="{28A0092B-C50C-407E-A947-70E740481C1C}">
                <a14:useLocalDpi xmlns:a14="http://schemas.microsoft.com/office/drawing/2010/main" val="0"/>
              </a:ext>
            </a:extLst>
          </a:blip>
          <a:srcRect b="2441"/>
          <a:stretch>
            <a:fillRect/>
          </a:stretch>
        </p:blipFill>
        <p:spPr bwMode="auto">
          <a:xfrm>
            <a:off x="5464213" y="4158642"/>
            <a:ext cx="2588790" cy="231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33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Module 6.5: Review</a:t>
            </a:r>
            <a:endParaRPr lang="en-US" altLang="en-US" dirty="0" smtClean="0"/>
          </a:p>
        </p:txBody>
      </p:sp>
      <p:sp>
        <p:nvSpPr>
          <p:cNvPr id="51202"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Define </a:t>
            </a:r>
            <a:r>
              <a:rPr lang="en-US" i="1" dirty="0" smtClean="0"/>
              <a:t>osteon</a:t>
            </a:r>
            <a:r>
              <a:rPr lang="en-US" dirty="0" smtClean="0"/>
              <a:t>.</a:t>
            </a:r>
          </a:p>
          <a:p>
            <a:pPr marL="514350" indent="-514350">
              <a:buClr>
                <a:srgbClr val="00743A"/>
              </a:buClr>
              <a:buFont typeface="+mj-lt"/>
              <a:buAutoNum type="alphaUcPeriod"/>
            </a:pPr>
            <a:r>
              <a:rPr lang="en-US" dirty="0" smtClean="0"/>
              <a:t>Compare compact bone and spongy bone.</a:t>
            </a:r>
          </a:p>
          <a:p>
            <a:pPr marL="514350" indent="-514350">
              <a:buClr>
                <a:srgbClr val="00743A"/>
              </a:buClr>
              <a:buFont typeface="+mj-lt"/>
              <a:buAutoNum type="alphaUcPeriod"/>
            </a:pPr>
            <a:r>
              <a:rPr lang="en-US" dirty="0" smtClean="0"/>
              <a:t>A sample of bone has lamellae that are not arranged in osteons. Is the sample more likely from the epiphysis or from the diaphysis?</a:t>
            </a:r>
          </a:p>
          <a:p>
            <a:endParaRPr lang="en-US" dirty="0" smtClean="0"/>
          </a:p>
          <a:p>
            <a:r>
              <a:rPr lang="en-US" i="1" dirty="0" smtClean="0"/>
              <a:t>Learning Outcome</a:t>
            </a:r>
            <a:r>
              <a:rPr lang="en-US" dirty="0" smtClean="0"/>
              <a:t>: Compare the structures and functions of compact bone and spongy bone. </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059273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Module 6.6: Appositional bone growth involves the periosteum and the endosteum</a:t>
            </a:r>
            <a:endParaRPr lang="en-US" altLang="en-US" dirty="0" smtClean="0"/>
          </a:p>
        </p:txBody>
      </p:sp>
      <p:sp>
        <p:nvSpPr>
          <p:cNvPr id="39938" name="Content Placeholder 2"/>
          <p:cNvSpPr>
            <a:spLocks noGrp="1"/>
          </p:cNvSpPr>
          <p:nvPr>
            <p:ph idx="1"/>
          </p:nvPr>
        </p:nvSpPr>
        <p:spPr/>
        <p:txBody>
          <a:bodyPr/>
          <a:lstStyle/>
          <a:p>
            <a:r>
              <a:rPr lang="en-US" b="1" dirty="0" smtClean="0"/>
              <a:t>Appositional growth in bones</a:t>
            </a:r>
          </a:p>
          <a:p>
            <a:pPr lvl="1"/>
            <a:r>
              <a:rPr lang="en-US" dirty="0" smtClean="0"/>
              <a:t>Increases bone diameter of existing bones</a:t>
            </a:r>
          </a:p>
          <a:p>
            <a:pPr lvl="1"/>
            <a:r>
              <a:rPr lang="en-US" dirty="0" smtClean="0"/>
              <a:t>Osteogenic cells differentiate into osteoblasts that add bone matrix under periosteum</a:t>
            </a:r>
          </a:p>
          <a:p>
            <a:pPr lvl="2"/>
            <a:r>
              <a:rPr lang="en-US" dirty="0" smtClean="0"/>
              <a:t>Adds successive layers of circumferential lamellae</a:t>
            </a:r>
          </a:p>
          <a:p>
            <a:pPr lvl="2"/>
            <a:r>
              <a:rPr lang="en-US" dirty="0" smtClean="0"/>
              <a:t>Trapped osteoblasts become osteocytes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091622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Appositional growth</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23" descr="\\192.168.4.30\conversion\IRDVD\JPG Creation\Martini _VAP3E\Output\Chapter 06\JPEG FILES\Labeled\fig_06_06_01-L.jpg"/>
          <p:cNvPicPr>
            <a:picLocks noChangeAspect="1" noChangeArrowheads="1"/>
          </p:cNvPicPr>
          <p:nvPr/>
        </p:nvPicPr>
        <p:blipFill>
          <a:blip r:embed="rId2">
            <a:extLst>
              <a:ext uri="{28A0092B-C50C-407E-A947-70E740481C1C}">
                <a14:useLocalDpi xmlns:a14="http://schemas.microsoft.com/office/drawing/2010/main" val="0"/>
              </a:ext>
            </a:extLst>
          </a:blip>
          <a:srcRect b="4098"/>
          <a:stretch>
            <a:fillRect/>
          </a:stretch>
        </p:blipFill>
        <p:spPr bwMode="auto">
          <a:xfrm>
            <a:off x="298704" y="1645920"/>
            <a:ext cx="8546592"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86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Module 6.1: The skeletal system is made up of the axial and appendicular divisions</a:t>
            </a:r>
            <a:endParaRPr lang="en-US" altLang="en-US" dirty="0" smtClean="0"/>
          </a:p>
        </p:txBody>
      </p:sp>
      <p:sp>
        <p:nvSpPr>
          <p:cNvPr id="2" name="Content Placeholder 2"/>
          <p:cNvSpPr>
            <a:spLocks noGrp="1"/>
          </p:cNvSpPr>
          <p:nvPr>
            <p:ph idx="1"/>
          </p:nvPr>
        </p:nvSpPr>
        <p:spPr/>
        <p:txBody>
          <a:bodyPr/>
          <a:lstStyle/>
          <a:p>
            <a:r>
              <a:rPr lang="en-US" b="1" dirty="0" smtClean="0"/>
              <a:t>Bones (~206 total)</a:t>
            </a:r>
          </a:p>
          <a:p>
            <a:pPr marL="690563" lvl="1" indent="-514350">
              <a:buFont typeface="+mj-lt"/>
              <a:buAutoNum type="arabicPeriod"/>
            </a:pPr>
            <a:r>
              <a:rPr lang="en-US" dirty="0" smtClean="0"/>
              <a:t>​</a:t>
            </a:r>
            <a:r>
              <a:rPr lang="en-US" b="1" dirty="0" smtClean="0"/>
              <a:t>Axial skeleton (80 bones)</a:t>
            </a:r>
          </a:p>
          <a:p>
            <a:pPr lvl="2"/>
            <a:r>
              <a:rPr lang="en-US" dirty="0" smtClean="0"/>
              <a:t>Bones of skull, thorax, and </a:t>
            </a:r>
            <a:br>
              <a:rPr lang="en-US" dirty="0" smtClean="0"/>
            </a:br>
            <a:r>
              <a:rPr lang="en-US" dirty="0" smtClean="0"/>
              <a:t>vertebral column</a:t>
            </a:r>
          </a:p>
          <a:p>
            <a:pPr lvl="2"/>
            <a:r>
              <a:rPr lang="en-US" dirty="0" smtClean="0"/>
              <a:t>Form longitudinal axis of body</a:t>
            </a:r>
          </a:p>
          <a:p>
            <a:pPr marL="690563" lvl="1" indent="-514350">
              <a:buFont typeface="+mj-lt"/>
              <a:buAutoNum type="arabicPeriod"/>
            </a:pPr>
            <a:r>
              <a:rPr lang="en-US" dirty="0" smtClean="0"/>
              <a:t>​</a:t>
            </a:r>
            <a:r>
              <a:rPr lang="en-US" b="1" dirty="0" smtClean="0"/>
              <a:t>Appendicular skeleton </a:t>
            </a:r>
            <a:br>
              <a:rPr lang="en-US" b="1" dirty="0" smtClean="0"/>
            </a:br>
            <a:r>
              <a:rPr lang="en-US" b="1" dirty="0" smtClean="0"/>
              <a:t>(126 bones)</a:t>
            </a:r>
          </a:p>
          <a:p>
            <a:pPr lvl="2"/>
            <a:r>
              <a:rPr lang="en-US" dirty="0" smtClean="0"/>
              <a:t>Bones of the limbs and </a:t>
            </a:r>
            <a:br>
              <a:rPr lang="en-US" dirty="0" smtClean="0"/>
            </a:br>
            <a:r>
              <a:rPr lang="en-US" dirty="0" smtClean="0"/>
              <a:t>girdles that attach them to </a:t>
            </a:r>
            <a:br>
              <a:rPr lang="en-US" dirty="0" smtClean="0"/>
            </a:br>
            <a:r>
              <a:rPr lang="en-US" dirty="0" smtClean="0"/>
              <a:t>the axial skeleton</a:t>
            </a:r>
          </a:p>
          <a:p>
            <a:pPr lvl="1"/>
            <a:r>
              <a:rPr lang="en-US" dirty="0" smtClean="0"/>
              <a:t>Associated cartilages</a:t>
            </a:r>
          </a:p>
          <a:p>
            <a:pPr lvl="1"/>
            <a:r>
              <a:rPr lang="en-US" dirty="0" smtClean="0"/>
              <a:t>Ligaments and other connective tissues</a:t>
            </a:r>
          </a:p>
          <a:p>
            <a:endParaRPr lang="en-US" dirty="0" smtClean="0"/>
          </a:p>
        </p:txBody>
      </p:sp>
      <p:sp>
        <p:nvSpPr>
          <p:cNvPr id="3" name="Footer Placeholder 2"/>
          <p:cNvSpPr>
            <a:spLocks noGrp="1"/>
          </p:cNvSpPr>
          <p:nvPr>
            <p:ph type="ftr" sz="quarter" idx="10"/>
          </p:nvPr>
        </p:nvSpPr>
        <p:spPr/>
        <p:txBody>
          <a:bodyPr/>
          <a:lstStyle/>
          <a:p>
            <a:pPr>
              <a:defRPr/>
            </a:pPr>
            <a:r>
              <a:rPr lang="en-US" smtClean="0"/>
              <a:t>© 2018 Pearson Education, Inc.</a:t>
            </a:r>
            <a:endParaRPr lang="en-US" dirty="0"/>
          </a:p>
        </p:txBody>
      </p:sp>
      <p:pic>
        <p:nvPicPr>
          <p:cNvPr id="7" name="Picture 2" descr="\\192.168.4.30\conversion\IRDVD\JPG Creation\Martini _VAP3E\Output\Chapter 06\JPEG FILES\Labeled\fig_06_01_0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5441441" y="1039120"/>
            <a:ext cx="3532448" cy="477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84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Module 6.6: Appositional bone growth</a:t>
            </a:r>
            <a:endParaRPr lang="en-US" altLang="en-US" dirty="0" smtClean="0"/>
          </a:p>
        </p:txBody>
      </p:sp>
      <p:sp>
        <p:nvSpPr>
          <p:cNvPr id="39938" name="Content Placeholder 2"/>
          <p:cNvSpPr>
            <a:spLocks noGrp="1"/>
          </p:cNvSpPr>
          <p:nvPr>
            <p:ph idx="1"/>
          </p:nvPr>
        </p:nvSpPr>
        <p:spPr/>
        <p:txBody>
          <a:bodyPr/>
          <a:lstStyle/>
          <a:p>
            <a:r>
              <a:rPr lang="en-US" b="1" dirty="0" smtClean="0"/>
              <a:t>Appositional growth in bones </a:t>
            </a:r>
            <a:r>
              <a:rPr lang="en-US" dirty="0" smtClean="0"/>
              <a:t>(continued)</a:t>
            </a:r>
          </a:p>
          <a:p>
            <a:pPr lvl="1"/>
            <a:r>
              <a:rPr lang="en-US" dirty="0" smtClean="0"/>
              <a:t>Deeper lamellae recycled and replaced by osteons</a:t>
            </a:r>
          </a:p>
          <a:p>
            <a:pPr lvl="1"/>
            <a:r>
              <a:rPr lang="en-US" dirty="0" smtClean="0"/>
              <a:t>Osteoclasts remove matrix at inner surface to enlarge medullary cavity</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24" descr="\\192.168.4.30\conversion\IRDVD\JPG Creation\Martini _VAP3E\Output\Chapter 06\JPEG FILES\Labeled\fig_06_06_02-L.jpg"/>
          <p:cNvPicPr>
            <a:picLocks noChangeAspect="1" noChangeArrowheads="1"/>
          </p:cNvPicPr>
          <p:nvPr/>
        </p:nvPicPr>
        <p:blipFill>
          <a:blip r:embed="rId2">
            <a:extLst>
              <a:ext uri="{28A0092B-C50C-407E-A947-70E740481C1C}">
                <a14:useLocalDpi xmlns:a14="http://schemas.microsoft.com/office/drawing/2010/main" val="0"/>
              </a:ext>
            </a:extLst>
          </a:blip>
          <a:srcRect b="5219"/>
          <a:stretch>
            <a:fillRect/>
          </a:stretch>
        </p:blipFill>
        <p:spPr bwMode="auto">
          <a:xfrm>
            <a:off x="298704" y="3129450"/>
            <a:ext cx="8546592" cy="276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33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192.168.4.30\conversion\IRDVD\JPG Creation\Martini _VAP3E\Output\Chapter 06\JPEG FILES\Labeled\fig_06_06_03-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5987983" y="909522"/>
            <a:ext cx="2746442" cy="4613848"/>
          </a:xfrm>
          <a:prstGeom prst="rect">
            <a:avLst/>
          </a:prstGeom>
          <a:noFill/>
          <a:extLst>
            <a:ext uri="{909E8E84-426E-40DD-AFC4-6F175D3DCCD1}">
              <a14:hiddenFill xmlns:a14="http://schemas.microsoft.com/office/drawing/2010/main">
                <a:solidFill>
                  <a:srgbClr val="FFFFFF"/>
                </a:solidFill>
              </a14:hiddenFill>
            </a:ext>
          </a:extLst>
        </p:spPr>
      </p:pic>
      <p:sp>
        <p:nvSpPr>
          <p:cNvPr id="46082" name="Title 1"/>
          <p:cNvSpPr>
            <a:spLocks noGrp="1"/>
          </p:cNvSpPr>
          <p:nvPr>
            <p:ph type="title"/>
          </p:nvPr>
        </p:nvSpPr>
        <p:spPr/>
        <p:txBody>
          <a:bodyPr/>
          <a:lstStyle/>
          <a:p>
            <a:r>
              <a:rPr lang="en-US" altLang="en-US" smtClean="0"/>
              <a:t>Module 6.6: Appositional bone growth</a:t>
            </a:r>
            <a:endParaRPr lang="en-US" altLang="en-US" dirty="0" smtClean="0"/>
          </a:p>
        </p:txBody>
      </p:sp>
      <p:sp>
        <p:nvSpPr>
          <p:cNvPr id="39938" name="Content Placeholder 2"/>
          <p:cNvSpPr>
            <a:spLocks noGrp="1"/>
          </p:cNvSpPr>
          <p:nvPr>
            <p:ph idx="1"/>
          </p:nvPr>
        </p:nvSpPr>
        <p:spPr/>
        <p:txBody>
          <a:bodyPr/>
          <a:lstStyle/>
          <a:p>
            <a:r>
              <a:rPr lang="en-US" b="1" dirty="0" smtClean="0"/>
              <a:t>The periosteum</a:t>
            </a:r>
          </a:p>
          <a:p>
            <a:pPr lvl="1"/>
            <a:r>
              <a:rPr lang="en-US" dirty="0" smtClean="0"/>
              <a:t>Wraps the superficial layer of</a:t>
            </a:r>
            <a:br>
              <a:rPr lang="en-US" dirty="0" smtClean="0"/>
            </a:br>
            <a:r>
              <a:rPr lang="en-US" dirty="0" smtClean="0"/>
              <a:t>compact bone</a:t>
            </a:r>
          </a:p>
          <a:p>
            <a:pPr lvl="1"/>
            <a:r>
              <a:rPr lang="en-US" dirty="0" smtClean="0"/>
              <a:t>Two layers</a:t>
            </a:r>
          </a:p>
          <a:p>
            <a:pPr marL="1027113" lvl="2" indent="-457200">
              <a:buFont typeface="+mj-lt"/>
              <a:buAutoNum type="arabicPeriod"/>
            </a:pPr>
            <a:r>
              <a:rPr lang="en-US" dirty="0" smtClean="0"/>
              <a:t>Fibrous outer layer</a:t>
            </a:r>
          </a:p>
          <a:p>
            <a:pPr marL="1027113" lvl="2" indent="-457200">
              <a:buFont typeface="+mj-lt"/>
              <a:buAutoNum type="arabicPeriod"/>
            </a:pPr>
            <a:r>
              <a:rPr lang="en-US" dirty="0" smtClean="0"/>
              <a:t>Cellular inner layer</a:t>
            </a:r>
          </a:p>
          <a:p>
            <a:pPr lvl="1"/>
            <a:r>
              <a:rPr lang="en-US" dirty="0" smtClean="0"/>
              <a:t>Functions</a:t>
            </a:r>
          </a:p>
          <a:p>
            <a:pPr marL="1027113" lvl="2" indent="-457200">
              <a:buFont typeface="+mj-lt"/>
              <a:buAutoNum type="arabicPeriod"/>
            </a:pPr>
            <a:r>
              <a:rPr lang="en-US" dirty="0" smtClean="0"/>
              <a:t>Isolates bone from surrounding tissues</a:t>
            </a:r>
          </a:p>
          <a:p>
            <a:pPr marL="1027113" lvl="2" indent="-457200">
              <a:buFont typeface="+mj-lt"/>
              <a:buAutoNum type="arabicPeriod"/>
            </a:pPr>
            <a:r>
              <a:rPr lang="en-US" dirty="0" smtClean="0"/>
              <a:t>Route for blood and nervous supply</a:t>
            </a:r>
          </a:p>
          <a:p>
            <a:pPr marL="1027113" lvl="2" indent="-457200">
              <a:buFont typeface="+mj-lt"/>
              <a:buAutoNum type="arabicPeriod"/>
            </a:pPr>
            <a:r>
              <a:rPr lang="en-US" dirty="0" smtClean="0"/>
              <a:t>Actively participates in bone growth </a:t>
            </a:r>
            <a:br>
              <a:rPr lang="en-US" dirty="0" smtClean="0"/>
            </a:br>
            <a:r>
              <a:rPr lang="en-US" dirty="0" smtClean="0"/>
              <a:t>and repair</a:t>
            </a:r>
          </a:p>
          <a:p>
            <a:pPr lvl="1"/>
            <a:r>
              <a:rPr lang="en-US" b="1" dirty="0" smtClean="0"/>
              <a:t>Perforating fibers </a:t>
            </a:r>
            <a:r>
              <a:rPr lang="en-US" dirty="0" smtClean="0"/>
              <a:t>allow for strong attachment</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405417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Module 6.6: Appositional bone growth</a:t>
            </a:r>
            <a:endParaRPr lang="en-US" altLang="en-US" dirty="0" smtClean="0"/>
          </a:p>
        </p:txBody>
      </p:sp>
      <p:sp>
        <p:nvSpPr>
          <p:cNvPr id="39938" name="Content Placeholder 2"/>
          <p:cNvSpPr>
            <a:spLocks noGrp="1"/>
          </p:cNvSpPr>
          <p:nvPr>
            <p:ph idx="1"/>
          </p:nvPr>
        </p:nvSpPr>
        <p:spPr>
          <a:xfrm>
            <a:off x="446088" y="909522"/>
            <a:ext cx="8431023" cy="5340466"/>
          </a:xfrm>
        </p:spPr>
        <p:txBody>
          <a:bodyPr/>
          <a:lstStyle/>
          <a:p>
            <a:r>
              <a:rPr lang="en-US" b="1" dirty="0" smtClean="0"/>
              <a:t>Endosteum</a:t>
            </a:r>
          </a:p>
          <a:p>
            <a:pPr lvl="1"/>
            <a:r>
              <a:rPr lang="en-US" dirty="0" smtClean="0"/>
              <a:t>Incomplete cellular layer lining </a:t>
            </a:r>
            <a:br>
              <a:rPr lang="en-US" dirty="0" smtClean="0"/>
            </a:br>
            <a:r>
              <a:rPr lang="en-US" dirty="0" smtClean="0"/>
              <a:t>medullary cavity</a:t>
            </a:r>
          </a:p>
          <a:p>
            <a:pPr lvl="1"/>
            <a:r>
              <a:rPr lang="en-US" dirty="0" smtClean="0"/>
              <a:t>Active during bone growth, repair, </a:t>
            </a:r>
            <a:br>
              <a:rPr lang="en-US" dirty="0" smtClean="0"/>
            </a:br>
            <a:r>
              <a:rPr lang="en-US" dirty="0" smtClean="0"/>
              <a:t>remodeling</a:t>
            </a:r>
          </a:p>
          <a:p>
            <a:pPr lvl="1"/>
            <a:r>
              <a:rPr lang="en-US" dirty="0" smtClean="0"/>
              <a:t>Covers spongy bone and lines </a:t>
            </a:r>
            <a:br>
              <a:rPr lang="en-US" dirty="0" smtClean="0"/>
            </a:br>
            <a:r>
              <a:rPr lang="en-US" dirty="0" smtClean="0"/>
              <a:t>central canals</a:t>
            </a:r>
          </a:p>
          <a:p>
            <a:pPr lvl="1"/>
            <a:r>
              <a:rPr lang="en-US" dirty="0" smtClean="0"/>
              <a:t>Where layer is incomplete, </a:t>
            </a:r>
            <a:br>
              <a:rPr lang="en-US" dirty="0" smtClean="0"/>
            </a:br>
            <a:r>
              <a:rPr lang="en-US" dirty="0" smtClean="0"/>
              <a:t>exposed matrix is remodeled </a:t>
            </a:r>
            <a:br>
              <a:rPr lang="en-US" dirty="0" smtClean="0"/>
            </a:br>
            <a:r>
              <a:rPr lang="en-US" dirty="0" smtClean="0"/>
              <a:t>by osteoclasts and osteoblasts</a:t>
            </a:r>
          </a:p>
          <a:p>
            <a:pPr lvl="2"/>
            <a:r>
              <a:rPr lang="en-US" dirty="0" smtClean="0"/>
              <a:t>Osteoclasts in shallow depressions called </a:t>
            </a:r>
            <a:r>
              <a:rPr lang="en-US" b="1" dirty="0" smtClean="0"/>
              <a:t>osteoclastic crypts</a:t>
            </a:r>
            <a:r>
              <a:rPr lang="en-US" dirty="0" smtClean="0"/>
              <a:t> (</a:t>
            </a:r>
            <a:r>
              <a:rPr lang="en-US" dirty="0" err="1" smtClean="0"/>
              <a:t>Howship’s</a:t>
            </a:r>
            <a:r>
              <a:rPr lang="en-US" dirty="0" smtClean="0"/>
              <a:t> lacunae)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26" descr="\\192.168.4.30\conversion\IRDVD\JPG Creation\Martini _VAP3E\Output\Chapter 06\JPEG FILES\Labeled\fig_06_06_04-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6015995" y="1047162"/>
            <a:ext cx="2939775" cy="389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46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Module 6.6: Review</a:t>
            </a:r>
            <a:endParaRPr lang="en-US" altLang="en-US" dirty="0" smtClean="0"/>
          </a:p>
        </p:txBody>
      </p:sp>
      <p:sp>
        <p:nvSpPr>
          <p:cNvPr id="51202"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Define </a:t>
            </a:r>
            <a:r>
              <a:rPr lang="en-US" i="1" dirty="0" smtClean="0"/>
              <a:t>appositional growth.</a:t>
            </a:r>
          </a:p>
          <a:p>
            <a:pPr marL="514350" indent="-514350">
              <a:buClr>
                <a:srgbClr val="00743A"/>
              </a:buClr>
              <a:buFont typeface="+mj-lt"/>
              <a:buAutoNum type="alphaUcPeriod"/>
            </a:pPr>
            <a:r>
              <a:rPr lang="en-US" dirty="0" smtClean="0"/>
              <a:t>As a bone increases in diameter, what happens to the medullary cavity?</a:t>
            </a:r>
          </a:p>
          <a:p>
            <a:pPr marL="514350" indent="-514350">
              <a:buClr>
                <a:srgbClr val="00743A"/>
              </a:buClr>
              <a:buFont typeface="+mj-lt"/>
              <a:buAutoNum type="alphaUcPeriod"/>
            </a:pPr>
            <a:r>
              <a:rPr lang="en-US" dirty="0" smtClean="0"/>
              <a:t>Distinguish between the periosteum and the endosteum.</a:t>
            </a:r>
          </a:p>
          <a:p>
            <a:endParaRPr lang="en-US" dirty="0" smtClean="0"/>
          </a:p>
          <a:p>
            <a:r>
              <a:rPr lang="en-US" i="1" dirty="0" smtClean="0"/>
              <a:t>Learning Outcome: </a:t>
            </a:r>
            <a:r>
              <a:rPr lang="en-US" dirty="0" smtClean="0"/>
              <a:t>Describe the process of appositional bone growth.</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305553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Module 6.7: Endochondral ossification replaces a cartilage model with bone</a:t>
            </a:r>
            <a:endParaRPr lang="en-US" altLang="en-US" dirty="0" smtClean="0"/>
          </a:p>
        </p:txBody>
      </p:sp>
      <p:sp>
        <p:nvSpPr>
          <p:cNvPr id="39938" name="Content Placeholder 2"/>
          <p:cNvSpPr>
            <a:spLocks noGrp="1"/>
          </p:cNvSpPr>
          <p:nvPr>
            <p:ph idx="1"/>
          </p:nvPr>
        </p:nvSpPr>
        <p:spPr/>
        <p:txBody>
          <a:bodyPr/>
          <a:lstStyle/>
          <a:p>
            <a:r>
              <a:rPr lang="en-US" b="1" dirty="0" smtClean="0"/>
              <a:t>Endochondral ossification</a:t>
            </a:r>
          </a:p>
          <a:p>
            <a:pPr lvl="1"/>
            <a:r>
              <a:rPr lang="en-US" dirty="0" smtClean="0"/>
              <a:t>Initial skeleton of embryo formed of hyaline cartilage</a:t>
            </a:r>
          </a:p>
          <a:p>
            <a:pPr lvl="1"/>
            <a:r>
              <a:rPr lang="en-US" dirty="0" smtClean="0"/>
              <a:t>Cartilage gradually replaced by bone through </a:t>
            </a:r>
            <a:r>
              <a:rPr lang="en-US" b="1" dirty="0" smtClean="0"/>
              <a:t>endochondral</a:t>
            </a:r>
            <a:r>
              <a:rPr lang="en-US" dirty="0" smtClean="0"/>
              <a:t> (</a:t>
            </a:r>
            <a:r>
              <a:rPr lang="en-US" i="1" dirty="0" smtClean="0"/>
              <a:t>endo-,</a:t>
            </a:r>
            <a:r>
              <a:rPr lang="en-US" dirty="0" smtClean="0"/>
              <a:t> inside + </a:t>
            </a:r>
            <a:r>
              <a:rPr lang="en-US" i="1" dirty="0" err="1" smtClean="0"/>
              <a:t>chondros</a:t>
            </a:r>
            <a:r>
              <a:rPr lang="en-US" i="1" dirty="0" smtClean="0"/>
              <a:t>,</a:t>
            </a:r>
            <a:r>
              <a:rPr lang="en-US" dirty="0" smtClean="0"/>
              <a:t> cartilage) </a:t>
            </a:r>
            <a:r>
              <a:rPr lang="en-US" b="1" dirty="0" smtClean="0"/>
              <a:t>ossification</a:t>
            </a:r>
          </a:p>
          <a:p>
            <a:pPr lvl="2"/>
            <a:r>
              <a:rPr lang="en-US" dirty="0" smtClean="0"/>
              <a:t>Uses cartilage as small model</a:t>
            </a:r>
          </a:p>
          <a:p>
            <a:pPr lvl="2"/>
            <a:r>
              <a:rPr lang="en-US" dirty="0" smtClean="0"/>
              <a:t>Bone grows in diameter and length</a:t>
            </a:r>
          </a:p>
          <a:p>
            <a:pPr lvl="3"/>
            <a:r>
              <a:rPr lang="en-US" dirty="0" smtClean="0"/>
              <a:t>Diameter growth involves appositional bone deposition</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415217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Module 6.7: Endochondral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in endochondral ossification</a:t>
            </a:r>
          </a:p>
          <a:p>
            <a:pPr marL="690563" lvl="1" indent="-514350">
              <a:buFont typeface="+mj-lt"/>
              <a:buAutoNum type="arabicPeriod"/>
            </a:pPr>
            <a:r>
              <a:rPr lang="en-US" dirty="0" smtClean="0"/>
              <a:t>Cartilage model enlarges</a:t>
            </a:r>
          </a:p>
          <a:p>
            <a:pPr lvl="2"/>
            <a:r>
              <a:rPr lang="en-US" dirty="0" smtClean="0"/>
              <a:t>Chondrocytes near center of </a:t>
            </a:r>
            <a:br>
              <a:rPr lang="en-US" dirty="0" smtClean="0"/>
            </a:br>
            <a:r>
              <a:rPr lang="en-US" dirty="0" smtClean="0"/>
              <a:t>shaft enlarge</a:t>
            </a:r>
          </a:p>
          <a:p>
            <a:pPr lvl="2"/>
            <a:r>
              <a:rPr lang="en-US" dirty="0" smtClean="0"/>
              <a:t>Enlarged chondrocytes die and </a:t>
            </a:r>
            <a:br>
              <a:rPr lang="en-US" dirty="0" smtClean="0"/>
            </a:br>
            <a:r>
              <a:rPr lang="en-US" dirty="0" smtClean="0"/>
              <a:t>disintegrate</a:t>
            </a:r>
          </a:p>
          <a:p>
            <a:pPr lvl="2"/>
            <a:r>
              <a:rPr lang="en-US" dirty="0" smtClean="0"/>
              <a:t>Disintegration leaves cavities within </a:t>
            </a:r>
            <a:br>
              <a:rPr lang="en-US" dirty="0" smtClean="0"/>
            </a:br>
            <a:r>
              <a:rPr lang="en-US" dirty="0" smtClean="0"/>
              <a:t>cartilage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56" descr="\\192.168.4.30\conversion\IRDVD\Lecture Format\Martini VAP3e\Output\Chapter 1-6\Ch6\fig_06_07_01-04_part1-L.jpg"/>
          <p:cNvPicPr>
            <a:picLocks noChangeAspect="1" noChangeArrowheads="1"/>
          </p:cNvPicPr>
          <p:nvPr/>
        </p:nvPicPr>
        <p:blipFill>
          <a:blip r:embed="rId2">
            <a:extLst>
              <a:ext uri="{28A0092B-C50C-407E-A947-70E740481C1C}">
                <a14:useLocalDpi xmlns:a14="http://schemas.microsoft.com/office/drawing/2010/main" val="0"/>
              </a:ext>
            </a:extLst>
          </a:blip>
          <a:srcRect b="2336"/>
          <a:stretch>
            <a:fillRect/>
          </a:stretch>
        </p:blipFill>
        <p:spPr bwMode="auto">
          <a:xfrm>
            <a:off x="6972290" y="832408"/>
            <a:ext cx="1332466" cy="570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13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Module 6.7: Endochondral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in endochondral ossification </a:t>
            </a:r>
            <a:r>
              <a:rPr lang="en-US" dirty="0" smtClean="0"/>
              <a:t>(continued)</a:t>
            </a:r>
            <a:endParaRPr lang="en-US" b="1" dirty="0" smtClean="0"/>
          </a:p>
          <a:p>
            <a:pPr marL="690563" lvl="1" indent="-514350">
              <a:buFont typeface="+mj-lt"/>
              <a:buAutoNum type="arabicPeriod" startAt="2"/>
            </a:pPr>
            <a:r>
              <a:rPr lang="en-US" dirty="0" smtClean="0"/>
              <a:t>Blood vessels grow around </a:t>
            </a:r>
            <a:br>
              <a:rPr lang="en-US" dirty="0" smtClean="0"/>
            </a:br>
            <a:r>
              <a:rPr lang="en-US" dirty="0" smtClean="0"/>
              <a:t>the edge of the cartilage </a:t>
            </a:r>
            <a:br>
              <a:rPr lang="en-US" dirty="0" smtClean="0"/>
            </a:br>
            <a:r>
              <a:rPr lang="en-US" dirty="0" smtClean="0"/>
              <a:t>model</a:t>
            </a:r>
          </a:p>
          <a:p>
            <a:pPr lvl="2"/>
            <a:r>
              <a:rPr lang="en-US" dirty="0" smtClean="0"/>
              <a:t>Cells of perichondrium convert </a:t>
            </a:r>
            <a:br>
              <a:rPr lang="en-US" dirty="0" smtClean="0"/>
            </a:br>
            <a:r>
              <a:rPr lang="en-US" dirty="0" smtClean="0"/>
              <a:t>to osteoblasts</a:t>
            </a:r>
          </a:p>
          <a:p>
            <a:pPr lvl="2"/>
            <a:r>
              <a:rPr lang="en-US" dirty="0" smtClean="0"/>
              <a:t>Osteoblasts form superficial </a:t>
            </a:r>
            <a:br>
              <a:rPr lang="en-US" dirty="0" smtClean="0"/>
            </a:br>
            <a:r>
              <a:rPr lang="en-US" dirty="0" smtClean="0"/>
              <a:t>layer of bone along the shaft</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57" descr="\\192.168.4.30\conversion\IRDVD\Lecture Format\Martini VAP3e\Output\Chapter 1-6\Ch6\fig_06_07_01-04_part2-L.jpg"/>
          <p:cNvPicPr>
            <a:picLocks noChangeAspect="1" noChangeArrowheads="1"/>
          </p:cNvPicPr>
          <p:nvPr/>
        </p:nvPicPr>
        <p:blipFill rotWithShape="1">
          <a:blip r:embed="rId2">
            <a:extLst>
              <a:ext uri="{28A0092B-C50C-407E-A947-70E740481C1C}">
                <a14:useLocalDpi xmlns:a14="http://schemas.microsoft.com/office/drawing/2010/main" val="0"/>
              </a:ext>
            </a:extLst>
          </a:blip>
          <a:srcRect b="6410"/>
          <a:stretch/>
        </p:blipFill>
        <p:spPr bwMode="auto">
          <a:xfrm>
            <a:off x="5780481" y="1542532"/>
            <a:ext cx="2953944" cy="504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873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8" descr="\\192.168.4.30\conversion\IRDVD\Lecture Format\Martini VAP3e\Output\Chapter 1-6\Ch6\fig_06_07_01-04_part3-L.jpg"/>
          <p:cNvPicPr>
            <a:picLocks noChangeAspect="1" noChangeArrowheads="1"/>
          </p:cNvPicPr>
          <p:nvPr/>
        </p:nvPicPr>
        <p:blipFill>
          <a:blip r:embed="rId2">
            <a:extLst>
              <a:ext uri="{28A0092B-C50C-407E-A947-70E740481C1C}">
                <a14:useLocalDpi xmlns:a14="http://schemas.microsoft.com/office/drawing/2010/main" val="0"/>
              </a:ext>
            </a:extLst>
          </a:blip>
          <a:srcRect b="2336"/>
          <a:stretch>
            <a:fillRect/>
          </a:stretch>
        </p:blipFill>
        <p:spPr bwMode="auto">
          <a:xfrm>
            <a:off x="4836326" y="1558961"/>
            <a:ext cx="4134074" cy="4360058"/>
          </a:xfrm>
          <a:prstGeom prst="rect">
            <a:avLst/>
          </a:prstGeom>
          <a:noFill/>
          <a:extLst>
            <a:ext uri="{909E8E84-426E-40DD-AFC4-6F175D3DCCD1}">
              <a14:hiddenFill xmlns:a14="http://schemas.microsoft.com/office/drawing/2010/main">
                <a:solidFill>
                  <a:srgbClr val="FFFFFF"/>
                </a:solidFill>
              </a14:hiddenFill>
            </a:ext>
          </a:extLst>
        </p:spPr>
      </p:pic>
      <p:sp>
        <p:nvSpPr>
          <p:cNvPr id="52226" name="Title 1"/>
          <p:cNvSpPr>
            <a:spLocks noGrp="1"/>
          </p:cNvSpPr>
          <p:nvPr>
            <p:ph type="title"/>
          </p:nvPr>
        </p:nvSpPr>
        <p:spPr/>
        <p:txBody>
          <a:bodyPr/>
          <a:lstStyle/>
          <a:p>
            <a:r>
              <a:rPr lang="en-US" altLang="en-US" smtClean="0"/>
              <a:t>Module 6.7: Endochondral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in endochondral ossification </a:t>
            </a:r>
            <a:r>
              <a:rPr lang="en-US" dirty="0" smtClean="0"/>
              <a:t>(continued)</a:t>
            </a:r>
          </a:p>
          <a:p>
            <a:pPr marL="690563" lvl="1" indent="-514350">
              <a:buFont typeface="+mj-lt"/>
              <a:buAutoNum type="arabicPeriod" startAt="3"/>
            </a:pPr>
            <a:r>
              <a:rPr lang="en-US" dirty="0" smtClean="0"/>
              <a:t>Blood vessels penetrate</a:t>
            </a:r>
            <a:br>
              <a:rPr lang="en-US" dirty="0" smtClean="0"/>
            </a:br>
            <a:r>
              <a:rPr lang="en-US" dirty="0" smtClean="0"/>
              <a:t>cartilage and enter </a:t>
            </a:r>
            <a:br>
              <a:rPr lang="en-US" dirty="0" smtClean="0"/>
            </a:br>
            <a:r>
              <a:rPr lang="en-US" dirty="0" smtClean="0"/>
              <a:t>central region</a:t>
            </a:r>
          </a:p>
          <a:p>
            <a:pPr lvl="2"/>
            <a:r>
              <a:rPr lang="en-US" dirty="0" smtClean="0"/>
              <a:t>Entering fibroblasts </a:t>
            </a:r>
            <a:br>
              <a:rPr lang="en-US" dirty="0" smtClean="0"/>
            </a:br>
            <a:r>
              <a:rPr lang="en-US" dirty="0" smtClean="0"/>
              <a:t>differentiate into </a:t>
            </a:r>
            <a:br>
              <a:rPr lang="en-US" dirty="0" smtClean="0"/>
            </a:br>
            <a:r>
              <a:rPr lang="en-US" dirty="0" smtClean="0"/>
              <a:t>osteoblasts</a:t>
            </a:r>
          </a:p>
          <a:p>
            <a:pPr lvl="2"/>
            <a:r>
              <a:rPr lang="en-US" dirty="0" smtClean="0"/>
              <a:t>Begin spongy bone </a:t>
            </a:r>
            <a:br>
              <a:rPr lang="en-US" dirty="0" smtClean="0"/>
            </a:br>
            <a:r>
              <a:rPr lang="en-US" dirty="0" smtClean="0"/>
              <a:t>production at </a:t>
            </a:r>
            <a:r>
              <a:rPr lang="en-US" b="1" dirty="0" smtClean="0"/>
              <a:t>primary </a:t>
            </a:r>
            <a:br>
              <a:rPr lang="en-US" b="1" dirty="0" smtClean="0"/>
            </a:br>
            <a:r>
              <a:rPr lang="en-US" b="1" dirty="0" smtClean="0"/>
              <a:t>ossification center</a:t>
            </a:r>
          </a:p>
          <a:p>
            <a:pPr lvl="2"/>
            <a:r>
              <a:rPr lang="en-US" dirty="0" smtClean="0"/>
              <a:t>Bone formation spreads </a:t>
            </a:r>
            <a:br>
              <a:rPr lang="en-US" dirty="0" smtClean="0"/>
            </a:br>
            <a:r>
              <a:rPr lang="en-US" dirty="0" smtClean="0"/>
              <a:t>along the shaft toward </a:t>
            </a:r>
            <a:br>
              <a:rPr lang="en-US" dirty="0" smtClean="0"/>
            </a:br>
            <a:r>
              <a:rPr lang="en-US" dirty="0" smtClean="0"/>
              <a:t>both ends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167349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7" descr="\\192.168.4.30\conversion\IRDVD\JPG Creation\Martini _VAP3E\Output\Chapter 06\JPEG FILES\Labeled\fig_06_07_01-04-L.jpg"/>
          <p:cNvPicPr>
            <a:picLocks noChangeAspect="1" noChangeArrowheads="1"/>
          </p:cNvPicPr>
          <p:nvPr/>
        </p:nvPicPr>
        <p:blipFill>
          <a:blip r:embed="rId2">
            <a:extLst>
              <a:ext uri="{28A0092B-C50C-407E-A947-70E740481C1C}">
                <a14:useLocalDpi xmlns:a14="http://schemas.microsoft.com/office/drawing/2010/main" val="0"/>
              </a:ext>
            </a:extLst>
          </a:blip>
          <a:srcRect b="2336"/>
          <a:stretch>
            <a:fillRect/>
          </a:stretch>
        </p:blipFill>
        <p:spPr bwMode="auto">
          <a:xfrm>
            <a:off x="4326194" y="2891725"/>
            <a:ext cx="4734492" cy="3528919"/>
          </a:xfrm>
          <a:prstGeom prst="rect">
            <a:avLst/>
          </a:prstGeom>
          <a:noFill/>
          <a:extLst>
            <a:ext uri="{909E8E84-426E-40DD-AFC4-6F175D3DCCD1}">
              <a14:hiddenFill xmlns:a14="http://schemas.microsoft.com/office/drawing/2010/main">
                <a:solidFill>
                  <a:srgbClr val="FFFFFF"/>
                </a:solidFill>
              </a14:hiddenFill>
            </a:ext>
          </a:extLst>
        </p:spPr>
      </p:pic>
      <p:sp>
        <p:nvSpPr>
          <p:cNvPr id="53250" name="Title 1"/>
          <p:cNvSpPr>
            <a:spLocks noGrp="1"/>
          </p:cNvSpPr>
          <p:nvPr>
            <p:ph type="title"/>
          </p:nvPr>
        </p:nvSpPr>
        <p:spPr/>
        <p:txBody>
          <a:bodyPr/>
          <a:lstStyle/>
          <a:p>
            <a:r>
              <a:rPr lang="en-US" altLang="en-US" smtClean="0"/>
              <a:t>Module 6.7: Endochondral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in endochondral ossification </a:t>
            </a:r>
            <a:r>
              <a:rPr lang="en-US" dirty="0" smtClean="0"/>
              <a:t>(continued)</a:t>
            </a:r>
          </a:p>
          <a:p>
            <a:pPr marL="690563" lvl="1" indent="-514350">
              <a:buFont typeface="+mj-lt"/>
              <a:buAutoNum type="arabicPeriod" startAt="4"/>
            </a:pPr>
            <a:r>
              <a:rPr lang="en-US" dirty="0" smtClean="0"/>
              <a:t>Growth continues along with remodeling</a:t>
            </a:r>
          </a:p>
          <a:p>
            <a:pPr lvl="2"/>
            <a:r>
              <a:rPr lang="en-US" dirty="0" smtClean="0"/>
              <a:t>Medullary cavity created</a:t>
            </a:r>
          </a:p>
          <a:p>
            <a:pPr lvl="2"/>
            <a:r>
              <a:rPr lang="en-US" dirty="0" smtClean="0"/>
              <a:t>Osseous tissue of the shaft thickens</a:t>
            </a:r>
          </a:p>
          <a:p>
            <a:pPr lvl="2"/>
            <a:r>
              <a:rPr lang="en-US" dirty="0" smtClean="0"/>
              <a:t>Cartilage near the </a:t>
            </a:r>
            <a:br>
              <a:rPr lang="en-US" dirty="0" smtClean="0"/>
            </a:br>
            <a:r>
              <a:rPr lang="en-US" dirty="0" smtClean="0"/>
              <a:t>epiphyses is replaced </a:t>
            </a:r>
            <a:br>
              <a:rPr lang="en-US" dirty="0" smtClean="0"/>
            </a:br>
            <a:r>
              <a:rPr lang="en-US" dirty="0" smtClean="0"/>
              <a:t>by shafts of bone</a:t>
            </a:r>
          </a:p>
          <a:p>
            <a:pPr lvl="2"/>
            <a:r>
              <a:rPr lang="en-US" dirty="0" smtClean="0"/>
              <a:t>Bone grows in length </a:t>
            </a:r>
            <a:br>
              <a:rPr lang="en-US" dirty="0" smtClean="0"/>
            </a:br>
            <a:r>
              <a:rPr lang="en-US" dirty="0" smtClean="0"/>
              <a:t>and diameter</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7742070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Module 6.7: Endochondral ossification</a:t>
            </a:r>
            <a:endParaRPr lang="en-US" altLang="en-US" dirty="0" smtClean="0"/>
          </a:p>
        </p:txBody>
      </p:sp>
      <p:sp>
        <p:nvSpPr>
          <p:cNvPr id="54275" name="Content Placeholder 2"/>
          <p:cNvSpPr>
            <a:spLocks noGrp="1"/>
          </p:cNvSpPr>
          <p:nvPr>
            <p:ph idx="1"/>
          </p:nvPr>
        </p:nvSpPr>
        <p:spPr/>
        <p:txBody>
          <a:bodyPr/>
          <a:lstStyle/>
          <a:p>
            <a:r>
              <a:rPr lang="en-US" altLang="en-US" b="1" dirty="0" smtClean="0"/>
              <a:t>Steps in endochondral ossification </a:t>
            </a:r>
            <a:r>
              <a:rPr lang="en-US" altLang="en-US" dirty="0" smtClean="0"/>
              <a:t>(continued)</a:t>
            </a:r>
          </a:p>
          <a:p>
            <a:pPr marL="690563" lvl="1" indent="-514350">
              <a:buFont typeface="+mj-lt"/>
              <a:buAutoNum type="arabicPeriod" startAt="5"/>
            </a:pPr>
            <a:r>
              <a:rPr lang="en-US" altLang="en-US" dirty="0" smtClean="0"/>
              <a:t>Capillaries and osteoblasts </a:t>
            </a:r>
            <a:br>
              <a:rPr lang="en-US" altLang="en-US" dirty="0" smtClean="0"/>
            </a:br>
            <a:r>
              <a:rPr lang="en-US" altLang="en-US" dirty="0" smtClean="0"/>
              <a:t>migrate into the epiphyses</a:t>
            </a:r>
          </a:p>
          <a:p>
            <a:pPr lvl="2"/>
            <a:r>
              <a:rPr lang="en-US" altLang="en-US" dirty="0" smtClean="0"/>
              <a:t>Create </a:t>
            </a:r>
            <a:r>
              <a:rPr lang="en-US" altLang="en-US" b="1" dirty="0" smtClean="0"/>
              <a:t>secondary </a:t>
            </a:r>
            <a:br>
              <a:rPr lang="en-US" altLang="en-US" b="1" dirty="0" smtClean="0"/>
            </a:br>
            <a:r>
              <a:rPr lang="en-US" altLang="en-US" b="1" dirty="0" smtClean="0"/>
              <a:t>ossification centers</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59" descr="\\192.168.4.30\conversion\IRDVD\Lecture Format\Martini VAP3e\Output\Chapter 1-6\Ch6\fig_06_07_05-08_part1-L.jpg"/>
          <p:cNvPicPr>
            <a:picLocks noChangeAspect="1" noChangeArrowheads="1"/>
          </p:cNvPicPr>
          <p:nvPr/>
        </p:nvPicPr>
        <p:blipFill>
          <a:blip r:embed="rId2">
            <a:extLst>
              <a:ext uri="{28A0092B-C50C-407E-A947-70E740481C1C}">
                <a14:useLocalDpi xmlns:a14="http://schemas.microsoft.com/office/drawing/2010/main" val="0"/>
              </a:ext>
            </a:extLst>
          </a:blip>
          <a:srcRect b="2328"/>
          <a:stretch>
            <a:fillRect/>
          </a:stretch>
        </p:blipFill>
        <p:spPr bwMode="auto">
          <a:xfrm>
            <a:off x="5530671" y="1574241"/>
            <a:ext cx="2846413" cy="50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24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Functions of the skeletal system</a:t>
            </a:r>
            <a:br>
              <a:rPr lang="en-US" altLang="en-US" smtClean="0"/>
            </a:b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3" descr="\\192.168.4.30\conversion\IRDVD\JPG Creation\Martini _VAP3E\Output\Chapter 06\JPEG FILES\Labeled\fig_06_01_02-L.jpg"/>
          <p:cNvPicPr>
            <a:picLocks noChangeAspect="1" noChangeArrowheads="1"/>
          </p:cNvPicPr>
          <p:nvPr/>
        </p:nvPicPr>
        <p:blipFill>
          <a:blip r:embed="rId2">
            <a:extLst>
              <a:ext uri="{28A0092B-C50C-407E-A947-70E740481C1C}">
                <a14:useLocalDpi xmlns:a14="http://schemas.microsoft.com/office/drawing/2010/main" val="0"/>
              </a:ext>
            </a:extLst>
          </a:blip>
          <a:srcRect b="2561"/>
          <a:stretch>
            <a:fillRect/>
          </a:stretch>
        </p:blipFill>
        <p:spPr bwMode="auto">
          <a:xfrm>
            <a:off x="298704" y="705717"/>
            <a:ext cx="8546592" cy="579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9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0" descr="\\192.168.4.30\conversion\IRDVD\Lecture Format\Martini VAP3e\Output\Chapter 1-6\Ch6\fig_06_07_05-08_part2-L.jpg"/>
          <p:cNvPicPr>
            <a:picLocks noChangeAspect="1" noChangeArrowheads="1"/>
          </p:cNvPicPr>
          <p:nvPr/>
        </p:nvPicPr>
        <p:blipFill>
          <a:blip r:embed="rId2">
            <a:extLst>
              <a:ext uri="{28A0092B-C50C-407E-A947-70E740481C1C}">
                <a14:useLocalDpi xmlns:a14="http://schemas.microsoft.com/office/drawing/2010/main" val="0"/>
              </a:ext>
            </a:extLst>
          </a:blip>
          <a:srcRect b="2328"/>
          <a:stretch>
            <a:fillRect/>
          </a:stretch>
        </p:blipFill>
        <p:spPr bwMode="auto">
          <a:xfrm>
            <a:off x="4613416" y="1472279"/>
            <a:ext cx="4231317" cy="3732755"/>
          </a:xfrm>
          <a:prstGeom prst="rect">
            <a:avLst/>
          </a:prstGeom>
          <a:noFill/>
          <a:extLst>
            <a:ext uri="{909E8E84-426E-40DD-AFC4-6F175D3DCCD1}">
              <a14:hiddenFill xmlns:a14="http://schemas.microsoft.com/office/drawing/2010/main">
                <a:solidFill>
                  <a:srgbClr val="FFFFFF"/>
                </a:solidFill>
              </a14:hiddenFill>
            </a:ext>
          </a:extLst>
        </p:spPr>
      </p:pic>
      <p:sp>
        <p:nvSpPr>
          <p:cNvPr id="55298" name="Title 1"/>
          <p:cNvSpPr>
            <a:spLocks noGrp="1"/>
          </p:cNvSpPr>
          <p:nvPr>
            <p:ph type="title"/>
          </p:nvPr>
        </p:nvSpPr>
        <p:spPr/>
        <p:txBody>
          <a:bodyPr/>
          <a:lstStyle/>
          <a:p>
            <a:r>
              <a:rPr lang="en-US" altLang="en-US" smtClean="0"/>
              <a:t>Module 6.7: Endochondral ossification</a:t>
            </a:r>
            <a:endParaRPr lang="en-US" altLang="en-US" dirty="0" smtClean="0"/>
          </a:p>
        </p:txBody>
      </p:sp>
      <p:sp>
        <p:nvSpPr>
          <p:cNvPr id="39938" name="Content Placeholder 2"/>
          <p:cNvSpPr>
            <a:spLocks noGrp="1"/>
          </p:cNvSpPr>
          <p:nvPr>
            <p:ph idx="1"/>
          </p:nvPr>
        </p:nvSpPr>
        <p:spPr>
          <a:xfrm>
            <a:off x="446088" y="909522"/>
            <a:ext cx="8334657" cy="5340466"/>
          </a:xfrm>
        </p:spPr>
        <p:txBody>
          <a:bodyPr/>
          <a:lstStyle/>
          <a:p>
            <a:r>
              <a:rPr lang="en-US" b="1" dirty="0" smtClean="0"/>
              <a:t>Steps in endochondral ossification </a:t>
            </a:r>
            <a:r>
              <a:rPr lang="en-US" dirty="0" smtClean="0"/>
              <a:t>(continued)</a:t>
            </a:r>
          </a:p>
          <a:p>
            <a:pPr marL="690563" lvl="1" indent="-514350">
              <a:buFont typeface="+mj-lt"/>
              <a:buAutoNum type="arabicPeriod" startAt="6"/>
            </a:pPr>
            <a:r>
              <a:rPr lang="en-US" dirty="0" smtClean="0"/>
              <a:t>Epiphyses fill with</a:t>
            </a:r>
            <a:br>
              <a:rPr lang="en-US" dirty="0" smtClean="0"/>
            </a:br>
            <a:r>
              <a:rPr lang="en-US" dirty="0" smtClean="0"/>
              <a:t>spongy bone</a:t>
            </a:r>
          </a:p>
          <a:p>
            <a:pPr lvl="2"/>
            <a:r>
              <a:rPr lang="en-US" dirty="0" smtClean="0"/>
              <a:t>Articular cartilage </a:t>
            </a:r>
            <a:br>
              <a:rPr lang="en-US" dirty="0" smtClean="0"/>
            </a:br>
            <a:r>
              <a:rPr lang="en-US" dirty="0" smtClean="0"/>
              <a:t>remains exposed to </a:t>
            </a:r>
            <a:br>
              <a:rPr lang="en-US" dirty="0" smtClean="0"/>
            </a:br>
            <a:r>
              <a:rPr lang="en-US" dirty="0" smtClean="0"/>
              <a:t>joint cavity</a:t>
            </a:r>
          </a:p>
          <a:p>
            <a:pPr lvl="2"/>
            <a:r>
              <a:rPr lang="en-US" b="1" dirty="0" smtClean="0"/>
              <a:t>Epiphyseal cartilage</a:t>
            </a:r>
            <a:br>
              <a:rPr lang="en-US" b="1" dirty="0" smtClean="0"/>
            </a:br>
            <a:r>
              <a:rPr lang="en-US" b="1" dirty="0" smtClean="0"/>
              <a:t>(epiphyseal plate)</a:t>
            </a:r>
            <a:br>
              <a:rPr lang="en-US" b="1" dirty="0" smtClean="0"/>
            </a:br>
            <a:r>
              <a:rPr lang="en-US" dirty="0" smtClean="0"/>
              <a:t>separates epiphysis</a:t>
            </a:r>
            <a:br>
              <a:rPr lang="en-US" dirty="0" smtClean="0"/>
            </a:br>
            <a:r>
              <a:rPr lang="en-US" dirty="0" smtClean="0"/>
              <a:t>from diaphysis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031984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Module 6.7: Endochondral ossification</a:t>
            </a:r>
            <a:endParaRPr lang="en-US" altLang="en-US" dirty="0" smtClean="0"/>
          </a:p>
        </p:txBody>
      </p:sp>
      <p:sp>
        <p:nvSpPr>
          <p:cNvPr id="56323" name="Content Placeholder 2"/>
          <p:cNvSpPr>
            <a:spLocks noGrp="1"/>
          </p:cNvSpPr>
          <p:nvPr>
            <p:ph idx="1"/>
          </p:nvPr>
        </p:nvSpPr>
        <p:spPr/>
        <p:txBody>
          <a:bodyPr/>
          <a:lstStyle/>
          <a:p>
            <a:r>
              <a:rPr lang="en-US" altLang="en-US" b="1" dirty="0" smtClean="0"/>
              <a:t>Steps in endochondral ossification </a:t>
            </a:r>
            <a:r>
              <a:rPr lang="en-US" altLang="en-US" dirty="0" smtClean="0"/>
              <a:t>(continued)</a:t>
            </a:r>
          </a:p>
          <a:p>
            <a:pPr marL="690563" lvl="1" indent="-514350">
              <a:buFont typeface="+mj-lt"/>
              <a:buAutoNum type="arabicPeriod" startAt="7"/>
            </a:pPr>
            <a:r>
              <a:rPr lang="en-US" altLang="en-US" dirty="0" smtClean="0"/>
              <a:t>Bone grows in length at the epiphyseal cartilage</a:t>
            </a:r>
          </a:p>
          <a:p>
            <a:pPr lvl="2"/>
            <a:r>
              <a:rPr lang="en-US" altLang="en-US" dirty="0" smtClean="0"/>
              <a:t>Chondrocytes actively produce more cartilage on epiphyseal side</a:t>
            </a:r>
          </a:p>
          <a:p>
            <a:pPr lvl="2"/>
            <a:r>
              <a:rPr lang="en-US" altLang="en-US" dirty="0" smtClean="0"/>
              <a:t>Osteoblasts actively replace cartilage with bone on </a:t>
            </a:r>
            <a:r>
              <a:rPr lang="en-US" altLang="en-US" dirty="0" err="1" smtClean="0"/>
              <a:t>diaphyseal</a:t>
            </a:r>
            <a:r>
              <a:rPr lang="en-US" altLang="en-US" dirty="0" smtClean="0"/>
              <a:t> side</a:t>
            </a:r>
          </a:p>
          <a:p>
            <a:pPr lvl="2"/>
            <a:r>
              <a:rPr lang="en-US" altLang="en-US" dirty="0" smtClean="0"/>
              <a:t>Epiphyses are pushed away by continued production of new cartilage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28" descr="\\192.168.4.30\conversion\IRDVD\JPG Creation\Martini _VAP3E\Output\Chapter 06\JPEG FILES\Labeled\fig_06_07_07-L.jpg"/>
          <p:cNvPicPr>
            <a:picLocks noChangeAspect="1" noChangeArrowheads="1"/>
          </p:cNvPicPr>
          <p:nvPr/>
        </p:nvPicPr>
        <p:blipFill>
          <a:blip r:embed="rId3">
            <a:extLst>
              <a:ext uri="{28A0092B-C50C-407E-A947-70E740481C1C}">
                <a14:useLocalDpi xmlns:a14="http://schemas.microsoft.com/office/drawing/2010/main" val="0"/>
              </a:ext>
            </a:extLst>
          </a:blip>
          <a:srcRect b="3975"/>
          <a:stretch>
            <a:fillRect/>
          </a:stretch>
        </p:blipFill>
        <p:spPr bwMode="auto">
          <a:xfrm>
            <a:off x="4109680" y="4187753"/>
            <a:ext cx="4624745" cy="223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405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Endochondral ossification</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29" descr="\\192.168.4.30\conversion\IRDVD\JPG Creation\Martini _VAP3E\Output\Chapter 06\JPEG FILES\Labeled\fig_06_07_01-08-L.jpg"/>
          <p:cNvPicPr>
            <a:picLocks noChangeAspect="1" noChangeArrowheads="1"/>
          </p:cNvPicPr>
          <p:nvPr/>
        </p:nvPicPr>
        <p:blipFill>
          <a:blip r:embed="rId2">
            <a:extLst>
              <a:ext uri="{28A0092B-C50C-407E-A947-70E740481C1C}">
                <a14:useLocalDpi xmlns:a14="http://schemas.microsoft.com/office/drawing/2010/main" val="0"/>
              </a:ext>
            </a:extLst>
          </a:blip>
          <a:srcRect b="4448"/>
          <a:stretch>
            <a:fillRect/>
          </a:stretch>
        </p:blipFill>
        <p:spPr bwMode="auto">
          <a:xfrm>
            <a:off x="298704" y="1792224"/>
            <a:ext cx="8546592" cy="327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863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Module 6.7: Endochondral ossification</a:t>
            </a:r>
            <a:endParaRPr lang="en-US" altLang="en-US" dirty="0" smtClean="0"/>
          </a:p>
        </p:txBody>
      </p:sp>
      <p:sp>
        <p:nvSpPr>
          <p:cNvPr id="39938" name="Content Placeholder 2"/>
          <p:cNvSpPr>
            <a:spLocks noGrp="1"/>
          </p:cNvSpPr>
          <p:nvPr>
            <p:ph idx="1"/>
          </p:nvPr>
        </p:nvSpPr>
        <p:spPr/>
        <p:txBody>
          <a:bodyPr/>
          <a:lstStyle/>
          <a:p>
            <a:r>
              <a:rPr lang="en-US" b="1" dirty="0" smtClean="0"/>
              <a:t>Bone growth</a:t>
            </a:r>
          </a:p>
          <a:p>
            <a:pPr lvl="1"/>
            <a:r>
              <a:rPr lang="en-US" dirty="0" smtClean="0"/>
              <a:t>At puberty, hormones </a:t>
            </a:r>
            <a:br>
              <a:rPr lang="en-US" dirty="0" smtClean="0"/>
            </a:br>
            <a:r>
              <a:rPr lang="en-US" dirty="0" smtClean="0"/>
              <a:t>stimulate increased bone </a:t>
            </a:r>
            <a:br>
              <a:rPr lang="en-US" dirty="0" smtClean="0"/>
            </a:br>
            <a:r>
              <a:rPr lang="en-US" dirty="0" smtClean="0"/>
              <a:t>growth, and epiphyseal </a:t>
            </a:r>
            <a:br>
              <a:rPr lang="en-US" dirty="0" smtClean="0"/>
            </a:br>
            <a:r>
              <a:rPr lang="en-US" dirty="0" smtClean="0"/>
              <a:t>cartilage is replaced</a:t>
            </a:r>
          </a:p>
          <a:p>
            <a:pPr lvl="2"/>
            <a:r>
              <a:rPr lang="en-US" dirty="0" smtClean="0"/>
              <a:t>Osteoblasts produce bone </a:t>
            </a:r>
            <a:br>
              <a:rPr lang="en-US" dirty="0" smtClean="0"/>
            </a:br>
            <a:r>
              <a:rPr lang="en-US" dirty="0" smtClean="0"/>
              <a:t>faster than chondrocytes produce cartilage</a:t>
            </a:r>
          </a:p>
          <a:p>
            <a:pPr lvl="2"/>
            <a:r>
              <a:rPr lang="en-US" dirty="0" smtClean="0"/>
              <a:t>Epiphyseal cartilage narrows until it disappears</a:t>
            </a:r>
          </a:p>
          <a:p>
            <a:pPr lvl="3"/>
            <a:r>
              <a:rPr lang="en-US" dirty="0" smtClean="0"/>
              <a:t>Process called </a:t>
            </a:r>
            <a:r>
              <a:rPr lang="en-US" b="1" dirty="0" smtClean="0"/>
              <a:t>epiphyseal closure</a:t>
            </a:r>
          </a:p>
          <a:p>
            <a:pPr lvl="3"/>
            <a:r>
              <a:rPr lang="en-US" dirty="0" smtClean="0"/>
              <a:t>Leaves </a:t>
            </a:r>
            <a:r>
              <a:rPr lang="en-US" b="1" dirty="0" smtClean="0"/>
              <a:t>epiphyseal line </a:t>
            </a:r>
            <a:r>
              <a:rPr lang="en-US" dirty="0" smtClean="0"/>
              <a:t>in adults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0" descr="\\192.168.4.30\conversion\IRDVD\JPG Creation\Martini _VAP3E\Output\Chapter 06\JPEG FILES\Labeled\fig_06_07_CN-L.jpg"/>
          <p:cNvPicPr>
            <a:picLocks noChangeAspect="1" noChangeArrowheads="1"/>
          </p:cNvPicPr>
          <p:nvPr/>
        </p:nvPicPr>
        <p:blipFill>
          <a:blip r:embed="rId2">
            <a:extLst>
              <a:ext uri="{28A0092B-C50C-407E-A947-70E740481C1C}">
                <a14:useLocalDpi xmlns:a14="http://schemas.microsoft.com/office/drawing/2010/main" val="0"/>
              </a:ext>
            </a:extLst>
          </a:blip>
          <a:srcRect b="6203"/>
          <a:stretch>
            <a:fillRect/>
          </a:stretch>
        </p:blipFill>
        <p:spPr bwMode="auto">
          <a:xfrm>
            <a:off x="5204841" y="909522"/>
            <a:ext cx="3529584" cy="230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74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Module 6.7: Review</a:t>
            </a:r>
            <a:endParaRPr lang="en-US" altLang="en-US" dirty="0" smtClean="0"/>
          </a:p>
        </p:txBody>
      </p:sp>
      <p:sp>
        <p:nvSpPr>
          <p:cNvPr id="51202"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Define </a:t>
            </a:r>
            <a:r>
              <a:rPr lang="en-US" i="1" dirty="0" smtClean="0"/>
              <a:t>endochondral ossification</a:t>
            </a:r>
            <a:r>
              <a:rPr lang="en-US" dirty="0" smtClean="0"/>
              <a:t>.</a:t>
            </a:r>
          </a:p>
          <a:p>
            <a:pPr marL="514350" indent="-514350">
              <a:buClr>
                <a:srgbClr val="00743A"/>
              </a:buClr>
              <a:buFont typeface="+mj-lt"/>
              <a:buAutoNum type="alphaUcPeriod"/>
            </a:pPr>
            <a:r>
              <a:rPr lang="en-US" dirty="0" smtClean="0"/>
              <a:t>In endochondral ossification, what is the original source of osteoblasts?</a:t>
            </a:r>
          </a:p>
          <a:p>
            <a:pPr marL="514350" indent="-514350">
              <a:buClr>
                <a:srgbClr val="00743A"/>
              </a:buClr>
              <a:buFont typeface="+mj-lt"/>
              <a:buAutoNum type="alphaUcPeriod"/>
            </a:pPr>
            <a:r>
              <a:rPr lang="en-US" dirty="0" smtClean="0"/>
              <a:t>How could x-rays of the femur be used to determine whether a person has reached full height?</a:t>
            </a:r>
          </a:p>
          <a:p>
            <a:endParaRPr lang="en-US" dirty="0" smtClean="0"/>
          </a:p>
          <a:p>
            <a:r>
              <a:rPr lang="en-US" i="1" dirty="0" smtClean="0"/>
              <a:t>Learning Outcome: </a:t>
            </a:r>
            <a:r>
              <a:rPr lang="en-US" dirty="0" smtClean="0"/>
              <a:t>Describe the process of endochondral ossification.</a:t>
            </a:r>
            <a:endParaRPr lang="en-US" sz="2600"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866005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smtClean="0"/>
              <a:t>Module 6.8: Intramembranous ossification forms bone without a prior cartilage model</a:t>
            </a:r>
          </a:p>
        </p:txBody>
      </p:sp>
      <p:sp>
        <p:nvSpPr>
          <p:cNvPr id="60419" name="Content Placeholder 2"/>
          <p:cNvSpPr>
            <a:spLocks noGrp="1"/>
          </p:cNvSpPr>
          <p:nvPr>
            <p:ph idx="1"/>
          </p:nvPr>
        </p:nvSpPr>
        <p:spPr/>
        <p:txBody>
          <a:bodyPr/>
          <a:lstStyle/>
          <a:p>
            <a:pPr lvl="1"/>
            <a:r>
              <a:rPr lang="en-US" altLang="en-US" dirty="0" smtClean="0"/>
              <a:t>Begins when mesenchymal</a:t>
            </a:r>
            <a:br>
              <a:rPr lang="en-US" altLang="en-US" dirty="0" smtClean="0"/>
            </a:br>
            <a:r>
              <a:rPr lang="en-US" altLang="en-US" dirty="0" smtClean="0"/>
              <a:t>(stem) cells differentiate</a:t>
            </a:r>
            <a:br>
              <a:rPr lang="en-US" altLang="en-US" dirty="0" smtClean="0"/>
            </a:br>
            <a:r>
              <a:rPr lang="en-US" altLang="en-US" dirty="0" smtClean="0"/>
              <a:t>into osteoblasts within</a:t>
            </a:r>
            <a:br>
              <a:rPr lang="en-US" altLang="en-US" dirty="0" smtClean="0"/>
            </a:br>
            <a:r>
              <a:rPr lang="en-US" altLang="en-US" dirty="0" smtClean="0"/>
              <a:t>embryonic or fibrous</a:t>
            </a:r>
            <a:br>
              <a:rPr lang="en-US" altLang="en-US" dirty="0" smtClean="0"/>
            </a:br>
            <a:r>
              <a:rPr lang="en-US" altLang="en-US" dirty="0" smtClean="0"/>
              <a:t>connective tissue</a:t>
            </a:r>
          </a:p>
          <a:p>
            <a:pPr lvl="1"/>
            <a:r>
              <a:rPr lang="en-US" altLang="en-US" dirty="0" smtClean="0"/>
              <a:t>Normally occurs in deeper</a:t>
            </a:r>
            <a:br>
              <a:rPr lang="en-US" altLang="en-US" dirty="0" smtClean="0"/>
            </a:br>
            <a:r>
              <a:rPr lang="en-US" altLang="en-US" dirty="0" smtClean="0"/>
              <a:t>layers of dermis</a:t>
            </a:r>
          </a:p>
          <a:p>
            <a:pPr lvl="1"/>
            <a:r>
              <a:rPr lang="en-US" altLang="en-US" dirty="0" smtClean="0"/>
              <a:t>Bones called </a:t>
            </a:r>
            <a:r>
              <a:rPr lang="en-US" altLang="en-US" b="1" dirty="0" smtClean="0"/>
              <a:t>dermal bones</a:t>
            </a:r>
            <a:br>
              <a:rPr lang="en-US" altLang="en-US" b="1" dirty="0" smtClean="0"/>
            </a:br>
            <a:r>
              <a:rPr lang="en-US" altLang="en-US" dirty="0" smtClean="0"/>
              <a:t>or membrane bones</a:t>
            </a:r>
          </a:p>
          <a:p>
            <a:pPr lvl="1"/>
            <a:r>
              <a:rPr lang="en-US" altLang="en-US" i="1" dirty="0" smtClean="0"/>
              <a:t>Examples:</a:t>
            </a:r>
            <a:r>
              <a:rPr lang="en-US" altLang="en-US" dirty="0" smtClean="0"/>
              <a:t> roofing bones of skull, lower jaw, collarbone, sesamoid bones (patella) </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8" name="Picture 31" descr="\\192.168.4.30\conversion\IRDVD\JPG Creation\Martini _VAP3E\Output\Chapter 06\JPEG FILES\Labeled\fig_06_08_03B-L.jpg"/>
          <p:cNvPicPr>
            <a:picLocks noChangeAspect="1" noChangeArrowheads="1"/>
          </p:cNvPicPr>
          <p:nvPr/>
        </p:nvPicPr>
        <p:blipFill>
          <a:blip r:embed="rId2">
            <a:extLst>
              <a:ext uri="{28A0092B-C50C-407E-A947-70E740481C1C}">
                <a14:useLocalDpi xmlns:a14="http://schemas.microsoft.com/office/drawing/2010/main" val="0"/>
              </a:ext>
            </a:extLst>
          </a:blip>
          <a:srcRect b="2726"/>
          <a:stretch>
            <a:fillRect/>
          </a:stretch>
        </p:blipFill>
        <p:spPr bwMode="auto">
          <a:xfrm>
            <a:off x="5143573" y="1366924"/>
            <a:ext cx="3775811" cy="322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707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Module 6.8: Intramembranous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of intramembranous ossification</a:t>
            </a:r>
          </a:p>
          <a:p>
            <a:pPr marL="690563" lvl="1" indent="-514350">
              <a:buFont typeface="+mj-lt"/>
              <a:buAutoNum type="arabicPeriod"/>
            </a:pPr>
            <a:r>
              <a:rPr lang="en-US" dirty="0" smtClean="0"/>
              <a:t>Mesenchymal cells cluster </a:t>
            </a:r>
          </a:p>
          <a:p>
            <a:pPr lvl="2"/>
            <a:r>
              <a:rPr lang="en-US" dirty="0" smtClean="0"/>
              <a:t>Differentiate into osteoblasts</a:t>
            </a:r>
          </a:p>
          <a:p>
            <a:pPr lvl="3"/>
            <a:r>
              <a:rPr lang="en-US" dirty="0" smtClean="0"/>
              <a:t>Secrete osteoid matrix</a:t>
            </a:r>
          </a:p>
          <a:p>
            <a:pPr lvl="2"/>
            <a:r>
              <a:rPr lang="en-US" dirty="0" smtClean="0"/>
              <a:t>Osteoid matrix becomes mineralized</a:t>
            </a:r>
          </a:p>
          <a:p>
            <a:pPr lvl="3"/>
            <a:r>
              <a:rPr lang="en-US" dirty="0" smtClean="0"/>
              <a:t>Forms bone matrix</a:t>
            </a:r>
          </a:p>
          <a:p>
            <a:pPr lvl="1"/>
            <a:r>
              <a:rPr lang="en-US" dirty="0" smtClean="0"/>
              <a:t>Location in tissue where ossification begins is </a:t>
            </a:r>
            <a:r>
              <a:rPr lang="en-US" b="1" dirty="0" smtClean="0"/>
              <a:t>ossification center</a:t>
            </a:r>
            <a:endParaRPr 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2" descr="\\192.168.4.30\conversion\IRDVD\JPG Creation\Martini _VAP3E\Output\Chapter 06\JPEG FILES\Labeled\fig_06_08_01-06-L.jpg"/>
          <p:cNvPicPr>
            <a:picLocks noChangeAspect="1" noChangeArrowheads="1"/>
          </p:cNvPicPr>
          <p:nvPr/>
        </p:nvPicPr>
        <p:blipFill>
          <a:blip r:embed="rId2">
            <a:extLst>
              <a:ext uri="{28A0092B-C50C-407E-A947-70E740481C1C}">
                <a14:useLocalDpi xmlns:a14="http://schemas.microsoft.com/office/drawing/2010/main" val="0"/>
              </a:ext>
            </a:extLst>
          </a:blip>
          <a:srcRect b="5507"/>
          <a:stretch>
            <a:fillRect/>
          </a:stretch>
        </p:blipFill>
        <p:spPr bwMode="auto">
          <a:xfrm>
            <a:off x="1270431" y="4570796"/>
            <a:ext cx="6603137" cy="202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024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Module 6.8: Intramembranous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of intramembranous ossification </a:t>
            </a:r>
            <a:r>
              <a:rPr lang="en-US" dirty="0" smtClean="0"/>
              <a:t>(continued)</a:t>
            </a:r>
            <a:endParaRPr lang="en-US" b="1" dirty="0" smtClean="0"/>
          </a:p>
          <a:p>
            <a:pPr marL="690563" lvl="1" indent="-514350">
              <a:buFont typeface="+mj-lt"/>
              <a:buAutoNum type="arabicPeriod" startAt="2"/>
            </a:pPr>
            <a:r>
              <a:rPr lang="en-US" dirty="0" smtClean="0"/>
              <a:t>Bone grows out in small struts (</a:t>
            </a:r>
            <a:r>
              <a:rPr lang="en-US" b="1" dirty="0" smtClean="0"/>
              <a:t>spicules</a:t>
            </a:r>
            <a:r>
              <a:rPr lang="en-US" dirty="0" smtClean="0"/>
              <a:t>)</a:t>
            </a:r>
          </a:p>
          <a:p>
            <a:pPr lvl="2"/>
            <a:r>
              <a:rPr lang="en-US" dirty="0" smtClean="0"/>
              <a:t>Osteoblasts become trapped in pockets and mature into osteocytes</a:t>
            </a:r>
          </a:p>
          <a:p>
            <a:pPr lvl="2"/>
            <a:r>
              <a:rPr lang="en-US" dirty="0" smtClean="0"/>
              <a:t>Mesenchymal cells produce more osteoblasts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2" descr="\\192.168.4.30\conversion\IRDVD\JPG Creation\Martini _VAP3E\Output\Chapter 06\JPEG FILES\Labeled\fig_06_08_01-06-L.jpg"/>
          <p:cNvPicPr>
            <a:picLocks noChangeAspect="1" noChangeArrowheads="1"/>
          </p:cNvPicPr>
          <p:nvPr/>
        </p:nvPicPr>
        <p:blipFill>
          <a:blip r:embed="rId2">
            <a:extLst>
              <a:ext uri="{28A0092B-C50C-407E-A947-70E740481C1C}">
                <a14:useLocalDpi xmlns:a14="http://schemas.microsoft.com/office/drawing/2010/main" val="0"/>
              </a:ext>
            </a:extLst>
          </a:blip>
          <a:srcRect b="5507"/>
          <a:stretch>
            <a:fillRect/>
          </a:stretch>
        </p:blipFill>
        <p:spPr bwMode="auto">
          <a:xfrm>
            <a:off x="253279" y="3765755"/>
            <a:ext cx="8637442" cy="264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70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Module 6.8: Intramembranous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of intramembranous ossification </a:t>
            </a:r>
            <a:r>
              <a:rPr lang="en-US" dirty="0" smtClean="0"/>
              <a:t>(continued)</a:t>
            </a:r>
          </a:p>
          <a:p>
            <a:pPr marL="690563" lvl="1" indent="-514350">
              <a:buFont typeface="+mj-lt"/>
              <a:buAutoNum type="arabicPeriod" startAt="3"/>
            </a:pPr>
            <a:r>
              <a:rPr lang="en-US" dirty="0" smtClean="0"/>
              <a:t>Blood vessels enter area</a:t>
            </a:r>
          </a:p>
          <a:p>
            <a:pPr lvl="2"/>
            <a:r>
              <a:rPr lang="en-US" dirty="0" smtClean="0"/>
              <a:t>Bone spicules meet and fuse</a:t>
            </a:r>
          </a:p>
          <a:p>
            <a:pPr lvl="2"/>
            <a:r>
              <a:rPr lang="en-US" dirty="0" smtClean="0"/>
              <a:t>Blood vessels trapped in developing bone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32" descr="\\192.168.4.30\conversion\IRDVD\JPG Creation\Martini _VAP3E\Output\Chapter 06\JPEG FILES\Labeled\fig_06_08_01-06-L.jpg"/>
          <p:cNvPicPr>
            <a:picLocks noChangeAspect="1" noChangeArrowheads="1"/>
          </p:cNvPicPr>
          <p:nvPr/>
        </p:nvPicPr>
        <p:blipFill>
          <a:blip r:embed="rId2">
            <a:extLst>
              <a:ext uri="{28A0092B-C50C-407E-A947-70E740481C1C}">
                <a14:useLocalDpi xmlns:a14="http://schemas.microsoft.com/office/drawing/2010/main" val="0"/>
              </a:ext>
            </a:extLst>
          </a:blip>
          <a:srcRect b="5507"/>
          <a:stretch>
            <a:fillRect/>
          </a:stretch>
        </p:blipFill>
        <p:spPr bwMode="auto">
          <a:xfrm>
            <a:off x="253279" y="3765755"/>
            <a:ext cx="8637442" cy="264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89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Module 6.8: Intramembranous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of intramembranous ossification </a:t>
            </a:r>
            <a:r>
              <a:rPr lang="en-US" dirty="0" smtClean="0"/>
              <a:t>(continued)</a:t>
            </a:r>
          </a:p>
          <a:p>
            <a:pPr marL="690563" lvl="1" indent="-514350">
              <a:buFont typeface="+mj-lt"/>
              <a:buAutoNum type="arabicPeriod" startAt="4"/>
            </a:pPr>
            <a:r>
              <a:rPr lang="en-US" dirty="0" smtClean="0"/>
              <a:t>Continued deposition of bone by osteoblasts close to blood vessel</a:t>
            </a:r>
          </a:p>
          <a:p>
            <a:pPr lvl="2"/>
            <a:r>
              <a:rPr lang="en-US" dirty="0" smtClean="0"/>
              <a:t>Results in spongy bone with interwoven blood vessels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32" descr="\\192.168.4.30\conversion\IRDVD\JPG Creation\Martini _VAP3E\Output\Chapter 06\JPEG FILES\Labeled\fig_06_08_01-06-L.jpg"/>
          <p:cNvPicPr>
            <a:picLocks noChangeAspect="1" noChangeArrowheads="1"/>
          </p:cNvPicPr>
          <p:nvPr/>
        </p:nvPicPr>
        <p:blipFill>
          <a:blip r:embed="rId2">
            <a:extLst>
              <a:ext uri="{28A0092B-C50C-407E-A947-70E740481C1C}">
                <a14:useLocalDpi xmlns:a14="http://schemas.microsoft.com/office/drawing/2010/main" val="0"/>
              </a:ext>
            </a:extLst>
          </a:blip>
          <a:srcRect b="5507"/>
          <a:stretch>
            <a:fillRect/>
          </a:stretch>
        </p:blipFill>
        <p:spPr bwMode="auto">
          <a:xfrm>
            <a:off x="253279" y="3765755"/>
            <a:ext cx="8637442" cy="264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63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Module 6.1: Review</a:t>
            </a:r>
            <a:endParaRPr lang="en-US" altLang="en-US" dirty="0" smtClean="0"/>
          </a:p>
        </p:txBody>
      </p:sp>
      <p:sp>
        <p:nvSpPr>
          <p:cNvPr id="18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Describe the axial and appendicular divisions of the skeleton.</a:t>
            </a:r>
          </a:p>
          <a:p>
            <a:pPr marL="514350" indent="-514350">
              <a:buClr>
                <a:srgbClr val="00743A"/>
              </a:buClr>
              <a:buFont typeface="+mj-lt"/>
              <a:buAutoNum type="alphaUcPeriod"/>
            </a:pPr>
            <a:r>
              <a:rPr lang="en-US" dirty="0" smtClean="0"/>
              <a:t>Identify the functions of the skeletal system.</a:t>
            </a:r>
          </a:p>
          <a:p>
            <a:endParaRPr lang="en-US" dirty="0" smtClean="0"/>
          </a:p>
          <a:p>
            <a:r>
              <a:rPr lang="en-US" i="1" dirty="0" smtClean="0"/>
              <a:t>Learning Outcome: </a:t>
            </a:r>
            <a:r>
              <a:rPr lang="en-US" dirty="0" smtClean="0"/>
              <a:t>Describe the two main divisions of the skeleton, and list the major functions of the skeletal system.</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229535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Module 6.8: Intramembranous ossification</a:t>
            </a:r>
            <a:endParaRPr lang="en-US" altLang="en-US" dirty="0" smtClean="0"/>
          </a:p>
        </p:txBody>
      </p:sp>
      <p:sp>
        <p:nvSpPr>
          <p:cNvPr id="39938" name="Content Placeholder 2"/>
          <p:cNvSpPr>
            <a:spLocks noGrp="1"/>
          </p:cNvSpPr>
          <p:nvPr>
            <p:ph idx="1"/>
          </p:nvPr>
        </p:nvSpPr>
        <p:spPr/>
        <p:txBody>
          <a:bodyPr/>
          <a:lstStyle/>
          <a:p>
            <a:r>
              <a:rPr lang="en-US" b="1" dirty="0" smtClean="0"/>
              <a:t>Steps of intramembranous ossification </a:t>
            </a:r>
            <a:r>
              <a:rPr lang="en-US" dirty="0" smtClean="0"/>
              <a:t>(continued)</a:t>
            </a:r>
          </a:p>
          <a:p>
            <a:pPr marL="690563" lvl="1" indent="-514350">
              <a:buFont typeface="+mj-lt"/>
              <a:buAutoNum type="arabicPeriod" startAt="5"/>
            </a:pPr>
            <a:r>
              <a:rPr lang="en-US" dirty="0" smtClean="0"/>
              <a:t>Remodeling around blood vessels produces osteons of compact bone</a:t>
            </a:r>
          </a:p>
          <a:p>
            <a:pPr lvl="2"/>
            <a:r>
              <a:rPr lang="en-US" dirty="0" smtClean="0"/>
              <a:t>Connective tissue around bone organizes into fibrous layer of the periosteum</a:t>
            </a:r>
          </a:p>
          <a:p>
            <a:pPr lvl="2"/>
            <a:r>
              <a:rPr lang="en-US" dirty="0" smtClean="0"/>
              <a:t>Osteoblasts near bone surface remain as cellular layer of periosteum</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2" descr="\\192.168.4.30\conversion\IRDVD\JPG Creation\Martini _VAP3E\Output\Chapter 06\JPEG FILES\Labeled\fig_06_08_01-06-L.jpg"/>
          <p:cNvPicPr>
            <a:picLocks noChangeAspect="1" noChangeArrowheads="1"/>
          </p:cNvPicPr>
          <p:nvPr/>
        </p:nvPicPr>
        <p:blipFill>
          <a:blip r:embed="rId2">
            <a:extLst>
              <a:ext uri="{28A0092B-C50C-407E-A947-70E740481C1C}">
                <a14:useLocalDpi xmlns:a14="http://schemas.microsoft.com/office/drawing/2010/main" val="0"/>
              </a:ext>
            </a:extLst>
          </a:blip>
          <a:srcRect b="5507"/>
          <a:stretch>
            <a:fillRect/>
          </a:stretch>
        </p:blipFill>
        <p:spPr bwMode="auto">
          <a:xfrm>
            <a:off x="1182144" y="4384986"/>
            <a:ext cx="6779712" cy="207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40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Intramembranous ossification</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2" descr="\\192.168.4.30\conversion\IRDVD\JPG Creation\Martini _VAP3E\Output\Chapter 06\JPEG FILES\Labeled\fig_06_08_01-06-L.jpg"/>
          <p:cNvPicPr>
            <a:picLocks noChangeAspect="1" noChangeArrowheads="1"/>
          </p:cNvPicPr>
          <p:nvPr/>
        </p:nvPicPr>
        <p:blipFill>
          <a:blip r:embed="rId2">
            <a:extLst>
              <a:ext uri="{28A0092B-C50C-407E-A947-70E740481C1C}">
                <a14:useLocalDpi xmlns:a14="http://schemas.microsoft.com/office/drawing/2010/main" val="0"/>
              </a:ext>
            </a:extLst>
          </a:blip>
          <a:srcRect b="5507"/>
          <a:stretch>
            <a:fillRect/>
          </a:stretch>
        </p:blipFill>
        <p:spPr bwMode="auto">
          <a:xfrm>
            <a:off x="253279" y="2261419"/>
            <a:ext cx="8637442" cy="264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83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Module 6.8: Intramembranous ossification</a:t>
            </a:r>
            <a:endParaRPr lang="en-US" altLang="en-US" dirty="0" smtClean="0"/>
          </a:p>
        </p:txBody>
      </p:sp>
      <p:sp>
        <p:nvSpPr>
          <p:cNvPr id="67587" name="Content Placeholder 2"/>
          <p:cNvSpPr>
            <a:spLocks noGrp="1"/>
          </p:cNvSpPr>
          <p:nvPr>
            <p:ph idx="1"/>
          </p:nvPr>
        </p:nvSpPr>
        <p:spPr/>
        <p:txBody>
          <a:bodyPr/>
          <a:lstStyle/>
          <a:p>
            <a:r>
              <a:rPr lang="en-US" altLang="en-US" b="1" dirty="0" smtClean="0"/>
              <a:t>Intramembranous ossification in development</a:t>
            </a:r>
          </a:p>
          <a:p>
            <a:pPr lvl="1"/>
            <a:r>
              <a:rPr lang="en-US" altLang="en-US" dirty="0" smtClean="0"/>
              <a:t>Begins during the eighth week of embryonic development</a:t>
            </a:r>
          </a:p>
          <a:p>
            <a:pPr lvl="1"/>
            <a:r>
              <a:rPr lang="en-US" altLang="en-US" dirty="0" smtClean="0"/>
              <a:t>Can see ossification centers and progressing bone formation at 10 weeks</a:t>
            </a:r>
          </a:p>
          <a:p>
            <a:pPr lvl="1"/>
            <a:r>
              <a:rPr lang="en-US" altLang="en-US" dirty="0" smtClean="0"/>
              <a:t>At 16 weeks, most of the bones of the adult skeleton can be identified</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3" descr="\\192.168.4.30\conversion\IRDVD\JPG Creation\Martini _VAP3E\Output\Chapter 06\JPEG FILES\Labeled\fig_06_08_07-L.jpg"/>
          <p:cNvPicPr>
            <a:picLocks noChangeAspect="1" noChangeArrowheads="1"/>
          </p:cNvPicPr>
          <p:nvPr/>
        </p:nvPicPr>
        <p:blipFill>
          <a:blip r:embed="rId3">
            <a:extLst>
              <a:ext uri="{28A0092B-C50C-407E-A947-70E740481C1C}">
                <a14:useLocalDpi xmlns:a14="http://schemas.microsoft.com/office/drawing/2010/main" val="0"/>
              </a:ext>
            </a:extLst>
          </a:blip>
          <a:srcRect b="2732"/>
          <a:stretch>
            <a:fillRect/>
          </a:stretch>
        </p:blipFill>
        <p:spPr bwMode="auto">
          <a:xfrm>
            <a:off x="4265966" y="3705959"/>
            <a:ext cx="4586446" cy="291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7682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Module 6.8: Review</a:t>
            </a:r>
            <a:endParaRPr lang="en-US" altLang="en-US" dirty="0" smtClean="0"/>
          </a:p>
        </p:txBody>
      </p:sp>
      <p:sp>
        <p:nvSpPr>
          <p:cNvPr id="51202" name="Content Placeholder 2"/>
          <p:cNvSpPr>
            <a:spLocks noGrp="1"/>
          </p:cNvSpPr>
          <p:nvPr>
            <p:ph idx="1"/>
          </p:nvPr>
        </p:nvSpPr>
        <p:spPr/>
        <p:txBody>
          <a:bodyPr/>
          <a:lstStyle/>
          <a:p>
            <a:pPr marL="514350" indent="-514350">
              <a:buClr>
                <a:srgbClr val="00743A"/>
              </a:buClr>
              <a:buFont typeface="+mj-lt"/>
              <a:buAutoNum type="alphaUcPeriod"/>
            </a:pPr>
            <a:r>
              <a:rPr lang="en-US" dirty="0" smtClean="0"/>
              <a:t>Define </a:t>
            </a:r>
            <a:r>
              <a:rPr lang="en-US" i="1" dirty="0" smtClean="0"/>
              <a:t>intramembranous ossification.</a:t>
            </a:r>
          </a:p>
          <a:p>
            <a:pPr marL="514350" indent="-514350">
              <a:buClr>
                <a:srgbClr val="00743A"/>
              </a:buClr>
              <a:buFont typeface="+mj-lt"/>
              <a:buAutoNum type="alphaUcPeriod"/>
            </a:pPr>
            <a:r>
              <a:rPr lang="en-US" dirty="0" smtClean="0"/>
              <a:t>During intramembranous ossification, bone replaces which type of tissue?</a:t>
            </a:r>
          </a:p>
          <a:p>
            <a:pPr marL="514350" indent="-514350">
              <a:buClr>
                <a:srgbClr val="00743A"/>
              </a:buClr>
              <a:buFont typeface="+mj-lt"/>
              <a:buAutoNum type="alphaUcPeriod"/>
            </a:pPr>
            <a:r>
              <a:rPr lang="en-US" dirty="0" smtClean="0"/>
              <a:t>Explain the primary difference between endochondral ossification and intramembranous ossification.</a:t>
            </a:r>
          </a:p>
          <a:p>
            <a:endParaRPr lang="en-US" dirty="0" smtClean="0"/>
          </a:p>
          <a:p>
            <a:r>
              <a:rPr lang="en-US" i="1" dirty="0" smtClean="0"/>
              <a:t>Learning Outcome: </a:t>
            </a:r>
            <a:r>
              <a:rPr lang="en-US" dirty="0" smtClean="0"/>
              <a:t>Describe the process of intramembranous ossification.</a:t>
            </a:r>
            <a:endParaRPr lang="en-US" sz="2600"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862025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smtClean="0"/>
              <a:t>Module 6.9: CLINICAL MODULE: Abnormalities of bone growth and development produce recognizable physical signs</a:t>
            </a:r>
          </a:p>
        </p:txBody>
      </p:sp>
      <p:sp>
        <p:nvSpPr>
          <p:cNvPr id="69635" name="Content Placeholder 2"/>
          <p:cNvSpPr>
            <a:spLocks noGrp="1"/>
          </p:cNvSpPr>
          <p:nvPr>
            <p:ph idx="1"/>
          </p:nvPr>
        </p:nvSpPr>
        <p:spPr>
          <a:xfrm>
            <a:off x="446089" y="1528174"/>
            <a:ext cx="4781116" cy="4721813"/>
          </a:xfrm>
        </p:spPr>
        <p:txBody>
          <a:bodyPr/>
          <a:lstStyle/>
          <a:p>
            <a:r>
              <a:rPr lang="en-US" altLang="en-US" b="1" dirty="0" smtClean="0"/>
              <a:t>Disorders causing shortened bones</a:t>
            </a:r>
          </a:p>
          <a:p>
            <a:pPr lvl="1"/>
            <a:r>
              <a:rPr lang="en-US" altLang="en-US" b="1" dirty="0" smtClean="0"/>
              <a:t>Pituitary growth failure</a:t>
            </a:r>
          </a:p>
          <a:p>
            <a:pPr lvl="2"/>
            <a:r>
              <a:rPr lang="en-US" altLang="en-US" dirty="0" smtClean="0"/>
              <a:t>Inadequate growth hormone production</a:t>
            </a:r>
          </a:p>
          <a:p>
            <a:pPr lvl="2"/>
            <a:r>
              <a:rPr lang="en-US" altLang="en-US" dirty="0" smtClean="0"/>
              <a:t>Reduced epiphyseal cartilage activity; abnormally short bones</a:t>
            </a:r>
          </a:p>
          <a:p>
            <a:pPr lvl="2"/>
            <a:r>
              <a:rPr lang="en-US" altLang="en-US" dirty="0" smtClean="0"/>
              <a:t>Rare in United States due to treatment with synthetic growth hormone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4" descr="\\192.168.4.30\conversion\IRDVD\JPG Creation\Martini _VAP3E\Output\Chapter 06\JPEG FILES\Labeled\fig_06_09_0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205" y="1589240"/>
            <a:ext cx="3620096" cy="500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833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Module 6.9: CLINICAL MODULE: Abnormalities of bone growth</a:t>
            </a:r>
            <a:endParaRPr lang="en-US" altLang="en-US" dirty="0" smtClean="0"/>
          </a:p>
        </p:txBody>
      </p:sp>
      <p:sp>
        <p:nvSpPr>
          <p:cNvPr id="39938" name="Content Placeholder 2"/>
          <p:cNvSpPr>
            <a:spLocks noGrp="1"/>
          </p:cNvSpPr>
          <p:nvPr>
            <p:ph idx="1"/>
          </p:nvPr>
        </p:nvSpPr>
        <p:spPr/>
        <p:txBody>
          <a:bodyPr/>
          <a:lstStyle/>
          <a:p>
            <a:r>
              <a:rPr lang="en-US" b="1" dirty="0" smtClean="0"/>
              <a:t>Disorders causing shortened bones </a:t>
            </a:r>
            <a:r>
              <a:rPr lang="en-US" dirty="0" smtClean="0"/>
              <a:t>(continued)</a:t>
            </a:r>
          </a:p>
          <a:p>
            <a:pPr lvl="1"/>
            <a:r>
              <a:rPr lang="en-US" b="1" dirty="0" smtClean="0"/>
              <a:t>Achondroplasia</a:t>
            </a:r>
          </a:p>
          <a:p>
            <a:pPr lvl="2"/>
            <a:r>
              <a:rPr lang="en-US" dirty="0" smtClean="0"/>
              <a:t>Epiphyseal cartilage of long bones grows slowly</a:t>
            </a:r>
          </a:p>
          <a:p>
            <a:pPr lvl="3"/>
            <a:r>
              <a:rPr lang="en-US" dirty="0" smtClean="0"/>
              <a:t>Replaced by bone early in life</a:t>
            </a:r>
          </a:p>
          <a:p>
            <a:pPr lvl="2"/>
            <a:r>
              <a:rPr lang="en-US" dirty="0" smtClean="0"/>
              <a:t>Short, stocky limbs result</a:t>
            </a:r>
          </a:p>
          <a:p>
            <a:pPr lvl="2"/>
            <a:r>
              <a:rPr lang="en-US" dirty="0" smtClean="0"/>
              <a:t>Trunk is normal size</a:t>
            </a:r>
          </a:p>
          <a:p>
            <a:pPr lvl="2"/>
            <a:r>
              <a:rPr lang="en-US" dirty="0" smtClean="0"/>
              <a:t>No effects on sexual or </a:t>
            </a:r>
            <a:br>
              <a:rPr lang="en-US" dirty="0" smtClean="0"/>
            </a:br>
            <a:r>
              <a:rPr lang="en-US" dirty="0" smtClean="0"/>
              <a:t>mental development</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3074" name="Picture 2" descr="\\192.168.4.30\conversion\IRDVD\JPG Creation\Martini _VAP3E\Output\Chapter 06\JPEG FILES\Labeled\fig_06_09_02-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774" y="3429000"/>
            <a:ext cx="3690477" cy="319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631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Module 6.9: CLINICAL MODULE: Abnormalities of bone growth</a:t>
            </a:r>
            <a:endParaRPr lang="en-US" altLang="en-US" dirty="0" smtClean="0"/>
          </a:p>
        </p:txBody>
      </p:sp>
      <p:sp>
        <p:nvSpPr>
          <p:cNvPr id="39938" name="Content Placeholder 2"/>
          <p:cNvSpPr>
            <a:spLocks noGrp="1"/>
          </p:cNvSpPr>
          <p:nvPr>
            <p:ph idx="1"/>
          </p:nvPr>
        </p:nvSpPr>
        <p:spPr>
          <a:xfrm>
            <a:off x="446088" y="1290637"/>
            <a:ext cx="5290833" cy="5149491"/>
          </a:xfrm>
        </p:spPr>
        <p:txBody>
          <a:bodyPr/>
          <a:lstStyle/>
          <a:p>
            <a:r>
              <a:rPr lang="en-US" b="1" dirty="0" smtClean="0"/>
              <a:t>Disorders causing lengthened bones </a:t>
            </a:r>
          </a:p>
          <a:p>
            <a:pPr lvl="1"/>
            <a:r>
              <a:rPr lang="en-US" b="1" dirty="0" err="1" smtClean="0"/>
              <a:t>Marfan</a:t>
            </a:r>
            <a:r>
              <a:rPr lang="en-US" b="1" dirty="0" smtClean="0"/>
              <a:t> syndrome</a:t>
            </a:r>
          </a:p>
          <a:p>
            <a:pPr lvl="2"/>
            <a:r>
              <a:rPr lang="en-US" dirty="0" smtClean="0"/>
              <a:t>Inherited metabolic condition</a:t>
            </a:r>
          </a:p>
          <a:p>
            <a:pPr lvl="2"/>
            <a:r>
              <a:rPr lang="en-US" dirty="0" smtClean="0"/>
              <a:t>Excessive cartilage formation at epiphyseal cartilages</a:t>
            </a:r>
          </a:p>
          <a:p>
            <a:pPr lvl="2"/>
            <a:r>
              <a:rPr lang="en-US" dirty="0" smtClean="0"/>
              <a:t>Results in very tall person with long, slender limbs</a:t>
            </a:r>
          </a:p>
          <a:p>
            <a:pPr lvl="2"/>
            <a:r>
              <a:rPr lang="en-US" dirty="0" smtClean="0"/>
              <a:t>Affects other connective tissues throughout the body</a:t>
            </a:r>
          </a:p>
          <a:p>
            <a:pPr lvl="3"/>
            <a:r>
              <a:rPr lang="en-US" dirty="0" smtClean="0"/>
              <a:t>Commonly causes cardiovascular problems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5" descr="\\192.168.4.30\conversion\IRDVD\JPG Creation\Martini _VAP3E\Output\Chapter 06\JPEG FILES\Labeled\fig_06_09_0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411" y="1277652"/>
            <a:ext cx="3124205" cy="528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733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Module 6.9: CLINICAL MODULE: Abnormalities of bone growth</a:t>
            </a:r>
            <a:endParaRPr lang="en-US" altLang="en-US" dirty="0" smtClean="0"/>
          </a:p>
        </p:txBody>
      </p:sp>
      <p:sp>
        <p:nvSpPr>
          <p:cNvPr id="39938" name="Content Placeholder 2"/>
          <p:cNvSpPr>
            <a:spLocks noGrp="1"/>
          </p:cNvSpPr>
          <p:nvPr>
            <p:ph idx="1"/>
          </p:nvPr>
        </p:nvSpPr>
        <p:spPr>
          <a:xfrm>
            <a:off x="446088" y="1290638"/>
            <a:ext cx="8393112" cy="5178988"/>
          </a:xfrm>
        </p:spPr>
        <p:txBody>
          <a:bodyPr/>
          <a:lstStyle/>
          <a:p>
            <a:r>
              <a:rPr lang="en-US" b="1" dirty="0" smtClean="0"/>
              <a:t>Other skeletal growth abnormalities</a:t>
            </a:r>
          </a:p>
          <a:p>
            <a:pPr lvl="1"/>
            <a:r>
              <a:rPr lang="en-US" b="1" dirty="0" smtClean="0"/>
              <a:t>Congenital </a:t>
            </a:r>
            <a:r>
              <a:rPr lang="en-US" b="1" dirty="0" err="1" smtClean="0"/>
              <a:t>talipes</a:t>
            </a:r>
            <a:r>
              <a:rPr lang="en-US" b="1" dirty="0" smtClean="0"/>
              <a:t> </a:t>
            </a:r>
            <a:br>
              <a:rPr lang="en-US" b="1" dirty="0" smtClean="0"/>
            </a:br>
            <a:r>
              <a:rPr lang="en-US" b="1" dirty="0" err="1" smtClean="0"/>
              <a:t>equinovarus</a:t>
            </a:r>
            <a:r>
              <a:rPr lang="en-US" b="1" dirty="0" smtClean="0"/>
              <a:t> (clubfoot)</a:t>
            </a:r>
          </a:p>
          <a:p>
            <a:pPr lvl="2"/>
            <a:r>
              <a:rPr lang="en-US" dirty="0" smtClean="0"/>
              <a:t>Inherited developmental </a:t>
            </a:r>
            <a:br>
              <a:rPr lang="en-US" dirty="0" smtClean="0"/>
            </a:br>
            <a:r>
              <a:rPr lang="en-US" dirty="0" smtClean="0"/>
              <a:t>abnormality</a:t>
            </a:r>
          </a:p>
          <a:p>
            <a:pPr lvl="3"/>
            <a:r>
              <a:rPr lang="en-US" dirty="0" smtClean="0"/>
              <a:t>Affects 2 in 1000 births</a:t>
            </a:r>
          </a:p>
          <a:p>
            <a:pPr lvl="3"/>
            <a:r>
              <a:rPr lang="en-US" dirty="0" smtClean="0"/>
              <a:t>Boys roughly twice as</a:t>
            </a:r>
            <a:br>
              <a:rPr lang="en-US" dirty="0" smtClean="0"/>
            </a:br>
            <a:r>
              <a:rPr lang="en-US" dirty="0" smtClean="0"/>
              <a:t> often as girls</a:t>
            </a:r>
          </a:p>
          <a:p>
            <a:pPr lvl="2"/>
            <a:r>
              <a:rPr lang="en-US" dirty="0" smtClean="0"/>
              <a:t>May affect one or both feet</a:t>
            </a:r>
          </a:p>
          <a:p>
            <a:pPr lvl="2"/>
            <a:r>
              <a:rPr lang="en-US" dirty="0" smtClean="0"/>
              <a:t>Abnormal muscle development distorts growing bones</a:t>
            </a:r>
          </a:p>
          <a:p>
            <a:pPr lvl="3"/>
            <a:r>
              <a:rPr lang="en-US" dirty="0" smtClean="0"/>
              <a:t>Feet turn medially and are inverted</a:t>
            </a:r>
          </a:p>
          <a:p>
            <a:pPr lvl="2"/>
            <a:r>
              <a:rPr lang="en-US" dirty="0" smtClean="0"/>
              <a:t>Treated with casts or supports </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2" descr="\\192.168.4.30\conversion\IRDVD\JPG Creation\Martini _VAP3E\Output\Chapter 06\JPEG FILES\Labeled\fig_06_09_04-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832" y="1879730"/>
            <a:ext cx="3734593" cy="252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4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t>Module 6.9: CLINICAL MODULE: Abnormalities of bone growth</a:t>
            </a:r>
          </a:p>
        </p:txBody>
      </p:sp>
      <p:sp>
        <p:nvSpPr>
          <p:cNvPr id="73731" name="Content Placeholder 2"/>
          <p:cNvSpPr>
            <a:spLocks noGrp="1"/>
          </p:cNvSpPr>
          <p:nvPr>
            <p:ph idx="1"/>
          </p:nvPr>
        </p:nvSpPr>
        <p:spPr>
          <a:xfrm>
            <a:off x="446088" y="1290638"/>
            <a:ext cx="6393123" cy="4959350"/>
          </a:xfrm>
        </p:spPr>
        <p:txBody>
          <a:bodyPr/>
          <a:lstStyle/>
          <a:p>
            <a:r>
              <a:rPr lang="en-US" altLang="en-US" b="1" dirty="0" smtClean="0"/>
              <a:t>Gigantism</a:t>
            </a:r>
          </a:p>
          <a:p>
            <a:pPr lvl="1"/>
            <a:r>
              <a:rPr lang="en-US" altLang="en-US" dirty="0" smtClean="0"/>
              <a:t>Disorder causing lengthened bones </a:t>
            </a:r>
          </a:p>
          <a:p>
            <a:pPr lvl="1"/>
            <a:r>
              <a:rPr lang="en-US" altLang="en-US" dirty="0" smtClean="0"/>
              <a:t>Overproduction of growth hormone before puberty</a:t>
            </a:r>
          </a:p>
          <a:p>
            <a:pPr lvl="1"/>
            <a:r>
              <a:rPr lang="en-US" altLang="en-US" dirty="0" smtClean="0"/>
              <a:t>Can reach heights of over 2.7 m </a:t>
            </a:r>
            <a:br>
              <a:rPr lang="en-US" altLang="en-US" dirty="0" smtClean="0"/>
            </a:br>
            <a:r>
              <a:rPr lang="en-US" altLang="en-US" dirty="0" smtClean="0"/>
              <a:t>(8 ft. 11 in.)</a:t>
            </a:r>
          </a:p>
          <a:p>
            <a:pPr lvl="1"/>
            <a:r>
              <a:rPr lang="en-US" altLang="en-US" dirty="0" smtClean="0"/>
              <a:t>Puberty often delayed</a:t>
            </a:r>
          </a:p>
          <a:p>
            <a:pPr lvl="1"/>
            <a:r>
              <a:rPr lang="en-US" altLang="en-US" dirty="0" smtClean="0"/>
              <a:t>Most common cause is a pituitary tumor</a:t>
            </a:r>
          </a:p>
          <a:p>
            <a:pPr lvl="1"/>
            <a:r>
              <a:rPr lang="en-US" altLang="en-US" dirty="0" smtClean="0"/>
              <a:t>Treated by surgery, radiation, or medications suppressing growth hormone release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6" descr="\\192.168.4.30\conversion\IRDVD\JPG Creation\Martini _VAP3E\Output\Chapter 06\JPEG FILES\Labeled\fig_06_09_0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910" y="1290638"/>
            <a:ext cx="2530821" cy="446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321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Module 6.9: CLINICAL MODULE: Abnormalities of bone growth</a:t>
            </a:r>
            <a:endParaRPr lang="en-US" altLang="en-US" dirty="0" smtClean="0"/>
          </a:p>
        </p:txBody>
      </p:sp>
      <p:sp>
        <p:nvSpPr>
          <p:cNvPr id="39938" name="Content Placeholder 2"/>
          <p:cNvSpPr>
            <a:spLocks noGrp="1"/>
          </p:cNvSpPr>
          <p:nvPr>
            <p:ph idx="1"/>
          </p:nvPr>
        </p:nvSpPr>
        <p:spPr>
          <a:xfrm>
            <a:off x="446088" y="1290638"/>
            <a:ext cx="8184345" cy="4959350"/>
          </a:xfrm>
        </p:spPr>
        <p:txBody>
          <a:bodyPr/>
          <a:lstStyle/>
          <a:p>
            <a:r>
              <a:rPr lang="en-US" b="1" dirty="0" smtClean="0"/>
              <a:t>Other skeletal growth</a:t>
            </a:r>
            <a:br>
              <a:rPr lang="en-US" b="1" dirty="0" smtClean="0"/>
            </a:br>
            <a:r>
              <a:rPr lang="en-US" b="1" dirty="0" smtClean="0"/>
              <a:t>abnormalities</a:t>
            </a:r>
          </a:p>
          <a:p>
            <a:pPr lvl="1"/>
            <a:r>
              <a:rPr lang="en-US" b="1" dirty="0" err="1" smtClean="0"/>
              <a:t>Fibrodysplasia</a:t>
            </a:r>
            <a:r>
              <a:rPr lang="en-US" b="1" dirty="0" smtClean="0"/>
              <a:t> </a:t>
            </a:r>
            <a:r>
              <a:rPr lang="en-US" b="1" dirty="0" err="1" smtClean="0"/>
              <a:t>ossificans</a:t>
            </a:r>
            <a:r>
              <a:rPr lang="en-US" b="1" dirty="0" smtClean="0"/>
              <a:t/>
            </a:r>
            <a:br>
              <a:rPr lang="en-US" b="1" dirty="0" smtClean="0"/>
            </a:br>
            <a:r>
              <a:rPr lang="en-US" b="1" dirty="0" err="1" smtClean="0"/>
              <a:t>progressiva</a:t>
            </a:r>
            <a:r>
              <a:rPr lang="en-US" b="1" dirty="0" smtClean="0"/>
              <a:t> (FOP)</a:t>
            </a:r>
          </a:p>
          <a:p>
            <a:pPr lvl="2"/>
            <a:r>
              <a:rPr lang="en-US" dirty="0" smtClean="0"/>
              <a:t>Gene mutation that causes </a:t>
            </a:r>
            <a:br>
              <a:rPr lang="en-US" dirty="0" smtClean="0"/>
            </a:br>
            <a:r>
              <a:rPr lang="en-US" dirty="0" smtClean="0"/>
              <a:t>bone deposition around </a:t>
            </a:r>
            <a:br>
              <a:rPr lang="en-US" dirty="0" smtClean="0"/>
            </a:br>
            <a:r>
              <a:rPr lang="en-US" dirty="0" smtClean="0"/>
              <a:t>skeletal muscles</a:t>
            </a:r>
          </a:p>
          <a:p>
            <a:pPr lvl="2"/>
            <a:r>
              <a:rPr lang="en-US" dirty="0" smtClean="0"/>
              <a:t>Bones develop in unusual places </a:t>
            </a:r>
          </a:p>
          <a:p>
            <a:pPr lvl="3"/>
            <a:r>
              <a:rPr lang="en-US" dirty="0" smtClean="0"/>
              <a:t>Called </a:t>
            </a:r>
            <a:r>
              <a:rPr lang="en-US" b="1" dirty="0" smtClean="0"/>
              <a:t>heterotopic</a:t>
            </a:r>
            <a:r>
              <a:rPr lang="en-US" dirty="0" smtClean="0"/>
              <a:t> (</a:t>
            </a:r>
            <a:r>
              <a:rPr lang="en-US" i="1" dirty="0" smtClean="0"/>
              <a:t>hetero,</a:t>
            </a:r>
            <a:r>
              <a:rPr lang="en-US" dirty="0" smtClean="0"/>
              <a:t> place) or </a:t>
            </a:r>
            <a:r>
              <a:rPr lang="en-US" b="1" dirty="0" smtClean="0"/>
              <a:t>ectopic</a:t>
            </a:r>
            <a:r>
              <a:rPr lang="en-US" dirty="0" smtClean="0"/>
              <a:t> (</a:t>
            </a:r>
            <a:r>
              <a:rPr lang="en-US" i="1" dirty="0" err="1" smtClean="0"/>
              <a:t>ektos</a:t>
            </a:r>
            <a:r>
              <a:rPr lang="en-US" i="1" dirty="0" smtClean="0"/>
              <a:t>,</a:t>
            </a:r>
            <a:r>
              <a:rPr lang="en-US" dirty="0" smtClean="0"/>
              <a:t> outside) </a:t>
            </a:r>
            <a:r>
              <a:rPr lang="en-US" b="1" dirty="0" smtClean="0"/>
              <a:t>bones</a:t>
            </a:r>
          </a:p>
          <a:p>
            <a:pPr lvl="2"/>
            <a:r>
              <a:rPr lang="en-US" dirty="0" smtClean="0"/>
              <a:t>No effective treatment</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8" name="Picture 2" descr="\\192.168.4.30\conversion\IRDVD\JPG Creation\Martini _VAP3E\Output\Chapter 06\JPEG FILES\Labeled\fig_06_09_06-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130" y="966532"/>
            <a:ext cx="3773062" cy="313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086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Module 6.2: Bones are classified according to shape and structure and have varied bone markings</a:t>
            </a:r>
            <a:endParaRPr lang="en-US" altLang="en-US" dirty="0" smtClean="0"/>
          </a:p>
        </p:txBody>
      </p:sp>
      <p:sp>
        <p:nvSpPr>
          <p:cNvPr id="12291" name="Content Placeholder 2"/>
          <p:cNvSpPr>
            <a:spLocks noGrp="1"/>
          </p:cNvSpPr>
          <p:nvPr>
            <p:ph idx="1"/>
          </p:nvPr>
        </p:nvSpPr>
        <p:spPr>
          <a:xfrm>
            <a:off x="446088" y="1453018"/>
            <a:ext cx="8288337" cy="4796969"/>
          </a:xfrm>
        </p:spPr>
        <p:txBody>
          <a:bodyPr/>
          <a:lstStyle/>
          <a:p>
            <a:r>
              <a:rPr lang="en-US" altLang="en-US" b="1" dirty="0" smtClean="0"/>
              <a:t>Six categories of bone based on shape</a:t>
            </a:r>
          </a:p>
          <a:p>
            <a:pPr marL="690563" lvl="1" indent="-514350">
              <a:buFont typeface="+mj-lt"/>
              <a:buAutoNum type="arabicPeriod"/>
            </a:pPr>
            <a:r>
              <a:rPr lang="en-US" dirty="0" smtClean="0"/>
              <a:t>​</a:t>
            </a:r>
            <a:r>
              <a:rPr lang="en-US" altLang="en-US" b="1" dirty="0" smtClean="0"/>
              <a:t>Flat bones</a:t>
            </a:r>
          </a:p>
          <a:p>
            <a:pPr marL="690563" lvl="1" indent="-514350">
              <a:buFont typeface="+mj-lt"/>
              <a:buAutoNum type="arabicPeriod"/>
            </a:pPr>
            <a:r>
              <a:rPr lang="en-US" dirty="0" smtClean="0"/>
              <a:t>​</a:t>
            </a:r>
            <a:r>
              <a:rPr lang="en-US" altLang="en-US" b="1" dirty="0" smtClean="0"/>
              <a:t>Sutural bones</a:t>
            </a:r>
          </a:p>
          <a:p>
            <a:pPr marL="690563" lvl="1" indent="-514350">
              <a:buFont typeface="+mj-lt"/>
              <a:buAutoNum type="arabicPeriod"/>
            </a:pPr>
            <a:r>
              <a:rPr lang="en-US" dirty="0" smtClean="0"/>
              <a:t>​</a:t>
            </a:r>
            <a:r>
              <a:rPr lang="en-US" altLang="en-US" b="1" dirty="0" smtClean="0"/>
              <a:t>Long bones</a:t>
            </a:r>
          </a:p>
          <a:p>
            <a:pPr marL="690563" lvl="1" indent="-514350">
              <a:buFont typeface="+mj-lt"/>
              <a:buAutoNum type="arabicPeriod"/>
            </a:pPr>
            <a:r>
              <a:rPr lang="en-US" dirty="0" smtClean="0"/>
              <a:t>​</a:t>
            </a:r>
            <a:r>
              <a:rPr lang="en-US" altLang="en-US" b="1" dirty="0" smtClean="0"/>
              <a:t>Irregular bones</a:t>
            </a:r>
          </a:p>
          <a:p>
            <a:pPr marL="690563" lvl="1" indent="-514350">
              <a:buFont typeface="+mj-lt"/>
              <a:buAutoNum type="arabicPeriod"/>
            </a:pPr>
            <a:r>
              <a:rPr lang="en-US" dirty="0" smtClean="0"/>
              <a:t>​</a:t>
            </a:r>
            <a:r>
              <a:rPr lang="en-US" altLang="en-US" b="1" dirty="0" smtClean="0"/>
              <a:t>Sesamoid bones</a:t>
            </a:r>
          </a:p>
          <a:p>
            <a:pPr marL="690563" lvl="1" indent="-514350">
              <a:buFont typeface="+mj-lt"/>
              <a:buAutoNum type="arabicPeriod"/>
            </a:pPr>
            <a:r>
              <a:rPr lang="en-US" dirty="0" smtClean="0"/>
              <a:t>​</a:t>
            </a:r>
            <a:r>
              <a:rPr lang="en-US" altLang="en-US" b="1" dirty="0" smtClean="0"/>
              <a:t>Short bones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4" descr="\\192.168.4.30\conversion\IRDVD\JPG Creation\Martini _VAP3E\Output\Chapter 06\JPEG FILES\Labeled\fig_06_02_01-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4268750" y="2336021"/>
            <a:ext cx="4629981" cy="391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113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Module 6.9: CLINICAL MODULE: Abnormalities of bone growth</a:t>
            </a:r>
            <a:endParaRPr lang="en-US" altLang="en-US" dirty="0" smtClean="0"/>
          </a:p>
        </p:txBody>
      </p:sp>
      <p:sp>
        <p:nvSpPr>
          <p:cNvPr id="39938" name="Content Placeholder 2"/>
          <p:cNvSpPr>
            <a:spLocks noGrp="1"/>
          </p:cNvSpPr>
          <p:nvPr>
            <p:ph idx="1"/>
          </p:nvPr>
        </p:nvSpPr>
        <p:spPr/>
        <p:txBody>
          <a:bodyPr/>
          <a:lstStyle/>
          <a:p>
            <a:r>
              <a:rPr lang="en-US" b="1" dirty="0" smtClean="0"/>
              <a:t>Other skeletal growth </a:t>
            </a:r>
            <a:br>
              <a:rPr lang="en-US" b="1" dirty="0" smtClean="0"/>
            </a:br>
            <a:r>
              <a:rPr lang="en-US" b="1" dirty="0" smtClean="0"/>
              <a:t>abnormalities </a:t>
            </a:r>
            <a:r>
              <a:rPr lang="en-US" dirty="0" smtClean="0"/>
              <a:t>(continued)</a:t>
            </a:r>
          </a:p>
          <a:p>
            <a:pPr lvl="1"/>
            <a:r>
              <a:rPr lang="en-US" b="1" dirty="0" smtClean="0"/>
              <a:t>Acromegaly</a:t>
            </a:r>
          </a:p>
          <a:p>
            <a:pPr lvl="2"/>
            <a:r>
              <a:rPr lang="en-US" dirty="0" smtClean="0"/>
              <a:t>Overproduction of growth</a:t>
            </a:r>
            <a:br>
              <a:rPr lang="en-US" dirty="0" smtClean="0"/>
            </a:br>
            <a:r>
              <a:rPr lang="en-US" dirty="0" smtClean="0"/>
              <a:t>hormone after epiphyseal</a:t>
            </a:r>
            <a:br>
              <a:rPr lang="en-US" dirty="0" smtClean="0"/>
            </a:br>
            <a:r>
              <a:rPr lang="en-US" dirty="0" smtClean="0"/>
              <a:t>plates close</a:t>
            </a:r>
          </a:p>
          <a:p>
            <a:pPr lvl="2"/>
            <a:r>
              <a:rPr lang="en-US" dirty="0" smtClean="0"/>
              <a:t>Bones get thicker, not longer</a:t>
            </a:r>
          </a:p>
          <a:p>
            <a:pPr lvl="3"/>
            <a:r>
              <a:rPr lang="en-US" dirty="0" smtClean="0"/>
              <a:t>Especially those in face, jaw,</a:t>
            </a:r>
            <a:br>
              <a:rPr lang="en-US" dirty="0" smtClean="0"/>
            </a:br>
            <a:r>
              <a:rPr lang="en-US" dirty="0" smtClean="0"/>
              <a:t>and hands</a:t>
            </a:r>
          </a:p>
          <a:p>
            <a:pPr lvl="2"/>
            <a:r>
              <a:rPr lang="en-US" dirty="0" smtClean="0"/>
              <a:t>Alterations in soft-tissue </a:t>
            </a:r>
            <a:br>
              <a:rPr lang="en-US" dirty="0" smtClean="0"/>
            </a:br>
            <a:r>
              <a:rPr lang="en-US" dirty="0" smtClean="0"/>
              <a:t>structure changes physical </a:t>
            </a:r>
            <a:br>
              <a:rPr lang="en-US" dirty="0" smtClean="0"/>
            </a:br>
            <a:r>
              <a:rPr lang="en-US" dirty="0" smtClean="0"/>
              <a:t>features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146" name="Picture 2" descr="\\192.168.4.30\conversion\IRDVD\JPG Creation\Martini _VAP3E\Output\Chapter 06\JPEG FILES\Labeled\fig_06_09_0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391" y="1290638"/>
            <a:ext cx="3084576" cy="462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4983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Module 6.9: Review</a:t>
            </a:r>
            <a:endParaRPr lang="en-US" altLang="en-US" dirty="0" smtClean="0"/>
          </a:p>
        </p:txBody>
      </p:sp>
      <p:sp>
        <p:nvSpPr>
          <p:cNvPr id="51202" name="Content Placeholder 2"/>
          <p:cNvSpPr>
            <a:spLocks noGrp="1"/>
          </p:cNvSpPr>
          <p:nvPr>
            <p:ph idx="1"/>
          </p:nvPr>
        </p:nvSpPr>
        <p:spPr/>
        <p:txBody>
          <a:bodyPr/>
          <a:lstStyle/>
          <a:p>
            <a:pPr marL="514350" indent="-514350">
              <a:buClr>
                <a:srgbClr val="00743A"/>
              </a:buClr>
              <a:buFont typeface="+mj-lt"/>
              <a:buAutoNum type="alphaUcPeriod"/>
            </a:pPr>
            <a:r>
              <a:rPr lang="en-US" dirty="0" smtClean="0"/>
              <a:t>Why is pituitary growth failure less common today in the United States?</a:t>
            </a:r>
          </a:p>
          <a:p>
            <a:pPr marL="514350" indent="-514350">
              <a:buClr>
                <a:srgbClr val="00743A"/>
              </a:buClr>
              <a:buFont typeface="+mj-lt"/>
              <a:buAutoNum type="alphaUcPeriod"/>
            </a:pPr>
            <a:r>
              <a:rPr lang="en-US" dirty="0" smtClean="0"/>
              <a:t>Describe </a:t>
            </a:r>
            <a:r>
              <a:rPr lang="en-US" dirty="0" err="1" smtClean="0"/>
              <a:t>Marfan</a:t>
            </a:r>
            <a:r>
              <a:rPr lang="en-US" dirty="0" smtClean="0"/>
              <a:t> syndrome.</a:t>
            </a:r>
          </a:p>
          <a:p>
            <a:pPr marL="514350" indent="-514350">
              <a:buClr>
                <a:srgbClr val="00743A"/>
              </a:buClr>
              <a:buFont typeface="+mj-lt"/>
              <a:buAutoNum type="alphaUcPeriod"/>
            </a:pPr>
            <a:r>
              <a:rPr lang="en-US" dirty="0" smtClean="0"/>
              <a:t>Compare gigantism with acromegaly.</a:t>
            </a:r>
          </a:p>
          <a:p>
            <a:endParaRPr lang="en-US" dirty="0" smtClean="0"/>
          </a:p>
          <a:p>
            <a:r>
              <a:rPr lang="en-US" i="1" dirty="0" smtClean="0"/>
              <a:t>Learning Outcome: </a:t>
            </a:r>
            <a:r>
              <a:rPr lang="en-US" dirty="0" smtClean="0"/>
              <a:t>Discuss various abnormalities of bone formation and growth. </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9835046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Section 2: Physiology of Bones</a:t>
            </a:r>
            <a:endParaRPr lang="en-US" altLang="en-US" dirty="0" smtClean="0"/>
          </a:p>
        </p:txBody>
      </p:sp>
      <p:sp>
        <p:nvSpPr>
          <p:cNvPr id="77827" name="Content Placeholder 2"/>
          <p:cNvSpPr>
            <a:spLocks noGrp="1"/>
          </p:cNvSpPr>
          <p:nvPr>
            <p:ph idx="1"/>
          </p:nvPr>
        </p:nvSpPr>
        <p:spPr/>
        <p:txBody>
          <a:bodyPr/>
          <a:lstStyle/>
          <a:p>
            <a:r>
              <a:rPr lang="en-US" altLang="en-US" b="1" dirty="0" smtClean="0"/>
              <a:t>Learning Outcomes</a:t>
            </a:r>
          </a:p>
          <a:p>
            <a:pPr marL="796925" lvl="1" indent="-796925">
              <a:spcBef>
                <a:spcPts val="1200"/>
              </a:spcBef>
              <a:buNone/>
            </a:pPr>
            <a:r>
              <a:rPr lang="en-US" altLang="en-US" dirty="0" smtClean="0"/>
              <a:t>6.10	List the minerals stored in the bones, and identify the organs involved in calcium 	 homeostasis.</a:t>
            </a:r>
          </a:p>
          <a:p>
            <a:pPr marL="796925" lvl="1" indent="-796925">
              <a:spcBef>
                <a:spcPts val="1200"/>
              </a:spcBef>
              <a:buNone/>
            </a:pPr>
            <a:r>
              <a:rPr lang="en-US" altLang="en-US" dirty="0" smtClean="0"/>
              <a:t>6.11	Discuss the effects of hormones on bone development, and explain the homeostatic mechanisms involved.</a:t>
            </a:r>
          </a:p>
          <a:p>
            <a:pPr marL="796925" lvl="1" indent="-796925">
              <a:spcBef>
                <a:spcPts val="1200"/>
              </a:spcBef>
              <a:buNone/>
            </a:pPr>
            <a:r>
              <a:rPr lang="en-US" altLang="en-US" dirty="0" smtClean="0"/>
              <a:t>6.12	</a:t>
            </a:r>
            <a:r>
              <a:rPr lang="en-US" altLang="en-US" b="1" dirty="0" smtClean="0"/>
              <a:t>Clinical Module:</a:t>
            </a:r>
            <a:r>
              <a:rPr lang="en-US" altLang="en-US" dirty="0" smtClean="0"/>
              <a:t> Describe the types of fractures, and explain how fractures heal.</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5926206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Module 6.10: Bones play an important role as mineral reservoirs</a:t>
            </a:r>
            <a:endParaRPr lang="en-US" altLang="en-US" dirty="0" smtClean="0"/>
          </a:p>
        </p:txBody>
      </p:sp>
      <p:sp>
        <p:nvSpPr>
          <p:cNvPr id="78851" name="Content Placeholder 2"/>
          <p:cNvSpPr>
            <a:spLocks noGrp="1"/>
          </p:cNvSpPr>
          <p:nvPr>
            <p:ph idx="1"/>
          </p:nvPr>
        </p:nvSpPr>
        <p:spPr/>
        <p:txBody>
          <a:bodyPr/>
          <a:lstStyle/>
          <a:p>
            <a:r>
              <a:rPr lang="en-US" altLang="en-US" dirty="0" smtClean="0"/>
              <a:t>Minerals</a:t>
            </a:r>
          </a:p>
          <a:p>
            <a:pPr lvl="1"/>
            <a:r>
              <a:rPr lang="en-US" altLang="en-US" dirty="0" smtClean="0"/>
              <a:t>Inorganic ions contributing to the osmotic balance of body fluids</a:t>
            </a:r>
          </a:p>
          <a:p>
            <a:pPr lvl="1"/>
            <a:r>
              <a:rPr lang="en-US" altLang="en-US" dirty="0" smtClean="0"/>
              <a:t>Vital in many physiological processes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37" descr="\\192.168.4.30\conversion\IRDVD\JPG Creation\Martini _VAP3E\Output\Chapter 06\JPEG FILES\Labeled\fig_06_10_01-L.jpg"/>
          <p:cNvPicPr>
            <a:picLocks noChangeAspect="1" noChangeArrowheads="1"/>
          </p:cNvPicPr>
          <p:nvPr/>
        </p:nvPicPr>
        <p:blipFill>
          <a:blip r:embed="rId3">
            <a:extLst>
              <a:ext uri="{28A0092B-C50C-407E-A947-70E740481C1C}">
                <a14:useLocalDpi xmlns:a14="http://schemas.microsoft.com/office/drawing/2010/main" val="0"/>
              </a:ext>
            </a:extLst>
          </a:blip>
          <a:srcRect b="4281"/>
          <a:stretch>
            <a:fillRect/>
          </a:stretch>
        </p:blipFill>
        <p:spPr bwMode="auto">
          <a:xfrm>
            <a:off x="505384" y="3281756"/>
            <a:ext cx="8133233" cy="324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918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Module 6.10: Bones as mineral reservoirs</a:t>
            </a:r>
            <a:endParaRPr lang="en-US" altLang="en-US" dirty="0" smtClean="0"/>
          </a:p>
        </p:txBody>
      </p:sp>
      <p:sp>
        <p:nvSpPr>
          <p:cNvPr id="3" name="Content Placeholder 2"/>
          <p:cNvSpPr>
            <a:spLocks noGrp="1"/>
          </p:cNvSpPr>
          <p:nvPr>
            <p:ph idx="1"/>
          </p:nvPr>
        </p:nvSpPr>
        <p:spPr/>
        <p:txBody>
          <a:bodyPr/>
          <a:lstStyle/>
          <a:p>
            <a:r>
              <a:rPr lang="en-US" b="1" dirty="0" smtClean="0"/>
              <a:t>The importance of calcium</a:t>
            </a:r>
          </a:p>
          <a:p>
            <a:pPr lvl="1"/>
            <a:r>
              <a:rPr lang="en-US" dirty="0" smtClean="0"/>
              <a:t>Most abundant mineral in body</a:t>
            </a:r>
          </a:p>
          <a:p>
            <a:pPr lvl="1"/>
            <a:r>
              <a:rPr lang="en-US" dirty="0" smtClean="0"/>
              <a:t>1–2 kg (2.2–4.4 </a:t>
            </a:r>
            <a:r>
              <a:rPr lang="en-US" dirty="0" err="1" smtClean="0"/>
              <a:t>lb</a:t>
            </a:r>
            <a:r>
              <a:rPr lang="en-US" dirty="0" smtClean="0"/>
              <a:t>)</a:t>
            </a:r>
          </a:p>
          <a:p>
            <a:pPr lvl="1"/>
            <a:r>
              <a:rPr lang="en-US" dirty="0" smtClean="0"/>
              <a:t>~99 percent deposited in skeleton</a:t>
            </a:r>
          </a:p>
          <a:p>
            <a:pPr lvl="1"/>
            <a:r>
              <a:rPr lang="en-US" dirty="0" smtClean="0"/>
              <a:t>Variety of physiological functions (muscle contraction, blood coagulation, nerve impulse generation)</a:t>
            </a:r>
          </a:p>
          <a:p>
            <a:pPr lvl="2"/>
            <a:r>
              <a:rPr lang="en-US" dirty="0" smtClean="0"/>
              <a:t>Concentration variation greater than 30–35 percent affects neuron and muscle function</a:t>
            </a:r>
          </a:p>
          <a:p>
            <a:pPr lvl="2"/>
            <a:r>
              <a:rPr lang="en-US" dirty="0" smtClean="0"/>
              <a:t>Normal daily fluctuations are &lt;10 percent</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0772763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Module 6.10: Bones as mineral reservoirs</a:t>
            </a:r>
            <a:endParaRPr lang="en-US" altLang="en-US" dirty="0" smtClean="0"/>
          </a:p>
        </p:txBody>
      </p:sp>
      <p:sp>
        <p:nvSpPr>
          <p:cNvPr id="3" name="Content Placeholder 2"/>
          <p:cNvSpPr>
            <a:spLocks noGrp="1"/>
          </p:cNvSpPr>
          <p:nvPr>
            <p:ph idx="1"/>
          </p:nvPr>
        </p:nvSpPr>
        <p:spPr/>
        <p:txBody>
          <a:bodyPr/>
          <a:lstStyle/>
          <a:p>
            <a:r>
              <a:rPr lang="en-US" b="1" dirty="0" smtClean="0"/>
              <a:t>Maintaining calcium levels</a:t>
            </a:r>
          </a:p>
          <a:p>
            <a:pPr lvl="1"/>
            <a:r>
              <a:rPr lang="en-US" dirty="0" smtClean="0"/>
              <a:t>Controlled by activities of:</a:t>
            </a:r>
          </a:p>
          <a:p>
            <a:pPr lvl="2"/>
            <a:r>
              <a:rPr lang="en-US" dirty="0" smtClean="0"/>
              <a:t>Intestines</a:t>
            </a:r>
          </a:p>
          <a:p>
            <a:pPr lvl="3"/>
            <a:r>
              <a:rPr lang="en-US" dirty="0" smtClean="0"/>
              <a:t>Absorb calcium and phosphate under hormonal control</a:t>
            </a:r>
          </a:p>
          <a:p>
            <a:pPr lvl="2"/>
            <a:r>
              <a:rPr lang="en-US" dirty="0" smtClean="0"/>
              <a:t>Bones</a:t>
            </a:r>
          </a:p>
          <a:p>
            <a:pPr lvl="3"/>
            <a:r>
              <a:rPr lang="en-US" dirty="0" smtClean="0"/>
              <a:t>Osteoclasts erode matrix and release calcium</a:t>
            </a:r>
          </a:p>
          <a:p>
            <a:pPr lvl="3"/>
            <a:r>
              <a:rPr lang="en-US" dirty="0" smtClean="0"/>
              <a:t>Osteoblasts use calcium to deposit new matrix</a:t>
            </a:r>
          </a:p>
          <a:p>
            <a:pPr lvl="2"/>
            <a:r>
              <a:rPr lang="en-US" dirty="0" smtClean="0"/>
              <a:t>Kidneys</a:t>
            </a:r>
          </a:p>
          <a:p>
            <a:pPr lvl="3"/>
            <a:r>
              <a:rPr lang="en-US" dirty="0" smtClean="0"/>
              <a:t>Varying levels of calcium and phosphate loss in urine under hormonal control</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5383703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Calcium level maintenance</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38" descr="\\192.168.4.30\conversion\IRDVD\JPG Creation\Martini _VAP3E\Output\Chapter 06\JPEG FILES\Labeled\fig_06_10_02-L.jpg"/>
          <p:cNvPicPr>
            <a:picLocks noChangeAspect="1" noChangeArrowheads="1"/>
          </p:cNvPicPr>
          <p:nvPr/>
        </p:nvPicPr>
        <p:blipFill>
          <a:blip r:embed="rId2">
            <a:extLst>
              <a:ext uri="{28A0092B-C50C-407E-A947-70E740481C1C}">
                <a14:useLocalDpi xmlns:a14="http://schemas.microsoft.com/office/drawing/2010/main" val="0"/>
              </a:ext>
            </a:extLst>
          </a:blip>
          <a:srcRect b="3759"/>
          <a:stretch>
            <a:fillRect/>
          </a:stretch>
        </p:blipFill>
        <p:spPr bwMode="auto">
          <a:xfrm>
            <a:off x="298704" y="1478280"/>
            <a:ext cx="8546592"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432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Module 6.10: Review</a:t>
            </a:r>
            <a:endParaRPr lang="en-US" altLang="en-US" dirty="0" smtClean="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What is the ratio of organic compounds to inorganic components in the composition of bone?</a:t>
            </a:r>
          </a:p>
          <a:p>
            <a:pPr marL="514350" indent="-514350">
              <a:buClr>
                <a:srgbClr val="00743A"/>
              </a:buClr>
              <a:buFont typeface="+mj-lt"/>
              <a:buAutoNum type="alphaUcPeriod"/>
            </a:pPr>
            <a:r>
              <a:rPr lang="en-US" dirty="0" smtClean="0"/>
              <a:t>Which three organ systems coordinate to maintain normal blood calcium levels?</a:t>
            </a:r>
          </a:p>
          <a:p>
            <a:pPr marL="514350" indent="-514350">
              <a:buClr>
                <a:srgbClr val="00743A"/>
              </a:buClr>
              <a:buFont typeface="+mj-lt"/>
              <a:buAutoNum type="alphaUcPeriod"/>
            </a:pPr>
            <a:r>
              <a:rPr lang="en-US" dirty="0" smtClean="0"/>
              <a:t>What physical signs would be expected in a person whose blood calcium was abnormally low?</a:t>
            </a:r>
          </a:p>
          <a:p>
            <a:endParaRPr lang="en-US" sz="1200" dirty="0" smtClean="0"/>
          </a:p>
          <a:p>
            <a:r>
              <a:rPr lang="en-US" i="1" dirty="0" smtClean="0"/>
              <a:t>Learning Outcome: </a:t>
            </a:r>
            <a:r>
              <a:rPr lang="en-US" dirty="0" smtClean="0"/>
              <a:t>List the minerals stored in the bones, and identify the organs involved in calcium homeostasis.</a:t>
            </a:r>
            <a:r>
              <a:rPr lang="en-US" sz="2600" dirty="0" smtClean="0"/>
              <a:t> </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6353976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Module 6.11: The primary hormones regulating calcium ion metabolism are parathyroid hormone, calcitriol, and calcitonin</a:t>
            </a:r>
            <a:endParaRPr lang="en-US" altLang="en-US" dirty="0" smtClean="0"/>
          </a:p>
        </p:txBody>
      </p:sp>
      <p:sp>
        <p:nvSpPr>
          <p:cNvPr id="3" name="Content Placeholder 2"/>
          <p:cNvSpPr>
            <a:spLocks noGrp="1"/>
          </p:cNvSpPr>
          <p:nvPr>
            <p:ph idx="1"/>
          </p:nvPr>
        </p:nvSpPr>
        <p:spPr>
          <a:xfrm>
            <a:off x="446088" y="1478071"/>
            <a:ext cx="8422339" cy="4771917"/>
          </a:xfrm>
        </p:spPr>
        <p:txBody>
          <a:bodyPr/>
          <a:lstStyle/>
          <a:p>
            <a:r>
              <a:rPr lang="en-US" b="1" dirty="0" smtClean="0"/>
              <a:t>Factors that increase blood calcium levels</a:t>
            </a:r>
          </a:p>
          <a:p>
            <a:pPr lvl="1"/>
            <a:r>
              <a:rPr lang="en-US" b="1" dirty="0" smtClean="0"/>
              <a:t>Parathyroid hormone (PTH)</a:t>
            </a:r>
          </a:p>
          <a:p>
            <a:pPr lvl="2"/>
            <a:r>
              <a:rPr lang="en-US" dirty="0" smtClean="0"/>
              <a:t>Secreted from </a:t>
            </a:r>
            <a:r>
              <a:rPr lang="en-US" b="1" dirty="0" smtClean="0"/>
              <a:t>parathyroid glands</a:t>
            </a:r>
          </a:p>
          <a:p>
            <a:pPr lvl="2"/>
            <a:r>
              <a:rPr lang="en-US" dirty="0" smtClean="0"/>
              <a:t>Responses</a:t>
            </a:r>
          </a:p>
          <a:p>
            <a:pPr lvl="3"/>
            <a:r>
              <a:rPr lang="en-US" dirty="0" smtClean="0"/>
              <a:t>In bones: </a:t>
            </a:r>
          </a:p>
          <a:p>
            <a:pPr lvl="4"/>
            <a:r>
              <a:rPr lang="en-US" dirty="0" smtClean="0"/>
              <a:t>Osteoclasts stimulated to erode matrix, releasing stored calcium</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3465687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a:t>Module 6.11: Hormones regulating calcium ion metabolism</a:t>
            </a:r>
            <a:endParaRPr lang="en-US" altLang="en-US" dirty="0" smtClean="0"/>
          </a:p>
        </p:txBody>
      </p:sp>
      <p:sp>
        <p:nvSpPr>
          <p:cNvPr id="3" name="Content Placeholder 2"/>
          <p:cNvSpPr>
            <a:spLocks noGrp="1"/>
          </p:cNvSpPr>
          <p:nvPr>
            <p:ph idx="1"/>
          </p:nvPr>
        </p:nvSpPr>
        <p:spPr/>
        <p:txBody>
          <a:bodyPr/>
          <a:lstStyle/>
          <a:p>
            <a:r>
              <a:rPr lang="en-US" b="1" dirty="0" smtClean="0"/>
              <a:t>Factors that increase blood calcium levels</a:t>
            </a:r>
            <a:r>
              <a:rPr lang="en-US" dirty="0" smtClean="0"/>
              <a:t> (continued)</a:t>
            </a:r>
            <a:endParaRPr lang="en-US" b="1" dirty="0" smtClean="0"/>
          </a:p>
          <a:p>
            <a:pPr lvl="1"/>
            <a:r>
              <a:rPr lang="en-US" b="1" dirty="0" smtClean="0"/>
              <a:t>Parathyroid hormone (PTH)</a:t>
            </a:r>
            <a:r>
              <a:rPr lang="en-US" dirty="0"/>
              <a:t> </a:t>
            </a:r>
            <a:r>
              <a:rPr lang="en-US" dirty="0" smtClean="0"/>
              <a:t>(continued)</a:t>
            </a:r>
            <a:endParaRPr lang="en-US" b="1" dirty="0" smtClean="0"/>
          </a:p>
          <a:p>
            <a:pPr lvl="2"/>
            <a:r>
              <a:rPr lang="en-US" dirty="0" smtClean="0"/>
              <a:t>Responses (continued)</a:t>
            </a:r>
          </a:p>
          <a:p>
            <a:pPr lvl="3"/>
            <a:r>
              <a:rPr lang="en-US" dirty="0" smtClean="0"/>
              <a:t>In intestines: </a:t>
            </a:r>
          </a:p>
          <a:p>
            <a:pPr lvl="4"/>
            <a:r>
              <a:rPr lang="en-US" dirty="0" smtClean="0"/>
              <a:t>Calcitriol effects enhanced and calcium absorption increased</a:t>
            </a:r>
          </a:p>
          <a:p>
            <a:pPr lvl="3"/>
            <a:r>
              <a:rPr lang="en-US" dirty="0" smtClean="0"/>
              <a:t>In kidneys: </a:t>
            </a:r>
          </a:p>
          <a:p>
            <a:pPr lvl="4"/>
            <a:r>
              <a:rPr lang="en-US" dirty="0" smtClean="0"/>
              <a:t>Increased release of hormone </a:t>
            </a:r>
            <a:r>
              <a:rPr lang="en-US" b="1" dirty="0" smtClean="0"/>
              <a:t>calcitriol</a:t>
            </a:r>
            <a:r>
              <a:rPr lang="en-US" dirty="0" smtClean="0"/>
              <a:t>, stimulating calcium reabsorption in kidneys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545744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Module 6.2: Bone classification and surface markings</a:t>
            </a:r>
            <a:endParaRPr lang="en-US" altLang="en-US" dirty="0" smtClean="0"/>
          </a:p>
        </p:txBody>
      </p:sp>
      <p:sp>
        <p:nvSpPr>
          <p:cNvPr id="13315" name="Content Placeholder 2"/>
          <p:cNvSpPr>
            <a:spLocks noGrp="1"/>
          </p:cNvSpPr>
          <p:nvPr>
            <p:ph idx="1"/>
          </p:nvPr>
        </p:nvSpPr>
        <p:spPr>
          <a:xfrm>
            <a:off x="446089" y="1290638"/>
            <a:ext cx="5140520" cy="5110162"/>
          </a:xfrm>
        </p:spPr>
        <p:txBody>
          <a:bodyPr/>
          <a:lstStyle/>
          <a:p>
            <a:pPr marL="690563" lvl="1" indent="-514350">
              <a:buFont typeface="+mj-lt"/>
              <a:buAutoNum type="arabicPeriod"/>
            </a:pPr>
            <a:r>
              <a:rPr lang="en-US" dirty="0" smtClean="0"/>
              <a:t>​</a:t>
            </a:r>
            <a:r>
              <a:rPr lang="en-US" altLang="en-US" b="1" dirty="0" smtClean="0"/>
              <a:t>Flat bones</a:t>
            </a:r>
          </a:p>
          <a:p>
            <a:pPr lvl="2"/>
            <a:r>
              <a:rPr lang="en-US" altLang="en-US" dirty="0" smtClean="0"/>
              <a:t>Thin, roughly parallel surfaces</a:t>
            </a:r>
          </a:p>
          <a:p>
            <a:pPr lvl="2"/>
            <a:r>
              <a:rPr lang="en-US" altLang="en-US" i="1" dirty="0" smtClean="0"/>
              <a:t>Examples:</a:t>
            </a:r>
            <a:r>
              <a:rPr lang="en-US" altLang="en-US" dirty="0" smtClean="0"/>
              <a:t> cranial bones, sternum, ribs, scapulae</a:t>
            </a:r>
          </a:p>
          <a:p>
            <a:pPr lvl="2"/>
            <a:r>
              <a:rPr lang="en-US" altLang="en-US" dirty="0" smtClean="0"/>
              <a:t>Protect underlying soft tissues</a:t>
            </a:r>
          </a:p>
          <a:p>
            <a:pPr lvl="2"/>
            <a:r>
              <a:rPr lang="en-US" altLang="en-US" dirty="0" smtClean="0"/>
              <a:t>Provide surface area for skeletal muscle attachment</a:t>
            </a:r>
          </a:p>
          <a:p>
            <a:pPr marL="690563" lvl="1" indent="-514350">
              <a:buFont typeface="+mj-lt"/>
              <a:buAutoNum type="arabicPeriod"/>
            </a:pPr>
            <a:r>
              <a:rPr lang="en-US" dirty="0" smtClean="0"/>
              <a:t>​</a:t>
            </a:r>
            <a:r>
              <a:rPr lang="en-US" altLang="en-US" b="1" dirty="0" smtClean="0"/>
              <a:t>Sutural bones (</a:t>
            </a:r>
            <a:r>
              <a:rPr lang="en-US" altLang="en-US" b="1" dirty="0" err="1" smtClean="0"/>
              <a:t>Wormian</a:t>
            </a:r>
            <a:r>
              <a:rPr lang="en-US" altLang="en-US" b="1" dirty="0" smtClean="0"/>
              <a:t> bones)</a:t>
            </a:r>
          </a:p>
          <a:p>
            <a:pPr lvl="2"/>
            <a:r>
              <a:rPr lang="en-US" altLang="en-US" dirty="0" smtClean="0"/>
              <a:t>Irregular bones formed between cranial bones</a:t>
            </a:r>
          </a:p>
          <a:p>
            <a:pPr lvl="2"/>
            <a:r>
              <a:rPr lang="en-US" altLang="en-US" dirty="0" smtClean="0"/>
              <a:t>Number, size, and shape vary</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50" descr="\\192.168.4.30\conversion\IRDVD\Lecture Format\Martini VAP3e\Output\Chapter 1-6\Ch6\fig_06_02_01_01-L.jpg"/>
          <p:cNvPicPr>
            <a:picLocks noChangeAspect="1" noChangeArrowheads="1"/>
          </p:cNvPicPr>
          <p:nvPr/>
        </p:nvPicPr>
        <p:blipFill>
          <a:blip r:embed="rId2">
            <a:extLst>
              <a:ext uri="{28A0092B-C50C-407E-A947-70E740481C1C}">
                <a14:useLocalDpi xmlns:a14="http://schemas.microsoft.com/office/drawing/2010/main" val="0"/>
              </a:ext>
            </a:extLst>
          </a:blip>
          <a:srcRect b="4980"/>
          <a:stretch>
            <a:fillRect/>
          </a:stretch>
        </p:blipFill>
        <p:spPr bwMode="auto">
          <a:xfrm>
            <a:off x="5654095" y="1290638"/>
            <a:ext cx="3239214" cy="2296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1" descr="\\192.168.4.30\conversion\IRDVD\Lecture Format\Martini VAP3e\Output\Chapter 1-6\Ch6\fig_06_02_01_02-L.jpg"/>
          <p:cNvPicPr>
            <a:picLocks noChangeAspect="1" noChangeArrowheads="1"/>
          </p:cNvPicPr>
          <p:nvPr/>
        </p:nvPicPr>
        <p:blipFill>
          <a:blip r:embed="rId3">
            <a:extLst>
              <a:ext uri="{28A0092B-C50C-407E-A947-70E740481C1C}">
                <a14:useLocalDpi xmlns:a14="http://schemas.microsoft.com/office/drawing/2010/main" val="0"/>
              </a:ext>
            </a:extLst>
          </a:blip>
          <a:srcRect b="5092"/>
          <a:stretch>
            <a:fillRect/>
          </a:stretch>
        </p:blipFill>
        <p:spPr bwMode="auto">
          <a:xfrm>
            <a:off x="5654095" y="4381821"/>
            <a:ext cx="3237576" cy="210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9597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smtClean="0"/>
              <a:t>Parathyroid hormone and calcium</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39" descr="\\192.168.4.30\conversion\IRDVD\JPG Creation\Martini _VAP3E\Output\Chapter 06\JPEG FILES\Labeled\fig_06_11_0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1438656" y="812740"/>
            <a:ext cx="6266688" cy="571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125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dirty="0" smtClean="0"/>
              <a:t>Module 6.11: Hormones regulating calcium ion metabolism</a:t>
            </a:r>
          </a:p>
        </p:txBody>
      </p:sp>
      <p:sp>
        <p:nvSpPr>
          <p:cNvPr id="3" name="Content Placeholder 2"/>
          <p:cNvSpPr>
            <a:spLocks noGrp="1"/>
          </p:cNvSpPr>
          <p:nvPr>
            <p:ph idx="1"/>
          </p:nvPr>
        </p:nvSpPr>
        <p:spPr/>
        <p:txBody>
          <a:bodyPr/>
          <a:lstStyle/>
          <a:p>
            <a:r>
              <a:rPr lang="en-US" b="1" dirty="0" smtClean="0"/>
              <a:t>Factors that decrease blood calcium levels</a:t>
            </a:r>
          </a:p>
          <a:p>
            <a:pPr lvl="1"/>
            <a:r>
              <a:rPr lang="en-US" b="1" dirty="0" smtClean="0"/>
              <a:t>Calcitonin</a:t>
            </a:r>
          </a:p>
          <a:p>
            <a:pPr lvl="1"/>
            <a:r>
              <a:rPr lang="en-US" dirty="0" smtClean="0"/>
              <a:t>Secreted from </a:t>
            </a:r>
            <a:r>
              <a:rPr lang="en-US" b="1" dirty="0" smtClean="0"/>
              <a:t>C cells </a:t>
            </a:r>
            <a:r>
              <a:rPr lang="en-US" dirty="0" smtClean="0"/>
              <a:t>in the </a:t>
            </a:r>
            <a:r>
              <a:rPr lang="en-US" b="1" dirty="0" smtClean="0"/>
              <a:t>thyroid gland</a:t>
            </a:r>
          </a:p>
          <a:p>
            <a:pPr lvl="1"/>
            <a:r>
              <a:rPr lang="en-US" dirty="0" smtClean="0"/>
              <a:t>Responses</a:t>
            </a:r>
          </a:p>
          <a:p>
            <a:pPr lvl="2"/>
            <a:r>
              <a:rPr lang="en-US" dirty="0" smtClean="0"/>
              <a:t>In bones:</a:t>
            </a:r>
          </a:p>
          <a:p>
            <a:pPr lvl="3"/>
            <a:r>
              <a:rPr lang="en-US" dirty="0" smtClean="0"/>
              <a:t>Osteoclast activity inhibited; calcium deposited in bone matrix</a:t>
            </a:r>
          </a:p>
          <a:p>
            <a:pPr lvl="2"/>
            <a:r>
              <a:rPr lang="en-US" dirty="0" smtClean="0"/>
              <a:t>In intestines:</a:t>
            </a:r>
          </a:p>
          <a:p>
            <a:pPr lvl="3"/>
            <a:r>
              <a:rPr lang="en-US" dirty="0" smtClean="0"/>
              <a:t>Calcium absorption decreased with decreasing PTH and calcitriol</a:t>
            </a:r>
          </a:p>
          <a:p>
            <a:pPr lvl="2"/>
            <a:r>
              <a:rPr lang="en-US" dirty="0" smtClean="0"/>
              <a:t>In kidneys:</a:t>
            </a:r>
          </a:p>
          <a:p>
            <a:pPr lvl="3"/>
            <a:r>
              <a:rPr lang="en-US" dirty="0" smtClean="0"/>
              <a:t>Inhibits calcitriol release and calcium reabsorption</a:t>
            </a:r>
            <a:endParaRPr lang="en-US" b="1" dirty="0" smtClean="0"/>
          </a:p>
          <a:p>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9862874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Thyroid regulation of calcium</a:t>
            </a:r>
            <a:endParaRPr lang="en-US" alt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5" name="Picture 40" descr="\\192.168.4.30\conversion\IRDVD\JPG Creation\Martini _VAP3E\Output\Chapter 06\JPEG FILES\Labeled\fig_06_11_02-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293146" y="788142"/>
            <a:ext cx="6557709" cy="580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666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Module 6.11: Hormones regulating calcium ion metabolism</a:t>
            </a:r>
            <a:endParaRPr lang="en-US" altLang="en-US" dirty="0" smtClean="0"/>
          </a:p>
        </p:txBody>
      </p:sp>
      <p:sp>
        <p:nvSpPr>
          <p:cNvPr id="3" name="Content Placeholder 2"/>
          <p:cNvSpPr>
            <a:spLocks noGrp="1"/>
          </p:cNvSpPr>
          <p:nvPr>
            <p:ph idx="1"/>
          </p:nvPr>
        </p:nvSpPr>
        <p:spPr/>
        <p:txBody>
          <a:bodyPr/>
          <a:lstStyle/>
          <a:p>
            <a:r>
              <a:rPr lang="en-US" b="1" dirty="0" smtClean="0"/>
              <a:t>Calcium and the skeleton</a:t>
            </a:r>
          </a:p>
          <a:p>
            <a:pPr lvl="1"/>
            <a:r>
              <a:rPr lang="en-US" dirty="0" smtClean="0"/>
              <a:t>As a calcium reserve, skeleton has primary role in calcium homeostasis</a:t>
            </a:r>
          </a:p>
          <a:p>
            <a:pPr lvl="1"/>
            <a:r>
              <a:rPr lang="en-US" dirty="0" smtClean="0"/>
              <a:t>Has direct effect on shape and strength of bones</a:t>
            </a:r>
          </a:p>
          <a:p>
            <a:pPr lvl="2"/>
            <a:r>
              <a:rPr lang="en-US" dirty="0" smtClean="0"/>
              <a:t>Release of calcium into blood weakens bones</a:t>
            </a:r>
          </a:p>
          <a:p>
            <a:pPr lvl="2"/>
            <a:r>
              <a:rPr lang="en-US" dirty="0" smtClean="0"/>
              <a:t>Deposition of calcium salts strengthens bones</a:t>
            </a:r>
            <a:endParaRPr lang="en-US"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41059087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Module 6.11: Review</a:t>
            </a:r>
            <a:endParaRPr lang="en-US" altLang="en-US" dirty="0" smtClean="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Identify the hormone that stimulates the release </a:t>
            </a:r>
            <a:br>
              <a:rPr lang="en-US" dirty="0" smtClean="0"/>
            </a:br>
            <a:r>
              <a:rPr lang="en-US" dirty="0" smtClean="0"/>
              <a:t>of calcium ions from bone matrix. Explain its mechanism of action.</a:t>
            </a:r>
          </a:p>
          <a:p>
            <a:pPr marL="514350" indent="-514350">
              <a:buClr>
                <a:srgbClr val="00743A"/>
              </a:buClr>
              <a:buFont typeface="+mj-lt"/>
              <a:buAutoNum type="alphaUcPeriod"/>
            </a:pPr>
            <a:r>
              <a:rPr lang="en-US" dirty="0" smtClean="0"/>
              <a:t>Describe the kidney and intestinal responses to PTH. </a:t>
            </a:r>
          </a:p>
          <a:p>
            <a:pPr marL="514350" indent="-514350">
              <a:buClr>
                <a:srgbClr val="00743A"/>
              </a:buClr>
              <a:buFont typeface="+mj-lt"/>
              <a:buAutoNum type="alphaUcPeriod"/>
            </a:pPr>
            <a:r>
              <a:rPr lang="en-US" dirty="0" smtClean="0"/>
              <a:t>How does calcitonin act </a:t>
            </a:r>
            <a:r>
              <a:rPr lang="en-US" dirty="0"/>
              <a:t>to lower </a:t>
            </a:r>
            <a:r>
              <a:rPr lang="en-US"/>
              <a:t>blood </a:t>
            </a:r>
            <a:r>
              <a:rPr lang="en-US" smtClean="0"/>
              <a:t>calcium?</a:t>
            </a:r>
            <a:endParaRPr lang="en-US" dirty="0" smtClean="0"/>
          </a:p>
          <a:p>
            <a:endParaRPr lang="en-US" b="1" dirty="0" smtClean="0"/>
          </a:p>
          <a:p>
            <a:r>
              <a:rPr lang="en-US" i="1" dirty="0" smtClean="0"/>
              <a:t>Learning Outcome: </a:t>
            </a:r>
            <a:r>
              <a:rPr lang="en-US" dirty="0" smtClean="0"/>
              <a:t>Discuss the effects of hormones on bone development, and explain the homeostatic mechanisms involved.</a:t>
            </a:r>
            <a:r>
              <a:rPr lang="en-US" sz="2600" dirty="0" smtClean="0"/>
              <a:t> </a:t>
            </a:r>
            <a:endParaRPr lang="en-US" sz="2600" dirty="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0536314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Module 6.12: CLINICAL MODULE: A fracture is a crack or a break in a bone</a:t>
            </a:r>
            <a:endParaRPr lang="en-US" altLang="en-US" dirty="0" smtClean="0"/>
          </a:p>
        </p:txBody>
      </p:sp>
      <p:sp>
        <p:nvSpPr>
          <p:cNvPr id="3" name="Content Placeholder 2"/>
          <p:cNvSpPr>
            <a:spLocks noGrp="1"/>
          </p:cNvSpPr>
          <p:nvPr>
            <p:ph idx="1"/>
          </p:nvPr>
        </p:nvSpPr>
        <p:spPr/>
        <p:txBody>
          <a:bodyPr/>
          <a:lstStyle/>
          <a:p>
            <a:r>
              <a:rPr lang="en-US" b="1" dirty="0" smtClean="0"/>
              <a:t>Fracture</a:t>
            </a:r>
          </a:p>
          <a:p>
            <a:pPr lvl="1"/>
            <a:r>
              <a:rPr lang="en-US" dirty="0" smtClean="0"/>
              <a:t>Crack or break due to extreme mechanical stress</a:t>
            </a:r>
          </a:p>
          <a:p>
            <a:pPr lvl="1"/>
            <a:r>
              <a:rPr lang="en-US" dirty="0" smtClean="0"/>
              <a:t>Most heal as long as blood supply and cellular parts of periosteum and endosteum survive</a:t>
            </a:r>
          </a:p>
          <a:p>
            <a:pPr lvl="1"/>
            <a:r>
              <a:rPr lang="en-US" dirty="0" smtClean="0"/>
              <a:t>Repair involves four steps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39244517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3" name="Content Placeholder 2"/>
          <p:cNvSpPr>
            <a:spLocks noGrp="1"/>
          </p:cNvSpPr>
          <p:nvPr>
            <p:ph idx="1"/>
          </p:nvPr>
        </p:nvSpPr>
        <p:spPr/>
        <p:txBody>
          <a:bodyPr/>
          <a:lstStyle/>
          <a:p>
            <a:r>
              <a:rPr lang="en-US" b="1" dirty="0" smtClean="0"/>
              <a:t>Steps in fracture repair</a:t>
            </a:r>
          </a:p>
          <a:p>
            <a:pPr marL="690563" lvl="1" indent="-514350">
              <a:buFont typeface="+mj-lt"/>
              <a:buAutoNum type="arabicPeriod"/>
            </a:pPr>
            <a:r>
              <a:rPr lang="en-US" dirty="0" smtClean="0"/>
              <a:t>​</a:t>
            </a:r>
            <a:r>
              <a:rPr lang="en-US" b="1" dirty="0" smtClean="0"/>
              <a:t>Fracture hematoma </a:t>
            </a:r>
            <a:r>
              <a:rPr lang="en-US" dirty="0" smtClean="0"/>
              <a:t>formation</a:t>
            </a:r>
          </a:p>
          <a:p>
            <a:pPr lvl="2"/>
            <a:r>
              <a:rPr lang="en-US" dirty="0" smtClean="0"/>
              <a:t>Large clot closes injured vessels</a:t>
            </a:r>
          </a:p>
          <a:p>
            <a:pPr lvl="2"/>
            <a:r>
              <a:rPr lang="en-US" dirty="0" smtClean="0"/>
              <a:t>Develops within several hours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41" descr="\\192.168.4.30\conversion\IRDVD\JPG Creation\Martini _VAP3E\Output\Chapter 06\JPEG FILES\Labeled\fig_06_12_01-04-L.jpg"/>
          <p:cNvPicPr>
            <a:picLocks noChangeAspect="1" noChangeArrowheads="1"/>
          </p:cNvPicPr>
          <p:nvPr/>
        </p:nvPicPr>
        <p:blipFill>
          <a:blip r:embed="rId2">
            <a:extLst>
              <a:ext uri="{28A0092B-C50C-407E-A947-70E740481C1C}">
                <a14:useLocalDpi xmlns:a14="http://schemas.microsoft.com/office/drawing/2010/main" val="0"/>
              </a:ext>
            </a:extLst>
          </a:blip>
          <a:srcRect b="2987"/>
          <a:stretch>
            <a:fillRect/>
          </a:stretch>
        </p:blipFill>
        <p:spPr bwMode="auto">
          <a:xfrm>
            <a:off x="1639950" y="3209104"/>
            <a:ext cx="5864101" cy="339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217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Module 6.12: CLINICAL MODULE: Bone fractures</a:t>
            </a:r>
          </a:p>
        </p:txBody>
      </p:sp>
      <p:sp>
        <p:nvSpPr>
          <p:cNvPr id="3" name="Content Placeholder 2"/>
          <p:cNvSpPr>
            <a:spLocks noGrp="1"/>
          </p:cNvSpPr>
          <p:nvPr>
            <p:ph idx="1"/>
          </p:nvPr>
        </p:nvSpPr>
        <p:spPr/>
        <p:txBody>
          <a:bodyPr/>
          <a:lstStyle/>
          <a:p>
            <a:r>
              <a:rPr lang="en-US" b="1" dirty="0" smtClean="0"/>
              <a:t>Steps in fracture repair </a:t>
            </a:r>
            <a:r>
              <a:rPr lang="en-US" dirty="0" smtClean="0"/>
              <a:t>(continued)</a:t>
            </a:r>
            <a:endParaRPr lang="en-US" b="1" dirty="0" smtClean="0"/>
          </a:p>
          <a:p>
            <a:pPr marL="690563" lvl="1" indent="-514350">
              <a:buFont typeface="+mj-lt"/>
              <a:buAutoNum type="arabicPeriod" startAt="2"/>
            </a:pPr>
            <a:r>
              <a:rPr lang="en-US" dirty="0" smtClean="0"/>
              <a:t>Callus formation</a:t>
            </a:r>
          </a:p>
          <a:p>
            <a:pPr lvl="2"/>
            <a:r>
              <a:rPr lang="en-US" b="1" dirty="0" smtClean="0"/>
              <a:t>Internal callus </a:t>
            </a:r>
          </a:p>
          <a:p>
            <a:pPr lvl="3"/>
            <a:r>
              <a:rPr lang="en-US" dirty="0" smtClean="0"/>
              <a:t>Network of spongy bone</a:t>
            </a:r>
          </a:p>
          <a:p>
            <a:pPr lvl="3"/>
            <a:r>
              <a:rPr lang="en-US" dirty="0" smtClean="0"/>
              <a:t>Unites inner edges of fracture</a:t>
            </a:r>
          </a:p>
          <a:p>
            <a:pPr lvl="2"/>
            <a:r>
              <a:rPr lang="en-US" b="1" dirty="0" smtClean="0"/>
              <a:t>External callus</a:t>
            </a:r>
          </a:p>
          <a:p>
            <a:pPr lvl="3"/>
            <a:r>
              <a:rPr lang="en-US" dirty="0" smtClean="0"/>
              <a:t>Composed of </a:t>
            </a:r>
            <a:br>
              <a:rPr lang="en-US" dirty="0" smtClean="0"/>
            </a:br>
            <a:r>
              <a:rPr lang="en-US" dirty="0" smtClean="0"/>
              <a:t>cartilage and bone </a:t>
            </a:r>
          </a:p>
          <a:p>
            <a:pPr lvl="3"/>
            <a:r>
              <a:rPr lang="en-US" dirty="0" smtClean="0"/>
              <a:t>Stabilizes outer</a:t>
            </a:r>
            <a:br>
              <a:rPr lang="en-US" dirty="0" smtClean="0"/>
            </a:br>
            <a:r>
              <a:rPr lang="en-US" dirty="0" smtClean="0"/>
              <a:t>edges of fracture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41" descr="\\192.168.4.30\conversion\IRDVD\JPG Creation\Martini _VAP3E\Output\Chapter 06\JPEG FILES\Labeled\fig_06_12_01-04-L.jpg"/>
          <p:cNvPicPr>
            <a:picLocks noChangeAspect="1" noChangeArrowheads="1"/>
          </p:cNvPicPr>
          <p:nvPr/>
        </p:nvPicPr>
        <p:blipFill>
          <a:blip r:embed="rId2">
            <a:extLst>
              <a:ext uri="{28A0092B-C50C-407E-A947-70E740481C1C}">
                <a14:useLocalDpi xmlns:a14="http://schemas.microsoft.com/office/drawing/2010/main" val="0"/>
              </a:ext>
            </a:extLst>
          </a:blip>
          <a:srcRect b="2987"/>
          <a:stretch>
            <a:fillRect/>
          </a:stretch>
        </p:blipFill>
        <p:spPr bwMode="auto">
          <a:xfrm>
            <a:off x="4158641" y="3699961"/>
            <a:ext cx="4771407" cy="276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758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3" name="Content Placeholder 2"/>
          <p:cNvSpPr>
            <a:spLocks noGrp="1"/>
          </p:cNvSpPr>
          <p:nvPr>
            <p:ph idx="1"/>
          </p:nvPr>
        </p:nvSpPr>
        <p:spPr/>
        <p:txBody>
          <a:bodyPr/>
          <a:lstStyle/>
          <a:p>
            <a:r>
              <a:rPr lang="en-US" b="1" dirty="0" smtClean="0"/>
              <a:t>Steps in fracture repair </a:t>
            </a:r>
            <a:r>
              <a:rPr lang="en-US" dirty="0" smtClean="0"/>
              <a:t>(continued)</a:t>
            </a:r>
          </a:p>
          <a:p>
            <a:pPr marL="690563" lvl="1" indent="-514350">
              <a:buFont typeface="+mj-lt"/>
              <a:buAutoNum type="arabicPeriod" startAt="3"/>
            </a:pPr>
            <a:r>
              <a:rPr lang="en-US" dirty="0" smtClean="0"/>
              <a:t>Spongy bone formation</a:t>
            </a:r>
          </a:p>
          <a:p>
            <a:pPr lvl="2"/>
            <a:r>
              <a:rPr lang="en-US" dirty="0" smtClean="0"/>
              <a:t>Cartilage of external callus replaced by spongy bone</a:t>
            </a:r>
          </a:p>
          <a:p>
            <a:pPr lvl="2"/>
            <a:r>
              <a:rPr lang="en-US" dirty="0" smtClean="0"/>
              <a:t>Bone fragments and dead bone are removed and replaced</a:t>
            </a:r>
          </a:p>
          <a:p>
            <a:pPr lvl="2"/>
            <a:r>
              <a:rPr lang="en-US" dirty="0" smtClean="0"/>
              <a:t>Ends of fracture held firmly in place</a:t>
            </a:r>
          </a:p>
          <a:p>
            <a:endParaRPr lang="en-US" dirty="0" smtClean="0"/>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41" descr="\\192.168.4.30\conversion\IRDVD\JPG Creation\Martini _VAP3E\Output\Chapter 06\JPEG FILES\Labeled\fig_06_12_01-04-L.jpg"/>
          <p:cNvPicPr>
            <a:picLocks noChangeAspect="1" noChangeArrowheads="1"/>
          </p:cNvPicPr>
          <p:nvPr/>
        </p:nvPicPr>
        <p:blipFill>
          <a:blip r:embed="rId2">
            <a:extLst>
              <a:ext uri="{28A0092B-C50C-407E-A947-70E740481C1C}">
                <a14:useLocalDpi xmlns:a14="http://schemas.microsoft.com/office/drawing/2010/main" val="0"/>
              </a:ext>
            </a:extLst>
          </a:blip>
          <a:srcRect b="2987"/>
          <a:stretch>
            <a:fillRect/>
          </a:stretch>
        </p:blipFill>
        <p:spPr bwMode="auto">
          <a:xfrm>
            <a:off x="2272993" y="4061607"/>
            <a:ext cx="4598013" cy="266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873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3" name="Content Placeholder 2"/>
          <p:cNvSpPr>
            <a:spLocks noGrp="1"/>
          </p:cNvSpPr>
          <p:nvPr>
            <p:ph idx="1"/>
          </p:nvPr>
        </p:nvSpPr>
        <p:spPr/>
        <p:txBody>
          <a:bodyPr/>
          <a:lstStyle/>
          <a:p>
            <a:r>
              <a:rPr lang="en-US" b="1" dirty="0" smtClean="0"/>
              <a:t>Steps in fracture repair </a:t>
            </a:r>
            <a:r>
              <a:rPr lang="en-US" dirty="0" smtClean="0"/>
              <a:t>(continued)</a:t>
            </a:r>
          </a:p>
          <a:p>
            <a:pPr marL="690563" lvl="1" indent="-514350">
              <a:buFont typeface="+mj-lt"/>
              <a:buAutoNum type="arabicPeriod" startAt="4"/>
            </a:pPr>
            <a:r>
              <a:rPr lang="en-US" dirty="0" smtClean="0"/>
              <a:t>Compact bone formation</a:t>
            </a:r>
          </a:p>
          <a:p>
            <a:pPr lvl="2"/>
            <a:r>
              <a:rPr lang="en-US" dirty="0" smtClean="0"/>
              <a:t>Spongy bone replaced by compact bone</a:t>
            </a:r>
          </a:p>
          <a:p>
            <a:pPr lvl="2"/>
            <a:r>
              <a:rPr lang="en-US" dirty="0" smtClean="0"/>
              <a:t>Remodeling over time eliminates evidence of fracture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6" name="Picture 41" descr="\\192.168.4.30\conversion\IRDVD\JPG Creation\Martini _VAP3E\Output\Chapter 06\JPEG FILES\Labeled\fig_06_12_01-04-L.jpg"/>
          <p:cNvPicPr>
            <a:picLocks noChangeAspect="1" noChangeArrowheads="1"/>
          </p:cNvPicPr>
          <p:nvPr/>
        </p:nvPicPr>
        <p:blipFill>
          <a:blip r:embed="rId2">
            <a:extLst>
              <a:ext uri="{28A0092B-C50C-407E-A947-70E740481C1C}">
                <a14:useLocalDpi xmlns:a14="http://schemas.microsoft.com/office/drawing/2010/main" val="0"/>
              </a:ext>
            </a:extLst>
          </a:blip>
          <a:srcRect b="2987"/>
          <a:stretch>
            <a:fillRect/>
          </a:stretch>
        </p:blipFill>
        <p:spPr bwMode="auto">
          <a:xfrm>
            <a:off x="1639950" y="3209104"/>
            <a:ext cx="5864101" cy="339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86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Module 6.2: Bone classification and surface markings</a:t>
            </a:r>
            <a:endParaRPr lang="en-US" altLang="en-US" dirty="0" smtClean="0"/>
          </a:p>
        </p:txBody>
      </p:sp>
      <p:sp>
        <p:nvSpPr>
          <p:cNvPr id="14339" name="Content Placeholder 2"/>
          <p:cNvSpPr>
            <a:spLocks noGrp="1"/>
          </p:cNvSpPr>
          <p:nvPr>
            <p:ph idx="1"/>
          </p:nvPr>
        </p:nvSpPr>
        <p:spPr>
          <a:xfrm>
            <a:off x="446089" y="1290638"/>
            <a:ext cx="5192712" cy="4959350"/>
          </a:xfrm>
        </p:spPr>
        <p:txBody>
          <a:bodyPr/>
          <a:lstStyle/>
          <a:p>
            <a:pPr marL="690563" lvl="1" indent="-514350">
              <a:buFont typeface="+mj-lt"/>
              <a:buAutoNum type="arabicPeriod" startAt="3"/>
            </a:pPr>
            <a:r>
              <a:rPr lang="en-US" dirty="0" smtClean="0"/>
              <a:t>​</a:t>
            </a:r>
            <a:r>
              <a:rPr lang="en-US" altLang="en-US" b="1" dirty="0" smtClean="0"/>
              <a:t>Long bones</a:t>
            </a:r>
          </a:p>
          <a:p>
            <a:pPr lvl="2"/>
            <a:r>
              <a:rPr lang="en-US" altLang="en-US" dirty="0" smtClean="0"/>
              <a:t>Relatively long and slender</a:t>
            </a:r>
          </a:p>
          <a:p>
            <a:pPr lvl="2"/>
            <a:r>
              <a:rPr lang="en-US" altLang="en-US" i="1" dirty="0" smtClean="0"/>
              <a:t>Examples:</a:t>
            </a:r>
            <a:r>
              <a:rPr lang="en-US" altLang="en-US" dirty="0" smtClean="0"/>
              <a:t> various bones of the limbs</a:t>
            </a:r>
          </a:p>
          <a:p>
            <a:pPr lvl="2"/>
            <a:endParaRPr lang="en-US" altLang="en-US" dirty="0" smtClean="0"/>
          </a:p>
          <a:p>
            <a:pPr marL="690563" lvl="1" indent="-514350">
              <a:buFont typeface="+mj-lt"/>
              <a:buAutoNum type="arabicPeriod" startAt="3"/>
            </a:pPr>
            <a:r>
              <a:rPr lang="en-US" dirty="0" smtClean="0"/>
              <a:t>​</a:t>
            </a:r>
            <a:r>
              <a:rPr lang="en-US" altLang="en-US" b="1" dirty="0" smtClean="0"/>
              <a:t>Irregular bones</a:t>
            </a:r>
          </a:p>
          <a:p>
            <a:pPr lvl="2"/>
            <a:r>
              <a:rPr lang="en-US" altLang="en-US" dirty="0" smtClean="0"/>
              <a:t>Complex shapes with short, flat, notched, or ridged surfaces</a:t>
            </a:r>
          </a:p>
          <a:p>
            <a:pPr lvl="2"/>
            <a:r>
              <a:rPr lang="en-US" altLang="en-US" i="1" dirty="0" smtClean="0"/>
              <a:t>Examples: </a:t>
            </a:r>
            <a:r>
              <a:rPr lang="en-US" altLang="en-US" dirty="0" smtClean="0"/>
              <a:t>vertebrae, bones </a:t>
            </a:r>
            <a:br>
              <a:rPr lang="en-US" altLang="en-US" dirty="0" smtClean="0"/>
            </a:br>
            <a:r>
              <a:rPr lang="en-US" altLang="en-US" dirty="0" smtClean="0"/>
              <a:t>of pelvis, facial bones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52" descr="\\192.168.4.30\conversion\IRDVD\Lecture Format\Martini VAP3e\Output\Chapter 1-6\Ch6\fig_06_02_01_03-L.jpg"/>
          <p:cNvPicPr>
            <a:picLocks noChangeAspect="1" noChangeArrowheads="1"/>
          </p:cNvPicPr>
          <p:nvPr/>
        </p:nvPicPr>
        <p:blipFill>
          <a:blip r:embed="rId2">
            <a:extLst>
              <a:ext uri="{28A0092B-C50C-407E-A947-70E740481C1C}">
                <a14:useLocalDpi xmlns:a14="http://schemas.microsoft.com/office/drawing/2010/main" val="0"/>
              </a:ext>
            </a:extLst>
          </a:blip>
          <a:srcRect b="5459"/>
          <a:stretch>
            <a:fillRect/>
          </a:stretch>
        </p:blipFill>
        <p:spPr bwMode="auto">
          <a:xfrm>
            <a:off x="5568298" y="947066"/>
            <a:ext cx="3417517" cy="2212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3" descr="\\192.168.4.30\conversion\IRDVD\Lecture Format\Martini VAP3e\Output\Chapter 1-6\Ch6\fig_06_02_01_04-L.jpg"/>
          <p:cNvPicPr>
            <a:picLocks noChangeAspect="1" noChangeArrowheads="1"/>
          </p:cNvPicPr>
          <p:nvPr/>
        </p:nvPicPr>
        <p:blipFill>
          <a:blip r:embed="rId3">
            <a:extLst>
              <a:ext uri="{28A0092B-C50C-407E-A947-70E740481C1C}">
                <a14:useLocalDpi xmlns:a14="http://schemas.microsoft.com/office/drawing/2010/main" val="0"/>
              </a:ext>
            </a:extLst>
          </a:blip>
          <a:srcRect b="5133"/>
          <a:stretch>
            <a:fillRect/>
          </a:stretch>
        </p:blipFill>
        <p:spPr bwMode="auto">
          <a:xfrm>
            <a:off x="5563165" y="3551822"/>
            <a:ext cx="3422650" cy="218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494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95235" name="Content Placeholder 2"/>
          <p:cNvSpPr>
            <a:spLocks noGrp="1"/>
          </p:cNvSpPr>
          <p:nvPr>
            <p:ph idx="1"/>
          </p:nvPr>
        </p:nvSpPr>
        <p:spPr/>
        <p:txBody>
          <a:bodyPr/>
          <a:lstStyle/>
          <a:p>
            <a:r>
              <a:rPr lang="en-US" altLang="en-US" b="1" dirty="0" smtClean="0"/>
              <a:t>General categories of fractures</a:t>
            </a:r>
          </a:p>
          <a:p>
            <a:pPr lvl="1"/>
            <a:r>
              <a:rPr lang="en-US" altLang="en-US" b="1" dirty="0" smtClean="0"/>
              <a:t>Closed</a:t>
            </a:r>
            <a:r>
              <a:rPr lang="en-US" altLang="en-US" dirty="0" smtClean="0"/>
              <a:t> or </a:t>
            </a:r>
            <a:r>
              <a:rPr lang="en-US" altLang="en-US" b="1" dirty="0" smtClean="0"/>
              <a:t>simple</a:t>
            </a:r>
          </a:p>
          <a:p>
            <a:pPr lvl="2"/>
            <a:r>
              <a:rPr lang="en-US" altLang="en-US" dirty="0" smtClean="0"/>
              <a:t>Completely internal (no break in skin)</a:t>
            </a:r>
          </a:p>
          <a:p>
            <a:pPr lvl="2"/>
            <a:r>
              <a:rPr lang="en-US" altLang="en-US" dirty="0" smtClean="0"/>
              <a:t>Only seen on x-rays</a:t>
            </a:r>
          </a:p>
          <a:p>
            <a:pPr lvl="1"/>
            <a:r>
              <a:rPr lang="en-US" altLang="en-US" b="1" dirty="0" smtClean="0"/>
              <a:t>Open</a:t>
            </a:r>
            <a:r>
              <a:rPr lang="en-US" altLang="en-US" dirty="0" smtClean="0"/>
              <a:t> or </a:t>
            </a:r>
            <a:r>
              <a:rPr lang="en-US" altLang="en-US" b="1" dirty="0" smtClean="0"/>
              <a:t>compound</a:t>
            </a:r>
          </a:p>
          <a:p>
            <a:pPr lvl="2"/>
            <a:r>
              <a:rPr lang="en-US" altLang="en-US" dirty="0" smtClean="0"/>
              <a:t>Project through the skin</a:t>
            </a:r>
          </a:p>
          <a:p>
            <a:pPr lvl="2"/>
            <a:r>
              <a:rPr lang="en-US" altLang="en-US" dirty="0" smtClean="0"/>
              <a:t>More dangerous due to:</a:t>
            </a:r>
          </a:p>
          <a:p>
            <a:pPr lvl="3"/>
            <a:r>
              <a:rPr lang="en-US" altLang="en-US" dirty="0" smtClean="0"/>
              <a:t>Infection</a:t>
            </a:r>
          </a:p>
          <a:p>
            <a:pPr lvl="3"/>
            <a:r>
              <a:rPr lang="en-US" altLang="en-US" dirty="0" smtClean="0"/>
              <a:t>Uncontrolled bleeding</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23491107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96259" name="Content Placeholder 2"/>
          <p:cNvSpPr>
            <a:spLocks noGrp="1"/>
          </p:cNvSpPr>
          <p:nvPr>
            <p:ph idx="1"/>
          </p:nvPr>
        </p:nvSpPr>
        <p:spPr/>
        <p:txBody>
          <a:bodyPr/>
          <a:lstStyle/>
          <a:p>
            <a:r>
              <a:rPr lang="en-US" altLang="en-US" b="1" dirty="0" smtClean="0"/>
              <a:t>Specific types of fractures</a:t>
            </a:r>
          </a:p>
          <a:p>
            <a:pPr lvl="1"/>
            <a:r>
              <a:rPr lang="en-US" altLang="en-US" b="1" dirty="0" smtClean="0"/>
              <a:t>Transverse fractures</a:t>
            </a:r>
          </a:p>
          <a:p>
            <a:pPr lvl="2"/>
            <a:r>
              <a:rPr lang="en-US" altLang="en-US" dirty="0" smtClean="0"/>
              <a:t>Break shaft across long axis</a:t>
            </a:r>
          </a:p>
          <a:p>
            <a:pPr lvl="1"/>
            <a:r>
              <a:rPr lang="en-US" altLang="en-US" b="1" dirty="0" smtClean="0"/>
              <a:t>Spiral fractures</a:t>
            </a:r>
          </a:p>
          <a:p>
            <a:pPr lvl="2"/>
            <a:r>
              <a:rPr lang="en-US" altLang="en-US" dirty="0" smtClean="0"/>
              <a:t>Produced by twisting stresses</a:t>
            </a:r>
          </a:p>
          <a:p>
            <a:pPr lvl="2"/>
            <a:r>
              <a:rPr lang="en-US" altLang="en-US" dirty="0" smtClean="0"/>
              <a:t>Spread along length of bone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7" name="Picture 42" descr="\\192.168.4.30\conversion\IRDVD\JPG Creation\Martini _VAP3E\Output\Chapter 06\JPEG FILES\Labeled\fig_06_12_05A-L.jpg"/>
          <p:cNvPicPr>
            <a:picLocks noChangeAspect="1" noChangeArrowheads="1"/>
          </p:cNvPicPr>
          <p:nvPr/>
        </p:nvPicPr>
        <p:blipFill>
          <a:blip r:embed="rId2">
            <a:extLst>
              <a:ext uri="{28A0092B-C50C-407E-A947-70E740481C1C}">
                <a14:useLocalDpi xmlns:a14="http://schemas.microsoft.com/office/drawing/2010/main" val="0"/>
              </a:ext>
            </a:extLst>
          </a:blip>
          <a:srcRect b="3016"/>
          <a:stretch>
            <a:fillRect/>
          </a:stretch>
        </p:blipFill>
        <p:spPr bwMode="auto">
          <a:xfrm>
            <a:off x="5684729" y="1320358"/>
            <a:ext cx="1471558" cy="3180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3" descr="\\192.168.4.30\conversion\IRDVD\JPG Creation\Martini _VAP3E\Output\Chapter 06\JPEG FILES\Labeled\fig_06_12_05B-L.jpg"/>
          <p:cNvPicPr>
            <a:picLocks noChangeAspect="1" noChangeArrowheads="1"/>
          </p:cNvPicPr>
          <p:nvPr/>
        </p:nvPicPr>
        <p:blipFill>
          <a:blip r:embed="rId3">
            <a:extLst>
              <a:ext uri="{28A0092B-C50C-407E-A947-70E740481C1C}">
                <a14:useLocalDpi xmlns:a14="http://schemas.microsoft.com/office/drawing/2010/main" val="0"/>
              </a:ext>
            </a:extLst>
          </a:blip>
          <a:srcRect b="3016"/>
          <a:stretch>
            <a:fillRect/>
          </a:stretch>
        </p:blipFill>
        <p:spPr bwMode="auto">
          <a:xfrm>
            <a:off x="7256495" y="1310866"/>
            <a:ext cx="1436568" cy="319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4169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3" name="Content Placeholder 2"/>
          <p:cNvSpPr>
            <a:spLocks noGrp="1"/>
          </p:cNvSpPr>
          <p:nvPr>
            <p:ph idx="1"/>
          </p:nvPr>
        </p:nvSpPr>
        <p:spPr>
          <a:xfrm>
            <a:off x="446089" y="1290638"/>
            <a:ext cx="8422338" cy="4959350"/>
          </a:xfrm>
        </p:spPr>
        <p:txBody>
          <a:bodyPr/>
          <a:lstStyle/>
          <a:p>
            <a:r>
              <a:rPr lang="en-US" b="1" dirty="0" smtClean="0"/>
              <a:t>Specific types of fractures </a:t>
            </a:r>
            <a:r>
              <a:rPr lang="en-US" dirty="0" smtClean="0"/>
              <a:t>(continued)</a:t>
            </a:r>
            <a:endParaRPr lang="en-US" b="1" dirty="0" smtClean="0"/>
          </a:p>
          <a:p>
            <a:pPr lvl="1"/>
            <a:r>
              <a:rPr lang="en-US" b="1" dirty="0" smtClean="0"/>
              <a:t>Displaced fractures</a:t>
            </a:r>
          </a:p>
          <a:p>
            <a:pPr lvl="2"/>
            <a:r>
              <a:rPr lang="en-US" dirty="0" smtClean="0"/>
              <a:t>Produce new and abnormal bone </a:t>
            </a:r>
            <a:br>
              <a:rPr lang="en-US" dirty="0" smtClean="0"/>
            </a:br>
            <a:r>
              <a:rPr lang="en-US" dirty="0" smtClean="0"/>
              <a:t>arrangements</a:t>
            </a:r>
          </a:p>
          <a:p>
            <a:pPr lvl="2"/>
            <a:r>
              <a:rPr lang="en-US" b="1" dirty="0" smtClean="0"/>
              <a:t>Nondisplaced fractures </a:t>
            </a:r>
            <a:br>
              <a:rPr lang="en-US" b="1" dirty="0" smtClean="0"/>
            </a:br>
            <a:r>
              <a:rPr lang="en-US" dirty="0" smtClean="0"/>
              <a:t>retain normal alignment</a:t>
            </a:r>
          </a:p>
          <a:p>
            <a:pPr lvl="1"/>
            <a:r>
              <a:rPr lang="en-US" b="1" dirty="0" smtClean="0"/>
              <a:t>Compression fractures</a:t>
            </a:r>
          </a:p>
          <a:p>
            <a:pPr lvl="2"/>
            <a:r>
              <a:rPr lang="en-US" dirty="0" smtClean="0"/>
              <a:t>Occur in vertebrae subjected to </a:t>
            </a:r>
            <a:br>
              <a:rPr lang="en-US" dirty="0" smtClean="0"/>
            </a:br>
            <a:r>
              <a:rPr lang="en-US" dirty="0" smtClean="0"/>
              <a:t>extreme stresses</a:t>
            </a:r>
          </a:p>
          <a:p>
            <a:pPr lvl="2"/>
            <a:r>
              <a:rPr lang="en-US" dirty="0" smtClean="0"/>
              <a:t>Often associated with osteoporosis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9" name="Picture 44" descr="\\192.168.4.30\conversion\IRDVD\JPG Creation\Martini _VAP3E\Output\Chapter 06\JPEG FILES\Labeled\fig_06_12_05C-L.jpg"/>
          <p:cNvPicPr>
            <a:picLocks noChangeAspect="1" noChangeArrowheads="1"/>
          </p:cNvPicPr>
          <p:nvPr/>
        </p:nvPicPr>
        <p:blipFill>
          <a:blip r:embed="rId3">
            <a:extLst>
              <a:ext uri="{28A0092B-C50C-407E-A947-70E740481C1C}">
                <a14:useLocalDpi xmlns:a14="http://schemas.microsoft.com/office/drawing/2010/main" val="0"/>
              </a:ext>
            </a:extLst>
          </a:blip>
          <a:srcRect b="3016"/>
          <a:stretch>
            <a:fillRect/>
          </a:stretch>
        </p:blipFill>
        <p:spPr bwMode="auto">
          <a:xfrm>
            <a:off x="7198500" y="1186430"/>
            <a:ext cx="1240536" cy="26956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5" descr="\\192.168.4.30\conversion\IRDVD\JPG Creation\Martini _VAP3E\Output\Chapter 06\JPEG FILES\Labeled\fig_06_12_05D-L.jpg"/>
          <p:cNvPicPr>
            <a:picLocks noChangeAspect="1" noChangeArrowheads="1"/>
          </p:cNvPicPr>
          <p:nvPr/>
        </p:nvPicPr>
        <p:blipFill>
          <a:blip r:embed="rId4">
            <a:extLst>
              <a:ext uri="{28A0092B-C50C-407E-A947-70E740481C1C}">
                <a14:useLocalDpi xmlns:a14="http://schemas.microsoft.com/office/drawing/2010/main" val="0"/>
              </a:ext>
            </a:extLst>
          </a:blip>
          <a:srcRect b="3016"/>
          <a:stretch>
            <a:fillRect/>
          </a:stretch>
        </p:blipFill>
        <p:spPr bwMode="auto">
          <a:xfrm>
            <a:off x="6947040" y="3969754"/>
            <a:ext cx="1743456" cy="269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368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3" name="Content Placeholder 2"/>
          <p:cNvSpPr>
            <a:spLocks noGrp="1"/>
          </p:cNvSpPr>
          <p:nvPr>
            <p:ph idx="1"/>
          </p:nvPr>
        </p:nvSpPr>
        <p:spPr>
          <a:xfrm>
            <a:off x="446088" y="1290638"/>
            <a:ext cx="8184345" cy="4959350"/>
          </a:xfrm>
        </p:spPr>
        <p:txBody>
          <a:bodyPr/>
          <a:lstStyle/>
          <a:p>
            <a:r>
              <a:rPr lang="en-US" b="1" dirty="0" smtClean="0"/>
              <a:t>Specific types of fractures </a:t>
            </a:r>
            <a:r>
              <a:rPr lang="en-US" dirty="0" smtClean="0"/>
              <a:t>(continued)</a:t>
            </a:r>
          </a:p>
          <a:p>
            <a:pPr lvl="1"/>
            <a:r>
              <a:rPr lang="en-US" b="1" dirty="0" smtClean="0"/>
              <a:t>Greenstick fractures</a:t>
            </a:r>
          </a:p>
          <a:p>
            <a:pPr lvl="2"/>
            <a:r>
              <a:rPr lang="en-US" dirty="0" smtClean="0"/>
              <a:t>One side of shaft </a:t>
            </a:r>
            <a:br>
              <a:rPr lang="en-US" dirty="0" smtClean="0"/>
            </a:br>
            <a:r>
              <a:rPr lang="en-US" dirty="0" smtClean="0"/>
              <a:t>broken, one side bent</a:t>
            </a:r>
          </a:p>
          <a:p>
            <a:pPr lvl="2"/>
            <a:r>
              <a:rPr lang="en-US" dirty="0" smtClean="0"/>
              <a:t>Generally occurs </a:t>
            </a:r>
            <a:br>
              <a:rPr lang="en-US" dirty="0" smtClean="0"/>
            </a:br>
            <a:r>
              <a:rPr lang="en-US" dirty="0" smtClean="0"/>
              <a:t>in children</a:t>
            </a:r>
          </a:p>
          <a:p>
            <a:pPr lvl="3"/>
            <a:r>
              <a:rPr lang="en-US" dirty="0" smtClean="0"/>
              <a:t>Long bones have </a:t>
            </a:r>
            <a:br>
              <a:rPr lang="en-US" dirty="0" smtClean="0"/>
            </a:br>
            <a:r>
              <a:rPr lang="en-US" dirty="0" smtClean="0"/>
              <a:t>yet to fully ossify</a:t>
            </a:r>
          </a:p>
          <a:p>
            <a:pPr lvl="1"/>
            <a:r>
              <a:rPr lang="en-US" b="1" dirty="0" smtClean="0"/>
              <a:t>Comminuted fractures</a:t>
            </a:r>
          </a:p>
          <a:p>
            <a:pPr lvl="2"/>
            <a:r>
              <a:rPr lang="en-US" dirty="0" smtClean="0"/>
              <a:t>Shatter affected area </a:t>
            </a:r>
            <a:br>
              <a:rPr lang="en-US" dirty="0" smtClean="0"/>
            </a:br>
            <a:r>
              <a:rPr lang="en-US" dirty="0" smtClean="0"/>
              <a:t>producing fragments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9" name="Picture 46" descr="\\192.168.4.30\conversion\IRDVD\JPG Creation\Martini _VAP3E\Output\Chapter 06\JPEG FILES\Labeled\fig_06_12_05E-L.jpg"/>
          <p:cNvPicPr>
            <a:picLocks noChangeAspect="1" noChangeArrowheads="1"/>
          </p:cNvPicPr>
          <p:nvPr/>
        </p:nvPicPr>
        <p:blipFill>
          <a:blip r:embed="rId2">
            <a:extLst>
              <a:ext uri="{28A0092B-C50C-407E-A947-70E740481C1C}">
                <a14:useLocalDpi xmlns:a14="http://schemas.microsoft.com/office/drawing/2010/main" val="0"/>
              </a:ext>
            </a:extLst>
          </a:blip>
          <a:srcRect b="3016"/>
          <a:stretch>
            <a:fillRect/>
          </a:stretch>
        </p:blipFill>
        <p:spPr bwMode="auto">
          <a:xfrm>
            <a:off x="4906342" y="2149216"/>
            <a:ext cx="1792117" cy="3862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descr="\\192.168.4.30\conversion\IRDVD\JPG Creation\Martini _VAP3E\Output\Chapter 06\JPEG FILES\Labeled\fig_06_12_05F-L.jpg"/>
          <p:cNvPicPr>
            <a:picLocks noChangeAspect="1" noChangeArrowheads="1"/>
          </p:cNvPicPr>
          <p:nvPr/>
        </p:nvPicPr>
        <p:blipFill>
          <a:blip r:embed="rId3">
            <a:extLst>
              <a:ext uri="{28A0092B-C50C-407E-A947-70E740481C1C}">
                <a14:useLocalDpi xmlns:a14="http://schemas.microsoft.com/office/drawing/2010/main" val="0"/>
              </a:ext>
            </a:extLst>
          </a:blip>
          <a:srcRect b="3536"/>
          <a:stretch>
            <a:fillRect/>
          </a:stretch>
        </p:blipFill>
        <p:spPr bwMode="auto">
          <a:xfrm>
            <a:off x="6917899" y="2149216"/>
            <a:ext cx="1845686" cy="320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690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3" name="Content Placeholder 2"/>
          <p:cNvSpPr>
            <a:spLocks noGrp="1"/>
          </p:cNvSpPr>
          <p:nvPr>
            <p:ph idx="1"/>
          </p:nvPr>
        </p:nvSpPr>
        <p:spPr>
          <a:xfrm>
            <a:off x="446089" y="1290638"/>
            <a:ext cx="8297078" cy="4959350"/>
          </a:xfrm>
        </p:spPr>
        <p:txBody>
          <a:bodyPr/>
          <a:lstStyle/>
          <a:p>
            <a:r>
              <a:rPr lang="en-US" b="1" dirty="0" smtClean="0"/>
              <a:t>Specific types of  fractures </a:t>
            </a:r>
            <a:r>
              <a:rPr lang="en-US" dirty="0" smtClean="0"/>
              <a:t>(continued)</a:t>
            </a:r>
          </a:p>
          <a:p>
            <a:pPr lvl="1"/>
            <a:r>
              <a:rPr lang="en-US" b="1" dirty="0" smtClean="0"/>
              <a:t>Epiphyseal fractures</a:t>
            </a:r>
          </a:p>
          <a:p>
            <a:pPr lvl="2"/>
            <a:r>
              <a:rPr lang="en-US" dirty="0" smtClean="0"/>
              <a:t>Occur where bone </a:t>
            </a:r>
            <a:br>
              <a:rPr lang="en-US" dirty="0" smtClean="0"/>
            </a:br>
            <a:r>
              <a:rPr lang="en-US" dirty="0" smtClean="0"/>
              <a:t>matrix is calcifying</a:t>
            </a:r>
          </a:p>
          <a:p>
            <a:pPr lvl="2"/>
            <a:r>
              <a:rPr lang="en-US" dirty="0" smtClean="0"/>
              <a:t>A clean transverse </a:t>
            </a:r>
            <a:br>
              <a:rPr lang="en-US" dirty="0" smtClean="0"/>
            </a:br>
            <a:r>
              <a:rPr lang="en-US" dirty="0" smtClean="0"/>
              <a:t>fracture of this type </a:t>
            </a:r>
            <a:br>
              <a:rPr lang="en-US" dirty="0" smtClean="0"/>
            </a:br>
            <a:r>
              <a:rPr lang="en-US" dirty="0" smtClean="0"/>
              <a:t>heals well</a:t>
            </a:r>
          </a:p>
          <a:p>
            <a:pPr lvl="2"/>
            <a:r>
              <a:rPr lang="en-US" dirty="0" smtClean="0"/>
              <a:t>If not monitored, </a:t>
            </a:r>
            <a:br>
              <a:rPr lang="en-US" dirty="0" smtClean="0"/>
            </a:br>
            <a:r>
              <a:rPr lang="en-US" dirty="0" smtClean="0"/>
              <a:t>breaks between </a:t>
            </a:r>
            <a:br>
              <a:rPr lang="en-US" dirty="0" smtClean="0"/>
            </a:br>
            <a:r>
              <a:rPr lang="en-US" dirty="0" smtClean="0"/>
              <a:t>epiphyseal plate </a:t>
            </a:r>
            <a:br>
              <a:rPr lang="en-US" dirty="0" smtClean="0"/>
            </a:br>
            <a:r>
              <a:rPr lang="en-US" dirty="0" smtClean="0"/>
              <a:t>and cartilage can </a:t>
            </a:r>
            <a:br>
              <a:rPr lang="en-US" dirty="0" smtClean="0"/>
            </a:br>
            <a:r>
              <a:rPr lang="en-US" dirty="0" smtClean="0"/>
              <a:t>stop growth at site</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pic>
        <p:nvPicPr>
          <p:cNvPr id="8" name="Picture 2" descr="\\192.168.4.30\conversion\IRDVD\JPG Creation\Martini _VAP3E\Output\Chapter 06\JPEG FILES\Labeled\fig_06_12_05G-L.jpg"/>
          <p:cNvPicPr>
            <a:picLocks noChangeAspect="1" noChangeArrowheads="1"/>
          </p:cNvPicPr>
          <p:nvPr/>
        </p:nvPicPr>
        <p:blipFill>
          <a:blip r:embed="rId2">
            <a:extLst>
              <a:ext uri="{28A0092B-C50C-407E-A947-70E740481C1C}">
                <a14:useLocalDpi xmlns:a14="http://schemas.microsoft.com/office/drawing/2010/main" val="0"/>
              </a:ext>
            </a:extLst>
          </a:blip>
          <a:srcRect b="3771"/>
          <a:stretch>
            <a:fillRect/>
          </a:stretch>
        </p:blipFill>
        <p:spPr bwMode="auto">
          <a:xfrm>
            <a:off x="4644290" y="1973160"/>
            <a:ext cx="4107228" cy="327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170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8" descr="\\192.168.4.30\conversion\IRDVD\JPG Creation\Martini _VAP3E\Output\Chapter 06\JPEG FILES\Labeled\fig_06_12_05H-L.jpg"/>
          <p:cNvPicPr>
            <a:picLocks noChangeAspect="1" noChangeArrowheads="1"/>
          </p:cNvPicPr>
          <p:nvPr/>
        </p:nvPicPr>
        <p:blipFill>
          <a:blip r:embed="rId2">
            <a:extLst>
              <a:ext uri="{28A0092B-C50C-407E-A947-70E740481C1C}">
                <a14:useLocalDpi xmlns:a14="http://schemas.microsoft.com/office/drawing/2010/main" val="0"/>
              </a:ext>
            </a:extLst>
          </a:blip>
          <a:srcRect b="3536"/>
          <a:stretch>
            <a:fillRect/>
          </a:stretch>
        </p:blipFill>
        <p:spPr bwMode="auto">
          <a:xfrm>
            <a:off x="4458743" y="1930906"/>
            <a:ext cx="1828800" cy="41574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9" descr="\\192.168.4.30\conversion\IRDVD\JPG Creation\Martini _VAP3E\Output\Chapter 06\JPEG FILES\Labeled\fig_06_12_05I-L.jpg"/>
          <p:cNvPicPr>
            <a:picLocks noChangeAspect="1" noChangeArrowheads="1"/>
          </p:cNvPicPr>
          <p:nvPr/>
        </p:nvPicPr>
        <p:blipFill>
          <a:blip r:embed="rId3">
            <a:extLst>
              <a:ext uri="{28A0092B-C50C-407E-A947-70E740481C1C}">
                <a14:useLocalDpi xmlns:a14="http://schemas.microsoft.com/office/drawing/2010/main" val="0"/>
              </a:ext>
            </a:extLst>
          </a:blip>
          <a:srcRect b="4417"/>
          <a:stretch>
            <a:fillRect/>
          </a:stretch>
        </p:blipFill>
        <p:spPr bwMode="auto">
          <a:xfrm>
            <a:off x="6357669" y="1930906"/>
            <a:ext cx="2566416" cy="3297936"/>
          </a:xfrm>
          <a:prstGeom prst="rect">
            <a:avLst/>
          </a:prstGeom>
          <a:noFill/>
          <a:extLst>
            <a:ext uri="{909E8E84-426E-40DD-AFC4-6F175D3DCCD1}">
              <a14:hiddenFill xmlns:a14="http://schemas.microsoft.com/office/drawing/2010/main">
                <a:solidFill>
                  <a:srgbClr val="FFFFFF"/>
                </a:solidFill>
              </a14:hiddenFill>
            </a:ext>
          </a:extLst>
        </p:spPr>
      </p:pic>
      <p:sp>
        <p:nvSpPr>
          <p:cNvPr id="100354" name="Title 1"/>
          <p:cNvSpPr>
            <a:spLocks noGrp="1"/>
          </p:cNvSpPr>
          <p:nvPr>
            <p:ph type="title"/>
          </p:nvPr>
        </p:nvSpPr>
        <p:spPr/>
        <p:txBody>
          <a:bodyPr/>
          <a:lstStyle/>
          <a:p>
            <a:r>
              <a:rPr lang="en-US" altLang="en-US" smtClean="0"/>
              <a:t>Module 6.12: CLINICAL MODULE: Bone fractures</a:t>
            </a:r>
            <a:endParaRPr lang="en-US" altLang="en-US" dirty="0" smtClean="0"/>
          </a:p>
        </p:txBody>
      </p:sp>
      <p:sp>
        <p:nvSpPr>
          <p:cNvPr id="3" name="Content Placeholder 2"/>
          <p:cNvSpPr>
            <a:spLocks noGrp="1"/>
          </p:cNvSpPr>
          <p:nvPr>
            <p:ph idx="1"/>
          </p:nvPr>
        </p:nvSpPr>
        <p:spPr/>
        <p:txBody>
          <a:bodyPr/>
          <a:lstStyle/>
          <a:p>
            <a:r>
              <a:rPr lang="en-US" b="1" dirty="0" smtClean="0"/>
              <a:t>Specific types of fractures </a:t>
            </a:r>
            <a:r>
              <a:rPr lang="en-US" dirty="0" smtClean="0"/>
              <a:t>(continued)</a:t>
            </a:r>
          </a:p>
          <a:p>
            <a:pPr lvl="1"/>
            <a:r>
              <a:rPr lang="en-US" b="1" dirty="0" smtClean="0"/>
              <a:t>Pott’s</a:t>
            </a:r>
            <a:r>
              <a:rPr lang="en-US" dirty="0" smtClean="0"/>
              <a:t> (</a:t>
            </a:r>
            <a:r>
              <a:rPr lang="en-US" dirty="0" err="1" smtClean="0"/>
              <a:t>bimalleolar</a:t>
            </a:r>
            <a:r>
              <a:rPr lang="en-US" dirty="0" smtClean="0"/>
              <a:t>) </a:t>
            </a:r>
            <a:br>
              <a:rPr lang="en-US" dirty="0" smtClean="0"/>
            </a:br>
            <a:r>
              <a:rPr lang="en-US" b="1" dirty="0" smtClean="0"/>
              <a:t>fracture</a:t>
            </a:r>
          </a:p>
          <a:p>
            <a:pPr lvl="2"/>
            <a:r>
              <a:rPr lang="en-US" dirty="0" smtClean="0"/>
              <a:t>Occurs at ankle and </a:t>
            </a:r>
            <a:br>
              <a:rPr lang="en-US" dirty="0" smtClean="0"/>
            </a:br>
            <a:r>
              <a:rPr lang="en-US" dirty="0" smtClean="0"/>
              <a:t>affects both medial </a:t>
            </a:r>
            <a:br>
              <a:rPr lang="en-US" dirty="0" smtClean="0"/>
            </a:br>
            <a:r>
              <a:rPr lang="en-US" dirty="0" smtClean="0"/>
              <a:t>malleolus and </a:t>
            </a:r>
            <a:br>
              <a:rPr lang="en-US" dirty="0" smtClean="0"/>
            </a:br>
            <a:r>
              <a:rPr lang="en-US" dirty="0" smtClean="0"/>
              <a:t>lateral malleolus</a:t>
            </a:r>
          </a:p>
          <a:p>
            <a:pPr lvl="1"/>
            <a:r>
              <a:rPr lang="en-US" b="1" dirty="0" err="1" smtClean="0"/>
              <a:t>Colles</a:t>
            </a:r>
            <a:r>
              <a:rPr lang="en-US" b="1" dirty="0" smtClean="0"/>
              <a:t> fracture</a:t>
            </a:r>
          </a:p>
          <a:p>
            <a:pPr lvl="2"/>
            <a:r>
              <a:rPr lang="en-US" dirty="0" smtClean="0"/>
              <a:t>Break in distal radius</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9059296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mtClean="0"/>
              <a:t>Module 6.12: Review</a:t>
            </a:r>
            <a:endParaRPr lang="en-US" altLang="en-US" dirty="0" smtClean="0"/>
          </a:p>
        </p:txBody>
      </p:sp>
      <p:sp>
        <p:nvSpPr>
          <p:cNvPr id="146434" name="Content Placeholder 2"/>
          <p:cNvSpPr>
            <a:spLocks noGrp="1"/>
          </p:cNvSpPr>
          <p:nvPr>
            <p:ph idx="1"/>
          </p:nvPr>
        </p:nvSpPr>
        <p:spPr/>
        <p:txBody>
          <a:bodyPr/>
          <a:lstStyle/>
          <a:p>
            <a:pPr marL="514350" indent="-514350">
              <a:buClr>
                <a:srgbClr val="00743A"/>
              </a:buClr>
              <a:buFont typeface="+mj-lt"/>
              <a:buAutoNum type="alphaUcPeriod"/>
            </a:pPr>
            <a:r>
              <a:rPr lang="en-US" dirty="0" smtClean="0"/>
              <a:t>List the steps involved in fracture repair, beginning just after the fracture occurs.</a:t>
            </a:r>
          </a:p>
          <a:p>
            <a:pPr marL="514350" indent="-514350">
              <a:buClr>
                <a:srgbClr val="00743A"/>
              </a:buClr>
              <a:buFont typeface="+mj-lt"/>
              <a:buAutoNum type="alphaUcPeriod"/>
            </a:pPr>
            <a:r>
              <a:rPr lang="en-US" dirty="0" smtClean="0"/>
              <a:t>Define </a:t>
            </a:r>
            <a:r>
              <a:rPr lang="en-US" i="1" dirty="0" smtClean="0"/>
              <a:t>open fracture </a:t>
            </a:r>
            <a:r>
              <a:rPr lang="en-US" dirty="0" smtClean="0"/>
              <a:t>and </a:t>
            </a:r>
            <a:r>
              <a:rPr lang="en-US" i="1" dirty="0" smtClean="0"/>
              <a:t>closed fracture</a:t>
            </a:r>
            <a:r>
              <a:rPr lang="en-US" dirty="0" smtClean="0"/>
              <a:t>.</a:t>
            </a:r>
          </a:p>
          <a:p>
            <a:endParaRPr lang="en-US" b="1" dirty="0" smtClean="0"/>
          </a:p>
          <a:p>
            <a:r>
              <a:rPr lang="en-US" i="1" dirty="0" smtClean="0"/>
              <a:t>Learning Outcome: </a:t>
            </a:r>
            <a:r>
              <a:rPr lang="en-US" dirty="0" smtClean="0"/>
              <a:t>Describe the types of fractures, and explain how fractures heal.</a:t>
            </a:r>
          </a:p>
        </p:txBody>
      </p:sp>
      <p:sp>
        <p:nvSpPr>
          <p:cNvPr id="2" name="Footer Placeholder 1"/>
          <p:cNvSpPr>
            <a:spLocks noGrp="1"/>
          </p:cNvSpPr>
          <p:nvPr>
            <p:ph type="ftr" sz="quarter" idx="10"/>
          </p:nvPr>
        </p:nvSpPr>
        <p:spPr/>
        <p:txBody>
          <a:bodyPr/>
          <a:lstStyle/>
          <a:p>
            <a:pPr>
              <a:defRPr/>
            </a:pPr>
            <a:r>
              <a:rPr lang="en-US" smtClean="0"/>
              <a:t>© 2018 Pearson Education, Inc.</a:t>
            </a:r>
            <a:endParaRPr lang="en-US" dirty="0"/>
          </a:p>
        </p:txBody>
      </p:sp>
    </p:spTree>
    <p:extLst>
      <p:ext uri="{BB962C8B-B14F-4D97-AF65-F5344CB8AC3E}">
        <p14:creationId xmlns:p14="http://schemas.microsoft.com/office/powerpoint/2010/main" val="183929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AP 3e">
      <a:dk1>
        <a:sysClr val="windowText" lastClr="000000"/>
      </a:dk1>
      <a:lt1>
        <a:sysClr val="window" lastClr="FFFFFF"/>
      </a:lt1>
      <a:dk2>
        <a:srgbClr val="00743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14904</TotalTime>
  <Words>4511</Words>
  <Application>Microsoft Office PowerPoint</Application>
  <PresentationFormat>On-screen Show (4:3)</PresentationFormat>
  <Paragraphs>716</Paragraphs>
  <Slides>96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Calibri</vt:lpstr>
      <vt:lpstr>Courier New</vt:lpstr>
      <vt:lpstr>Symbol</vt:lpstr>
      <vt:lpstr>Times New Roman</vt:lpstr>
      <vt:lpstr>Wingdings</vt:lpstr>
      <vt:lpstr>Office Theme</vt:lpstr>
      <vt:lpstr>PowerPoint Presentation</vt:lpstr>
      <vt:lpstr>Section 1: Introduction to the Structure and Growth of Bones</vt:lpstr>
      <vt:lpstr>Section 1: Introduction to the Structure and Growth of Bones</vt:lpstr>
      <vt:lpstr>Module 6.1: The skeletal system is made up of the axial and appendicular divisions</vt:lpstr>
      <vt:lpstr>Functions of the skeletal system </vt:lpstr>
      <vt:lpstr>Module 6.1: Review</vt:lpstr>
      <vt:lpstr>Module 6.2: Bones are classified according to shape and structure and have varied bone markings</vt:lpstr>
      <vt:lpstr>Module 6.2: Bone classification and surface markings</vt:lpstr>
      <vt:lpstr>Module 6.2: Bone classification and surface markings</vt:lpstr>
      <vt:lpstr>Module 6.2: Bone classification and surface markings</vt:lpstr>
      <vt:lpstr>Bone classifications</vt:lpstr>
      <vt:lpstr>Module 6.2: Bone classification and markings</vt:lpstr>
      <vt:lpstr>Module 6.2: Bone classification and markings</vt:lpstr>
      <vt:lpstr>Module 6.2: Bone classification and markings</vt:lpstr>
      <vt:lpstr>Module 6.2: Bone classification and markings</vt:lpstr>
      <vt:lpstr>Module 6.2: Bone classification and markings</vt:lpstr>
      <vt:lpstr>Module 6.2: Bone classification and markings</vt:lpstr>
      <vt:lpstr>Module 6.2: Bone classification and markings</vt:lpstr>
      <vt:lpstr>Module 6.2: Review</vt:lpstr>
      <vt:lpstr>Module 6.3: Long bones transmit forces along the shaft and have a rich blood supply</vt:lpstr>
      <vt:lpstr>Module 6.3: Functional anatomy of a long bone</vt:lpstr>
      <vt:lpstr>Module 6.3: Functional anatomy of a long bone</vt:lpstr>
      <vt:lpstr>Module 6.3: Functional anatomy of a long bone</vt:lpstr>
      <vt:lpstr>Module 6.3: Review</vt:lpstr>
      <vt:lpstr>Module 6.4: Bone has a calcified matrix maintained and altered by osteogenic cells, osteoblasts, osteocytes, and osteoclasts</vt:lpstr>
      <vt:lpstr>Module 6.4: Bone tissue</vt:lpstr>
      <vt:lpstr>Module 6.4: Bone tissue</vt:lpstr>
      <vt:lpstr>Module 6.4: Bone tissue</vt:lpstr>
      <vt:lpstr>Bone tissue</vt:lpstr>
      <vt:lpstr>Module 6.4: Bone tissue</vt:lpstr>
      <vt:lpstr>Module 6.4: Review</vt:lpstr>
      <vt:lpstr>Module 6.5: Compact bone consists of parallel osteons, and spongy bone consists of a network of trabeculae</vt:lpstr>
      <vt:lpstr>Module 6.5: Compact and spongy bone structure</vt:lpstr>
      <vt:lpstr>Module 6.5: Compact and spongy bone structure</vt:lpstr>
      <vt:lpstr>Long bone organization</vt:lpstr>
      <vt:lpstr>Module 6.5: Compact and spongy bone structure</vt:lpstr>
      <vt:lpstr>Module 6.5: Review</vt:lpstr>
      <vt:lpstr>Module 6.6: Appositional bone growth involves the periosteum and the endosteum</vt:lpstr>
      <vt:lpstr>Appositional growth</vt:lpstr>
      <vt:lpstr>Module 6.6: Appositional bone growth</vt:lpstr>
      <vt:lpstr>Module 6.6: Appositional bone growth</vt:lpstr>
      <vt:lpstr>Module 6.6: Appositional bone growth</vt:lpstr>
      <vt:lpstr>Module 6.6: Review</vt:lpstr>
      <vt:lpstr>Module 6.7: Endochondral ossification replaces a cartilage model with bone</vt:lpstr>
      <vt:lpstr>Module 6.7: Endochondral ossification</vt:lpstr>
      <vt:lpstr>Module 6.7: Endochondral ossification</vt:lpstr>
      <vt:lpstr>Module 6.7: Endochondral ossification</vt:lpstr>
      <vt:lpstr>Module 6.7: Endochondral ossification</vt:lpstr>
      <vt:lpstr>Module 6.7: Endochondral ossification</vt:lpstr>
      <vt:lpstr>Module 6.7: Endochondral ossification</vt:lpstr>
      <vt:lpstr>Module 6.7: Endochondral ossification</vt:lpstr>
      <vt:lpstr>Endochondral ossification</vt:lpstr>
      <vt:lpstr>Module 6.7: Endochondral ossification</vt:lpstr>
      <vt:lpstr>Module 6.7: Review</vt:lpstr>
      <vt:lpstr>Module 6.8: Intramembranous ossification forms bone without a prior cartilage model</vt:lpstr>
      <vt:lpstr>Module 6.8: Intramembranous ossification</vt:lpstr>
      <vt:lpstr>Module 6.8: Intramembranous ossification</vt:lpstr>
      <vt:lpstr>Module 6.8: Intramembranous ossification</vt:lpstr>
      <vt:lpstr>Module 6.8: Intramembranous ossification</vt:lpstr>
      <vt:lpstr>Module 6.8: Intramembranous ossification</vt:lpstr>
      <vt:lpstr>Intramembranous ossification</vt:lpstr>
      <vt:lpstr>Module 6.8: Intramembranous ossification</vt:lpstr>
      <vt:lpstr>Module 6.8: Review</vt:lpstr>
      <vt:lpstr>Module 6.9: CLINICAL MODULE: Abnormalities of bone growth and development produce recognizable physical signs</vt:lpstr>
      <vt:lpstr>Module 6.9: CLINICAL MODULE: Abnormalities of bone growth</vt:lpstr>
      <vt:lpstr>Module 6.9: CLINICAL MODULE: Abnormalities of bone growth</vt:lpstr>
      <vt:lpstr>Module 6.9: CLINICAL MODULE: Abnormalities of bone growth</vt:lpstr>
      <vt:lpstr>Module 6.9: CLINICAL MODULE: Abnormalities of bone growth</vt:lpstr>
      <vt:lpstr>Module 6.9: CLINICAL MODULE: Abnormalities of bone growth</vt:lpstr>
      <vt:lpstr>Module 6.9: CLINICAL MODULE: Abnormalities of bone growth</vt:lpstr>
      <vt:lpstr>Module 6.9: Review</vt:lpstr>
      <vt:lpstr>Section 2: Physiology of Bones</vt:lpstr>
      <vt:lpstr>Module 6.10: Bones play an important role as mineral reservoirs</vt:lpstr>
      <vt:lpstr>Module 6.10: Bones as mineral reservoirs</vt:lpstr>
      <vt:lpstr>Module 6.10: Bones as mineral reservoirs</vt:lpstr>
      <vt:lpstr>Calcium level maintenance</vt:lpstr>
      <vt:lpstr>Module 6.10: Review</vt:lpstr>
      <vt:lpstr>Module 6.11: The primary hormones regulating calcium ion metabolism are parathyroid hormone, calcitriol, and calcitonin</vt:lpstr>
      <vt:lpstr>Module 6.11: Hormones regulating calcium ion metabolism</vt:lpstr>
      <vt:lpstr>Parathyroid hormone and calcium</vt:lpstr>
      <vt:lpstr>Module 6.11: Hormones regulating calcium ion metabolism</vt:lpstr>
      <vt:lpstr>Thyroid regulation of calcium</vt:lpstr>
      <vt:lpstr>Module 6.11: Hormones regulating calcium ion metabolism</vt:lpstr>
      <vt:lpstr>Module 6.11: Review</vt:lpstr>
      <vt:lpstr>Module 6.12: CLINICAL MODULE: A fracture is a crack or a break in a bone</vt:lpstr>
      <vt:lpstr>Module 6.12: CLINICAL MODULE: Bone fractures</vt:lpstr>
      <vt:lpstr>Module 6.12: CLINICAL MODULE: Bone fractures</vt:lpstr>
      <vt:lpstr>Module 6.12: CLINICAL MODULE: Bone fractures</vt:lpstr>
      <vt:lpstr>Module 6.12: CLINICAL MODULE: Bone fractures</vt:lpstr>
      <vt:lpstr>Module 6.12: CLINICAL MODULE: Bone fractures</vt:lpstr>
      <vt:lpstr>Module 6.12: CLINICAL MODULE: Bone fractures</vt:lpstr>
      <vt:lpstr>Module 6.12: CLINICAL MODULE: Bone fractures</vt:lpstr>
      <vt:lpstr>Module 6.12: CLINICAL MODULE: Bone fractures</vt:lpstr>
      <vt:lpstr>Module 6.12: CLINICAL MODULE: Bone fractures</vt:lpstr>
      <vt:lpstr>Module 6.12: CLINICAL MODULE: Bone fractures</vt:lpstr>
      <vt:lpstr>Module 6.12: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Jennifer Hastings</cp:lastModifiedBy>
  <cp:revision>1130</cp:revision>
  <dcterms:created xsi:type="dcterms:W3CDTF">2013-10-29T17:07:36Z</dcterms:created>
  <dcterms:modified xsi:type="dcterms:W3CDTF">2017-06-16T14:49:09Z</dcterms:modified>
</cp:coreProperties>
</file>