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8"/>
  </p:notesMasterIdLst>
  <p:handoutMasterIdLst>
    <p:handoutMasterId r:id="rId21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71"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5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Bailey" initials="D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A"/>
    <a:srgbClr val="006666"/>
    <a:srgbClr val="F9D50A"/>
    <a:srgbClr val="34539A"/>
    <a:srgbClr val="EBA82C"/>
    <a:srgbClr val="06A4A0"/>
    <a:srgbClr val="1D5072"/>
    <a:srgbClr val="204162"/>
    <a:srgbClr val="203E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91429" autoAdjust="0"/>
  </p:normalViewPr>
  <p:slideViewPr>
    <p:cSldViewPr snapToGrid="0">
      <p:cViewPr varScale="1">
        <p:scale>
          <a:sx n="83" d="100"/>
          <a:sy n="83" d="100"/>
        </p:scale>
        <p:origin x="84" y="402"/>
      </p:cViewPr>
      <p:guideLst>
        <p:guide orient="horz" pos="2160"/>
        <p:guide pos="2880"/>
        <p:guide orient="horz" pos="2153"/>
      </p:guideLst>
    </p:cSldViewPr>
  </p:slideViewPr>
  <p:notesTextViewPr>
    <p:cViewPr>
      <p:scale>
        <a:sx n="100" d="100"/>
        <a:sy n="100" d="100"/>
      </p:scale>
      <p:origin x="0" y="0"/>
    </p:cViewPr>
  </p:notesTextViewPr>
  <p:sorterViewPr>
    <p:cViewPr>
      <p:scale>
        <a:sx n="100" d="100"/>
        <a:sy n="100" d="100"/>
      </p:scale>
      <p:origin x="0" y="-10181"/>
    </p:cViewPr>
  </p:sorterViewPr>
  <p:notesViewPr>
    <p:cSldViewPr snapToGrid="0">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handoutMaster" Target="handoutMasters/handout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560D4E-9E4F-48BC-A23F-64FCEE2CB1DB}" type="datetimeFigureOut">
              <a:rPr lang="en-US" smtClean="0"/>
              <a:t>6/21/2017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4271402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B6B8AFE-3AA1-400F-821A-617BBC586E76}" type="datetimeFigureOut">
              <a:rPr lang="en-US"/>
              <a:pPr>
                <a:defRPr/>
              </a:pPr>
              <a:t>6/21/2017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68A4230-A740-45D3-9BAF-90A8C6F538B2}" type="slidenum">
              <a:rPr lang="en-US" altLang="en-US"/>
              <a:pPr/>
              <a:t>‹#›</a:t>
            </a:fld>
            <a:endParaRPr lang="en-US" altLang="en-US" dirty="0"/>
          </a:p>
        </p:txBody>
      </p:sp>
    </p:spTree>
    <p:extLst>
      <p:ext uri="{BB962C8B-B14F-4D97-AF65-F5344CB8AC3E}">
        <p14:creationId xmlns:p14="http://schemas.microsoft.com/office/powerpoint/2010/main" val="2401333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2AF49A-58F0-4A2C-8AFA-5C17B251CE89}" type="slidenum">
              <a:rPr lang="en-US" altLang="en-US">
                <a:latin typeface="Calibri" panose="020F0502020204030204" pitchFamily="34" charset="0"/>
              </a:rPr>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1579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ethmoid bone is also challenging, for the same reasons as the sphenoid bone. As with that bone, have students learn the bone individually first, and then learn its orientation within the skull.</a:t>
            </a:r>
          </a:p>
        </p:txBody>
      </p:sp>
      <p:sp>
        <p:nvSpPr>
          <p:cNvPr id="235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055AED5-36C4-4F55-A9FD-2BD183822FCA}" type="slidenum">
              <a:rPr lang="en-US" altLang="en-US" smtClean="0">
                <a:latin typeface="Calibri" pitchFamily="34" charset="0"/>
              </a:rPr>
              <a:pPr/>
              <a:t>53</a:t>
            </a:fld>
            <a:endParaRPr lang="en-US" altLang="en-US" smtClean="0">
              <a:latin typeface="Calibri" pitchFamily="34" charset="0"/>
            </a:endParaRPr>
          </a:p>
        </p:txBody>
      </p:sp>
    </p:spTree>
    <p:extLst>
      <p:ext uri="{BB962C8B-B14F-4D97-AF65-F5344CB8AC3E}">
        <p14:creationId xmlns:p14="http://schemas.microsoft.com/office/powerpoint/2010/main" val="241662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Point out that the two palatine bones fuse at the nasal crest.</a:t>
            </a:r>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41875EB2-FB2A-4379-A469-0E80C3FEE298}" type="slidenum">
              <a:rPr lang="en-US" altLang="en-US" smtClean="0">
                <a:latin typeface="Calibri" pitchFamily="34" charset="0"/>
              </a:rPr>
              <a:pPr/>
              <a:t>57</a:t>
            </a:fld>
            <a:endParaRPr lang="en-US" altLang="en-US" smtClean="0">
              <a:latin typeface="Calibri" pitchFamily="34" charset="0"/>
            </a:endParaRPr>
          </a:p>
        </p:txBody>
      </p:sp>
    </p:spTree>
    <p:extLst>
      <p:ext uri="{BB962C8B-B14F-4D97-AF65-F5344CB8AC3E}">
        <p14:creationId xmlns:p14="http://schemas.microsoft.com/office/powerpoint/2010/main" val="2931457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Students often struggle with the seven bony contributions to the orbital complex. Having them study a color-coded illustration like this helps them delineate the seven bones, and it is easier then to transfer that knowledge to an intact skull by focusing on the suture lines.</a:t>
            </a:r>
          </a:p>
        </p:txBody>
      </p:sp>
      <p:sp>
        <p:nvSpPr>
          <p:cNvPr id="237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A0039E19-8890-4765-8C5F-3BFF28313D7E}" type="slidenum">
              <a:rPr lang="en-US" altLang="en-US" smtClean="0">
                <a:latin typeface="Calibri" pitchFamily="34" charset="0"/>
              </a:rPr>
              <a:pPr/>
              <a:t>60</a:t>
            </a:fld>
            <a:endParaRPr lang="en-US" altLang="en-US" smtClean="0">
              <a:latin typeface="Calibri" pitchFamily="34" charset="0"/>
            </a:endParaRPr>
          </a:p>
        </p:txBody>
      </p:sp>
    </p:spTree>
    <p:extLst>
      <p:ext uri="{BB962C8B-B14F-4D97-AF65-F5344CB8AC3E}">
        <p14:creationId xmlns:p14="http://schemas.microsoft.com/office/powerpoint/2010/main" val="628814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Be sure students understand the orientation of this image. It is a coronal section.</a:t>
            </a:r>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2F071FFB-4426-4A77-A85E-3C7F95D344A9}" type="slidenum">
              <a:rPr lang="en-US" altLang="en-US" smtClean="0">
                <a:latin typeface="Calibri" pitchFamily="34" charset="0"/>
              </a:rPr>
              <a:pPr/>
              <a:t>67</a:t>
            </a:fld>
            <a:endParaRPr lang="en-US" altLang="en-US" smtClean="0">
              <a:latin typeface="Calibri" pitchFamily="34" charset="0"/>
            </a:endParaRPr>
          </a:p>
        </p:txBody>
      </p:sp>
    </p:spTree>
    <p:extLst>
      <p:ext uri="{BB962C8B-B14F-4D97-AF65-F5344CB8AC3E}">
        <p14:creationId xmlns:p14="http://schemas.microsoft.com/office/powerpoint/2010/main" val="661922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This is a parasagittal section, not midsagittal, because all three nasal conchae are visible. Also note that its sphenoidal sinus is referred to as paired—but only one is shown due to the position of this section.</a:t>
            </a:r>
          </a:p>
        </p:txBody>
      </p:sp>
      <p:sp>
        <p:nvSpPr>
          <p:cNvPr id="239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BBCD1EA9-2C17-407A-B58F-0B741712DCBC}" type="slidenum">
              <a:rPr lang="en-US" altLang="en-US" smtClean="0">
                <a:latin typeface="Calibri" pitchFamily="34" charset="0"/>
              </a:rPr>
              <a:pPr/>
              <a:t>68</a:t>
            </a:fld>
            <a:endParaRPr lang="en-US" altLang="en-US" smtClean="0">
              <a:latin typeface="Calibri" pitchFamily="34" charset="0"/>
            </a:endParaRPr>
          </a:p>
        </p:txBody>
      </p:sp>
    </p:spTree>
    <p:extLst>
      <p:ext uri="{BB962C8B-B14F-4D97-AF65-F5344CB8AC3E}">
        <p14:creationId xmlns:p14="http://schemas.microsoft.com/office/powerpoint/2010/main" val="2622954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Be sure students realize they are viewing the inner surface of the mandible in this view. It helps their orientation if you present an actual mandible and then show the surface.</a:t>
            </a:r>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3BF96D5-2D73-4FD8-883A-052D5BF0DCD8}" type="slidenum">
              <a:rPr lang="en-US" altLang="en-US" smtClean="0">
                <a:latin typeface="Calibri" pitchFamily="34" charset="0"/>
              </a:rPr>
              <a:pPr/>
              <a:t>73</a:t>
            </a:fld>
            <a:endParaRPr lang="en-US" altLang="en-US" smtClean="0">
              <a:latin typeface="Calibri" pitchFamily="34" charset="0"/>
            </a:endParaRPr>
          </a:p>
        </p:txBody>
      </p:sp>
    </p:spTree>
    <p:extLst>
      <p:ext uri="{BB962C8B-B14F-4D97-AF65-F5344CB8AC3E}">
        <p14:creationId xmlns:p14="http://schemas.microsoft.com/office/powerpoint/2010/main" val="339373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Point out that where two vertebrae articulate, the inferior articulating process from the superior vertebrae articulates inferiorly with the superior articulating process of the inferior vertebrae. This seems backwards to many students, who make a superficial assumption that the one on top is the superior articulating process. Have them look at the two vertebrae to see that these processes are named according to the vertebra where they originate, not for their position within the articulation.</a:t>
            </a:r>
          </a:p>
        </p:txBody>
      </p:sp>
      <p:sp>
        <p:nvSpPr>
          <p:cNvPr id="241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7615A9C3-FBB3-45AA-B0BD-47E96CBC75D3}" type="slidenum">
              <a:rPr lang="en-US" altLang="en-US" smtClean="0">
                <a:latin typeface="Calibri" pitchFamily="34" charset="0"/>
              </a:rPr>
              <a:pPr/>
              <a:t>87</a:t>
            </a:fld>
            <a:endParaRPr lang="en-US" altLang="en-US" smtClean="0">
              <a:latin typeface="Calibri" pitchFamily="34" charset="0"/>
            </a:endParaRPr>
          </a:p>
        </p:txBody>
      </p:sp>
    </p:spTree>
    <p:extLst>
      <p:ext uri="{BB962C8B-B14F-4D97-AF65-F5344CB8AC3E}">
        <p14:creationId xmlns:p14="http://schemas.microsoft.com/office/powerpoint/2010/main" val="382057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Note that the image shows C7, and it is the only cervical vertebra that has a costal process. Similarly, not all cervical vertebrae have distinct bifid spinous processes. The definitive characteristic of cervical vertebrae is that they all have transverse foramina.</a:t>
            </a:r>
          </a:p>
        </p:txBody>
      </p:sp>
      <p:sp>
        <p:nvSpPr>
          <p:cNvPr id="242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DDCFEE6D-F71F-427D-B1A7-56F4ECC74AC2}" type="slidenum">
              <a:rPr lang="en-US" altLang="en-US" smtClean="0">
                <a:latin typeface="Calibri" pitchFamily="34" charset="0"/>
              </a:rPr>
              <a:pPr/>
              <a:t>96</a:t>
            </a:fld>
            <a:endParaRPr lang="en-US" altLang="en-US" smtClean="0">
              <a:latin typeface="Calibri" pitchFamily="34" charset="0"/>
            </a:endParaRPr>
          </a:p>
        </p:txBody>
      </p:sp>
    </p:spTree>
    <p:extLst>
      <p:ext uri="{BB962C8B-B14F-4D97-AF65-F5344CB8AC3E}">
        <p14:creationId xmlns:p14="http://schemas.microsoft.com/office/powerpoint/2010/main" val="1883249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This is an anterior view.</a:t>
            </a:r>
          </a:p>
        </p:txBody>
      </p:sp>
      <p:sp>
        <p:nvSpPr>
          <p:cNvPr id="243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70887B91-49BA-44AD-BB25-C69FB3FA6B8C}" type="slidenum">
              <a:rPr lang="en-US" altLang="en-US" smtClean="0">
                <a:latin typeface="Calibri" pitchFamily="34" charset="0"/>
              </a:rPr>
              <a:pPr/>
              <a:t>112</a:t>
            </a:fld>
            <a:endParaRPr lang="en-US" altLang="en-US" smtClean="0">
              <a:latin typeface="Calibri" pitchFamily="34" charset="0"/>
            </a:endParaRPr>
          </a:p>
        </p:txBody>
      </p:sp>
    </p:spTree>
    <p:extLst>
      <p:ext uri="{BB962C8B-B14F-4D97-AF65-F5344CB8AC3E}">
        <p14:creationId xmlns:p14="http://schemas.microsoft.com/office/powerpoint/2010/main" val="2871778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Show students how they can tell anterior and posterior surfaces of the sacrum. The median sacral crest represents the remnants of the spinous processes, and the sacral promontory represents the fused bodies of the individual sacral vertebrae that fuse.</a:t>
            </a:r>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64583158-FAE7-4E91-B842-6A14075EDCE4}" type="slidenum">
              <a:rPr lang="en-US" altLang="en-US" smtClean="0">
                <a:latin typeface="Calibri" pitchFamily="34" charset="0"/>
              </a:rPr>
              <a:pPr/>
              <a:t>114</a:t>
            </a:fld>
            <a:endParaRPr lang="en-US" altLang="en-US" smtClean="0">
              <a:latin typeface="Calibri" pitchFamily="34" charset="0"/>
            </a:endParaRPr>
          </a:p>
        </p:txBody>
      </p:sp>
    </p:spTree>
    <p:extLst>
      <p:ext uri="{BB962C8B-B14F-4D97-AF65-F5344CB8AC3E}">
        <p14:creationId xmlns:p14="http://schemas.microsoft.com/office/powerpoint/2010/main" val="347172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smtClean="0"/>
              <a:t>Additional resource</a:t>
            </a:r>
            <a:r>
              <a:rPr lang="en-US" altLang="en-US" smtClean="0"/>
              <a:t>: PAL 3.0—Anatomical Models—Axial Skeleton. </a:t>
            </a:r>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C7D8A5F-DCD3-421A-984D-62CF8BA350BE}" type="slidenum">
              <a:rPr lang="en-US" altLang="en-US" smtClean="0">
                <a:latin typeface="Calibri" pitchFamily="34" charset="0"/>
              </a:rPr>
              <a:pPr/>
              <a:t>6</a:t>
            </a:fld>
            <a:endParaRPr lang="en-US" altLang="en-US" smtClean="0">
              <a:latin typeface="Calibri" pitchFamily="34" charset="0"/>
            </a:endParaRPr>
          </a:p>
        </p:txBody>
      </p:sp>
    </p:spTree>
    <p:extLst>
      <p:ext uri="{BB962C8B-B14F-4D97-AF65-F5344CB8AC3E}">
        <p14:creationId xmlns:p14="http://schemas.microsoft.com/office/powerpoint/2010/main" val="2172678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t>Additional resource</a:t>
            </a:r>
            <a:r>
              <a:rPr lang="en-US" altLang="en-US" dirty="0" smtClean="0"/>
              <a:t>: PAL 3.0—Anatomical Models—Appendicular Skeleton.</a:t>
            </a:r>
          </a:p>
        </p:txBody>
      </p:sp>
      <p:sp>
        <p:nvSpPr>
          <p:cNvPr id="245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CBBDC1E-BD1D-41BC-B929-853A75935F1E}" type="slidenum">
              <a:rPr lang="en-US" altLang="en-US" smtClean="0">
                <a:latin typeface="Calibri" pitchFamily="34" charset="0"/>
              </a:rPr>
              <a:pPr/>
              <a:t>132</a:t>
            </a:fld>
            <a:endParaRPr lang="en-US" altLang="en-US" smtClean="0">
              <a:latin typeface="Calibri" pitchFamily="34" charset="0"/>
            </a:endParaRPr>
          </a:p>
        </p:txBody>
      </p:sp>
    </p:spTree>
    <p:extLst>
      <p:ext uri="{BB962C8B-B14F-4D97-AF65-F5344CB8AC3E}">
        <p14:creationId xmlns:p14="http://schemas.microsoft.com/office/powerpoint/2010/main" val="1247076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6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84AFB08-BA55-416F-9F81-BFAF791AC837}" type="slidenum">
              <a:rPr lang="en-US" altLang="en-US" smtClean="0">
                <a:latin typeface="Calibri" pitchFamily="34" charset="0"/>
              </a:rPr>
              <a:pPr/>
              <a:t>134</a:t>
            </a:fld>
            <a:endParaRPr lang="en-US" altLang="en-US" smtClean="0">
              <a:latin typeface="Calibri" pitchFamily="34" charset="0"/>
            </a:endParaRPr>
          </a:p>
        </p:txBody>
      </p:sp>
    </p:spTree>
    <p:extLst>
      <p:ext uri="{BB962C8B-B14F-4D97-AF65-F5344CB8AC3E}">
        <p14:creationId xmlns:p14="http://schemas.microsoft.com/office/powerpoint/2010/main" val="4005670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Students struggle with differentiating between the anterior and posterior surfaces of the scapula. Remind them that the spinous processes of the vertebrae are posterior, and so is the spine of the scapula.</a:t>
            </a:r>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4E637017-81E6-4D1E-8170-FBB9AECFB5E9}" type="slidenum">
              <a:rPr lang="en-US" altLang="en-US" smtClean="0">
                <a:latin typeface="Calibri" pitchFamily="34" charset="0"/>
              </a:rPr>
              <a:pPr/>
              <a:t>138</a:t>
            </a:fld>
            <a:endParaRPr lang="en-US" altLang="en-US" smtClean="0">
              <a:latin typeface="Calibri" pitchFamily="34" charset="0"/>
            </a:endParaRPr>
          </a:p>
        </p:txBody>
      </p:sp>
    </p:spTree>
    <p:extLst>
      <p:ext uri="{BB962C8B-B14F-4D97-AF65-F5344CB8AC3E}">
        <p14:creationId xmlns:p14="http://schemas.microsoft.com/office/powerpoint/2010/main" val="331868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Have students palpate the bump that we commonly refer to as the elbow and ask them what part that is (the olecranon). Then show them, using bones, how the trochlear notch pivots against the trochlea of the humerus.</a:t>
            </a:r>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B5CE4AB1-2707-4915-BA68-263902E9D393}" type="slidenum">
              <a:rPr lang="en-US" altLang="en-US" smtClean="0">
                <a:latin typeface="Calibri" pitchFamily="34" charset="0"/>
              </a:rPr>
              <a:pPr/>
              <a:t>156</a:t>
            </a:fld>
            <a:endParaRPr lang="en-US" altLang="en-US" smtClean="0">
              <a:latin typeface="Calibri" pitchFamily="34" charset="0"/>
            </a:endParaRPr>
          </a:p>
        </p:txBody>
      </p:sp>
    </p:spTree>
    <p:extLst>
      <p:ext uri="{BB962C8B-B14F-4D97-AF65-F5344CB8AC3E}">
        <p14:creationId xmlns:p14="http://schemas.microsoft.com/office/powerpoint/2010/main" val="608922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Students sometimes mix up metacarpals and phalanges because they look so similar. Have them palpate the long bones within the palm of their hands. These are the metacarpals.</a:t>
            </a:r>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CB010BA-3C57-461A-AA2E-0757CDFBD044}" type="slidenum">
              <a:rPr lang="en-US" altLang="en-US" smtClean="0">
                <a:latin typeface="Calibri" pitchFamily="34" charset="0"/>
              </a:rPr>
              <a:pPr/>
              <a:t>165</a:t>
            </a:fld>
            <a:endParaRPr lang="en-US" altLang="en-US" smtClean="0">
              <a:latin typeface="Calibri" pitchFamily="34" charset="0"/>
            </a:endParaRPr>
          </a:p>
        </p:txBody>
      </p:sp>
    </p:spTree>
    <p:extLst>
      <p:ext uri="{BB962C8B-B14F-4D97-AF65-F5344CB8AC3E}">
        <p14:creationId xmlns:p14="http://schemas.microsoft.com/office/powerpoint/2010/main" val="2999781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8A4230-A740-45D3-9BAF-90A8C6F538B2}" type="slidenum">
              <a:rPr lang="en-US" altLang="en-US" smtClean="0"/>
              <a:pPr/>
              <a:t>166</a:t>
            </a:fld>
            <a:endParaRPr lang="en-US" altLang="en-US" dirty="0"/>
          </a:p>
        </p:txBody>
      </p:sp>
    </p:spTree>
    <p:extLst>
      <p:ext uri="{BB962C8B-B14F-4D97-AF65-F5344CB8AC3E}">
        <p14:creationId xmlns:p14="http://schemas.microsoft.com/office/powerpoint/2010/main" val="1550983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Most of the sex differences in the bony pelves are adaptations for childbearing. However, it is not uncommon for any single pelvis to have a blend of traits—some slightly more masculine, some more feminine. </a:t>
            </a:r>
          </a:p>
        </p:txBody>
      </p:sp>
      <p:sp>
        <p:nvSpPr>
          <p:cNvPr id="250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A49037F-ABE2-4F65-80F4-1FB37FAEA217}" type="slidenum">
              <a:rPr lang="en-US" altLang="en-US" smtClean="0">
                <a:latin typeface="Calibri" pitchFamily="34" charset="0"/>
              </a:rPr>
              <a:pPr/>
              <a:t>188</a:t>
            </a:fld>
            <a:endParaRPr lang="en-US" altLang="en-US" smtClean="0">
              <a:latin typeface="Calibri" pitchFamily="34" charset="0"/>
            </a:endParaRPr>
          </a:p>
        </p:txBody>
      </p:sp>
    </p:spTree>
    <p:extLst>
      <p:ext uri="{BB962C8B-B14F-4D97-AF65-F5344CB8AC3E}">
        <p14:creationId xmlns:p14="http://schemas.microsoft.com/office/powerpoint/2010/main" val="956596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Have students palpate their own tibial tuberosities. </a:t>
            </a:r>
          </a:p>
        </p:txBody>
      </p:sp>
      <p:sp>
        <p:nvSpPr>
          <p:cNvPr id="251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C78D75B-42F4-4724-8992-BCED9D40571C}" type="slidenum">
              <a:rPr lang="en-US" altLang="en-US" smtClean="0">
                <a:latin typeface="Calibri" pitchFamily="34" charset="0"/>
              </a:rPr>
              <a:pPr/>
              <a:t>200</a:t>
            </a:fld>
            <a:endParaRPr lang="en-US" altLang="en-US" smtClean="0">
              <a:latin typeface="Calibri" pitchFamily="34" charset="0"/>
            </a:endParaRPr>
          </a:p>
        </p:txBody>
      </p:sp>
    </p:spTree>
    <p:extLst>
      <p:ext uri="{BB962C8B-B14F-4D97-AF65-F5344CB8AC3E}">
        <p14:creationId xmlns:p14="http://schemas.microsoft.com/office/powerpoint/2010/main" val="932703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Remind students about the structure of the hand and have them compare that to the structure of the foot. </a:t>
            </a: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DE920344-7C87-4E32-9921-AA8EC143D022}" type="slidenum">
              <a:rPr lang="en-US" altLang="en-US" smtClean="0">
                <a:latin typeface="Calibri" pitchFamily="34" charset="0"/>
              </a:rPr>
              <a:pPr/>
              <a:t>205</a:t>
            </a:fld>
            <a:endParaRPr lang="en-US" altLang="en-US" smtClean="0">
              <a:latin typeface="Calibri" pitchFamily="34" charset="0"/>
            </a:endParaRPr>
          </a:p>
        </p:txBody>
      </p:sp>
    </p:spTree>
    <p:extLst>
      <p:ext uri="{BB962C8B-B14F-4D97-AF65-F5344CB8AC3E}">
        <p14:creationId xmlns:p14="http://schemas.microsoft.com/office/powerpoint/2010/main" val="321680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This slide does not show all the facial bones, so students may ask how there are 14 when they are not all here. Be prepared to list them: 2 maxillae (which fuse into one), 2 palatine, 2 nasal, 2 inferior nasal conchae, 2 zygomatic, and 2 lacrimal bones, and the unpaired vomer and mandible.</a:t>
            </a:r>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B517231-1C25-41E4-ABF8-770290380D7A}" type="slidenum">
              <a:rPr lang="en-US" altLang="en-US" smtClean="0">
                <a:latin typeface="Calibri" pitchFamily="34" charset="0"/>
              </a:rPr>
              <a:pPr/>
              <a:t>12</a:t>
            </a:fld>
            <a:endParaRPr lang="en-US" altLang="en-US" smtClean="0">
              <a:latin typeface="Calibri" pitchFamily="34" charset="0"/>
            </a:endParaRPr>
          </a:p>
        </p:txBody>
      </p:sp>
    </p:spTree>
    <p:extLst>
      <p:ext uri="{BB962C8B-B14F-4D97-AF65-F5344CB8AC3E}">
        <p14:creationId xmlns:p14="http://schemas.microsoft.com/office/powerpoint/2010/main" val="277529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image shows six of the eight cranial bones. There are two parietal and temporal bones. In addition, there are originally two frontal bones, which usually fuse to form one. However, in some individuals they do not fuse.</a:t>
            </a:r>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07C8D8FB-4785-4E55-B7D1-A1C414B69D85}" type="slidenum">
              <a:rPr lang="en-US" altLang="en-US" smtClean="0">
                <a:latin typeface="Calibri" pitchFamily="34" charset="0"/>
              </a:rPr>
              <a:pPr/>
              <a:t>14</a:t>
            </a:fld>
            <a:endParaRPr lang="en-US" altLang="en-US" smtClean="0">
              <a:latin typeface="Calibri" pitchFamily="34" charset="0"/>
            </a:endParaRPr>
          </a:p>
        </p:txBody>
      </p:sp>
    </p:spTree>
    <p:extLst>
      <p:ext uri="{BB962C8B-B14F-4D97-AF65-F5344CB8AC3E}">
        <p14:creationId xmlns:p14="http://schemas.microsoft.com/office/powerpoint/2010/main" val="3664114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This image shows six of the eight cranial bones. There are two parietal and temporal bones. In addition, there are originally two frontal bones, which usually fuse to form one. However, in some individuals they do not fuse.</a:t>
            </a:r>
          </a:p>
          <a:p>
            <a:endParaRPr lang="en-US" dirty="0"/>
          </a:p>
        </p:txBody>
      </p:sp>
      <p:sp>
        <p:nvSpPr>
          <p:cNvPr id="4" name="Slide Number Placeholder 3"/>
          <p:cNvSpPr>
            <a:spLocks noGrp="1"/>
          </p:cNvSpPr>
          <p:nvPr>
            <p:ph type="sldNum" sz="quarter" idx="10"/>
          </p:nvPr>
        </p:nvSpPr>
        <p:spPr/>
        <p:txBody>
          <a:bodyPr/>
          <a:lstStyle/>
          <a:p>
            <a:fld id="{668A4230-A740-45D3-9BAF-90A8C6F538B2}" type="slidenum">
              <a:rPr lang="en-US" altLang="en-US" smtClean="0"/>
              <a:pPr/>
              <a:t>15</a:t>
            </a:fld>
            <a:endParaRPr lang="en-US" altLang="en-US" dirty="0"/>
          </a:p>
        </p:txBody>
      </p:sp>
    </p:spTree>
    <p:extLst>
      <p:ext uri="{BB962C8B-B14F-4D97-AF65-F5344CB8AC3E}">
        <p14:creationId xmlns:p14="http://schemas.microsoft.com/office/powerpoint/2010/main" val="2675520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squamous suture is also referred to as the squamosal suture.</a:t>
            </a:r>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DB955B3-3E10-4555-97DA-0BBC9E52C255}" type="slidenum">
              <a:rPr lang="en-US" altLang="en-US" smtClean="0">
                <a:latin typeface="Calibri" pitchFamily="34" charset="0"/>
              </a:rPr>
              <a:pPr/>
              <a:t>17</a:t>
            </a:fld>
            <a:endParaRPr lang="en-US" altLang="en-US" smtClean="0">
              <a:latin typeface="Calibri" pitchFamily="34" charset="0"/>
            </a:endParaRPr>
          </a:p>
        </p:txBody>
      </p:sp>
    </p:spTree>
    <p:extLst>
      <p:ext uri="{BB962C8B-B14F-4D97-AF65-F5344CB8AC3E}">
        <p14:creationId xmlns:p14="http://schemas.microsoft.com/office/powerpoint/2010/main" val="1753826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Be sure students realize this is a midsagittal section.</a:t>
            </a:r>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F8C66C3F-8A68-438C-861C-13305CAFEDB5}" type="slidenum">
              <a:rPr lang="en-US" altLang="en-US" smtClean="0">
                <a:latin typeface="Calibri" pitchFamily="34" charset="0"/>
              </a:rPr>
              <a:pPr/>
              <a:t>37</a:t>
            </a:fld>
            <a:endParaRPr lang="en-US" altLang="en-US" smtClean="0">
              <a:latin typeface="Calibri" pitchFamily="34" charset="0"/>
            </a:endParaRPr>
          </a:p>
        </p:txBody>
      </p:sp>
    </p:spTree>
    <p:extLst>
      <p:ext uri="{BB962C8B-B14F-4D97-AF65-F5344CB8AC3E}">
        <p14:creationId xmlns:p14="http://schemas.microsoft.com/office/powerpoint/2010/main" val="2077828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inferior view of the skull is challenging for many students. To help them learn the foramina, provide them with the descriptions of each foramen's location, and have them work collaboratively to identify the openings on the skull, using a pipe cleaner to trace the paths through the foramina. This lets students appreciate the internal and external positions of these passageways.</a:t>
            </a:r>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DE572792-56BE-45F6-8954-29157F919BB6}" type="slidenum">
              <a:rPr lang="en-US" altLang="en-US" smtClean="0">
                <a:latin typeface="Calibri" pitchFamily="34" charset="0"/>
              </a:rPr>
              <a:pPr/>
              <a:t>39</a:t>
            </a:fld>
            <a:endParaRPr lang="en-US" altLang="en-US" smtClean="0">
              <a:latin typeface="Calibri" pitchFamily="34" charset="0"/>
            </a:endParaRPr>
          </a:p>
        </p:txBody>
      </p:sp>
    </p:spTree>
    <p:extLst>
      <p:ext uri="{BB962C8B-B14F-4D97-AF65-F5344CB8AC3E}">
        <p14:creationId xmlns:p14="http://schemas.microsoft.com/office/powerpoint/2010/main" val="422478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sphenoid seems to be the most challenging bone for students to learn, partly because of its unusual shape, and also because of its centralized location. It helps if they study an individual disarticulated sphenoid bone first, and then study its position within the skull.</a:t>
            </a:r>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5D8A4FD7-D116-4F21-9EED-F729D5ED7819}" type="slidenum">
              <a:rPr lang="en-US" altLang="en-US" smtClean="0">
                <a:latin typeface="Calibri" pitchFamily="34" charset="0"/>
              </a:rPr>
              <a:pPr/>
              <a:t>47</a:t>
            </a:fld>
            <a:endParaRPr lang="en-US" altLang="en-US" smtClean="0">
              <a:latin typeface="Calibri" pitchFamily="34" charset="0"/>
            </a:endParaRPr>
          </a:p>
        </p:txBody>
      </p:sp>
    </p:spTree>
    <p:extLst>
      <p:ext uri="{BB962C8B-B14F-4D97-AF65-F5344CB8AC3E}">
        <p14:creationId xmlns:p14="http://schemas.microsoft.com/office/powerpoint/2010/main" val="935619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
        <p:nvSpPr>
          <p:cNvPr id="7" name="Rectangle 7"/>
          <p:cNvSpPr>
            <a:spLocks noChangeArrowheads="1"/>
          </p:cNvSpPr>
          <p:nvPr userDrawn="1"/>
        </p:nvSpPr>
        <p:spPr bwMode="auto">
          <a:xfrm>
            <a:off x="5359400" y="5638800"/>
            <a:ext cx="3608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1400" dirty="0" smtClean="0"/>
              <a:t>Lecture Presentation by </a:t>
            </a:r>
            <a:br>
              <a:rPr lang="en-US" altLang="en-US" sz="1400" dirty="0" smtClean="0"/>
            </a:br>
            <a:r>
              <a:rPr lang="en-US" altLang="en-US" sz="1400" dirty="0" smtClean="0"/>
              <a:t>Lori Garrett</a:t>
            </a:r>
          </a:p>
        </p:txBody>
      </p:sp>
      <p:sp>
        <p:nvSpPr>
          <p:cNvPr id="8" name="TextBox 9"/>
          <p:cNvSpPr txBox="1"/>
          <p:nvPr userDrawn="1"/>
        </p:nvSpPr>
        <p:spPr>
          <a:xfrm>
            <a:off x="5264150" y="0"/>
            <a:ext cx="3797300" cy="2862263"/>
          </a:xfrm>
          <a:prstGeom prst="rect">
            <a:avLst/>
          </a:prstGeom>
          <a:noFill/>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sz="18000" b="1" dirty="0" smtClean="0">
                <a:solidFill>
                  <a:srgbClr val="00743A"/>
                </a:solidFill>
                <a:latin typeface="Times New Roman" panose="02020603050405020304" pitchFamily="18" charset="0"/>
                <a:cs typeface="Times New Roman" panose="02020603050405020304" pitchFamily="18" charset="0"/>
              </a:rPr>
              <a:t>7</a:t>
            </a:r>
            <a:endParaRPr lang="en-US" sz="18000" b="1" dirty="0">
              <a:solidFill>
                <a:srgbClr val="00743A"/>
              </a:solidFill>
              <a:latin typeface="Times New Roman" panose="02020603050405020304" pitchFamily="18" charset="0"/>
              <a:cs typeface="Times New Roman" panose="02020603050405020304" pitchFamily="18" charset="0"/>
            </a:endParaRPr>
          </a:p>
        </p:txBody>
      </p:sp>
      <p:sp>
        <p:nvSpPr>
          <p:cNvPr id="9" name="TextBox 12"/>
          <p:cNvSpPr txBox="1">
            <a:spLocks noChangeArrowheads="1"/>
          </p:cNvSpPr>
          <p:nvPr userDrawn="1"/>
        </p:nvSpPr>
        <p:spPr bwMode="auto">
          <a:xfrm>
            <a:off x="5413375" y="2947988"/>
            <a:ext cx="34988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0" eaLnBrk="1" fontAlgn="base" hangingPunct="1">
              <a:spcBef>
                <a:spcPct val="50000"/>
              </a:spcBef>
              <a:spcAft>
                <a:spcPct val="0"/>
              </a:spcAft>
              <a:defRPr/>
            </a:pPr>
            <a:r>
              <a:rPr lang="en-US" sz="2600" b="1" i="1" kern="1200" dirty="0" smtClean="0">
                <a:solidFill>
                  <a:schemeClr val="tx1"/>
                </a:solidFill>
                <a:latin typeface="Arial" panose="020B0604020202020204" pitchFamily="34" charset="0"/>
                <a:ea typeface="+mn-ea"/>
                <a:cs typeface="Arial" panose="020B0604020202020204" pitchFamily="34" charset="0"/>
              </a:rPr>
              <a:t>The Skeleton </a:t>
            </a:r>
          </a:p>
        </p:txBody>
      </p:sp>
      <p:pic>
        <p:nvPicPr>
          <p:cNvPr id="10"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6063" y="317500"/>
            <a:ext cx="5018087"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917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line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a:t>
            </a:r>
            <a:r>
              <a:rPr lang="en-US" dirty="0" smtClean="0"/>
              <a:t>to </a:t>
            </a:r>
            <a:r>
              <a:rPr lang="en-US" dirty="0"/>
              <a:t>edit Master title style</a:t>
            </a:r>
          </a:p>
        </p:txBody>
      </p:sp>
      <p:sp>
        <p:nvSpPr>
          <p:cNvPr id="3" name="Content Placeholder 2"/>
          <p:cNvSpPr>
            <a:spLocks noGrp="1"/>
          </p:cNvSpPr>
          <p:nvPr>
            <p:ph idx="1"/>
          </p:nvPr>
        </p:nvSpPr>
        <p:spPr/>
        <p:txBody>
          <a:bodyPr/>
          <a:lstStyle>
            <a:lvl1pPr>
              <a:spcAft>
                <a:spcPts val="600"/>
              </a:spcAft>
              <a:defRPr>
                <a:solidFill>
                  <a:schemeClr val="tx1"/>
                </a:solidFill>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Tree>
    <p:extLst>
      <p:ext uri="{BB962C8B-B14F-4D97-AF65-F5344CB8AC3E}">
        <p14:creationId xmlns:p14="http://schemas.microsoft.com/office/powerpoint/2010/main" val="354088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line__Title and Content">
    <p:spTree>
      <p:nvGrpSpPr>
        <p:cNvPr id="1" name=""/>
        <p:cNvGrpSpPr/>
        <p:nvPr/>
      </p:nvGrpSpPr>
      <p:grpSpPr>
        <a:xfrm>
          <a:off x="0" y="0"/>
          <a:ext cx="0" cy="0"/>
          <a:chOff x="0" y="0"/>
          <a:chExt cx="0" cy="0"/>
        </a:xfrm>
      </p:grpSpPr>
      <p:cxnSp>
        <p:nvCxnSpPr>
          <p:cNvPr id="4" name="Straight Connector 6"/>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6088" y="193677"/>
            <a:ext cx="8288337" cy="557094"/>
          </a:xfrm>
        </p:spPr>
        <p:txBody>
          <a:bodyPr/>
          <a:lstStyle>
            <a:lvl1pPr>
              <a:defRPr sz="2800" b="1">
                <a:solidFill>
                  <a:srgbClr val="00743A"/>
                </a:solidFill>
              </a:defRPr>
            </a:lvl1pPr>
          </a:lstStyle>
          <a:p>
            <a:r>
              <a:rPr lang="en-US" dirty="0"/>
              <a:t>Click to </a:t>
            </a:r>
            <a:r>
              <a:rPr lang="en-US" dirty="0" smtClean="0"/>
              <a:t>edit </a:t>
            </a:r>
            <a:r>
              <a:rPr lang="en-US" dirty="0"/>
              <a:t>Master title style</a:t>
            </a:r>
          </a:p>
        </p:txBody>
      </p:sp>
      <p:sp>
        <p:nvSpPr>
          <p:cNvPr id="3" name="Content Placeholder 2"/>
          <p:cNvSpPr>
            <a:spLocks noGrp="1"/>
          </p:cNvSpPr>
          <p:nvPr>
            <p:ph idx="1"/>
          </p:nvPr>
        </p:nvSpPr>
        <p:spPr>
          <a:xfrm>
            <a:off x="446088" y="909522"/>
            <a:ext cx="8288337" cy="5340466"/>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Tree>
    <p:extLst>
      <p:ext uri="{BB962C8B-B14F-4D97-AF65-F5344CB8AC3E}">
        <p14:creationId xmlns:p14="http://schemas.microsoft.com/office/powerpoint/2010/main" val="39997872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7"/>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a:buClr>
                <a:srgbClr val="006666"/>
              </a:buClr>
              <a:defRPr/>
            </a:lvl2pPr>
            <a:lvl3pPr>
              <a:buClr>
                <a:srgbClr val="006666"/>
              </a:buClr>
              <a:defRPr/>
            </a:lvl3pPr>
            <a:lvl4pPr>
              <a:buClr>
                <a:srgbClr val="006666"/>
              </a:buClr>
              <a:defRPr/>
            </a:lvl4pPr>
            <a:lvl5pPr>
              <a:buClr>
                <a:srgbClr val="0066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r>
              <a:rPr lang="en-US" smtClean="0"/>
              <a:t>© 2018 Pearson Education, Inc.</a:t>
            </a:r>
            <a:endParaRPr lang="en-US" dirty="0"/>
          </a:p>
        </p:txBody>
      </p:sp>
      <p:sp>
        <p:nvSpPr>
          <p:cNvPr id="8" name="Slide Number Placeholder 6"/>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59DB62D-6472-45BA-B20C-A6A53328C4DF}" type="slidenum">
              <a:rPr lang="en-US" altLang="en-US"/>
              <a:pPr/>
              <a:t>‹#›</a:t>
            </a:fld>
            <a:endParaRPr lang="en-US" altLang="en-US" dirty="0"/>
          </a:p>
        </p:txBody>
      </p:sp>
    </p:spTree>
    <p:extLst>
      <p:ext uri="{BB962C8B-B14F-4D97-AF65-F5344CB8AC3E}">
        <p14:creationId xmlns:p14="http://schemas.microsoft.com/office/powerpoint/2010/main" val="35096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4"/>
          <p:cNvCxnSpPr/>
          <p:nvPr userDrawn="1"/>
        </p:nvCxnSpPr>
        <p:spPr>
          <a:xfrm>
            <a:off x="0" y="34925"/>
            <a:ext cx="9144000" cy="0"/>
          </a:xfrm>
          <a:prstGeom prst="line">
            <a:avLst/>
          </a:prstGeom>
          <a:ln w="88900">
            <a:solidFill>
              <a:srgbClr val="00743A"/>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sz="2800" b="1">
                <a:solidFill>
                  <a:srgbClr val="00743A"/>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Tree>
    <p:extLst>
      <p:ext uri="{BB962C8B-B14F-4D97-AF65-F5344CB8AC3E}">
        <p14:creationId xmlns:p14="http://schemas.microsoft.com/office/powerpoint/2010/main" val="425454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mtClean="0"/>
              <a:t>© 2018 Pearson Education, Inc.</a:t>
            </a:r>
            <a:endParaRPr lang="en-US" dirty="0"/>
          </a:p>
        </p:txBody>
      </p:sp>
    </p:spTree>
    <p:extLst>
      <p:ext uri="{BB962C8B-B14F-4D97-AF65-F5344CB8AC3E}">
        <p14:creationId xmlns:p14="http://schemas.microsoft.com/office/powerpoint/2010/main" val="3833707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6088" y="193675"/>
            <a:ext cx="8288337"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46088" y="1290638"/>
            <a:ext cx="8288337"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91300"/>
            <a:ext cx="3086100" cy="266700"/>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solidFill>
                <a:latin typeface="+mn-lt"/>
                <a:cs typeface="+mn-cs"/>
              </a:defRPr>
            </a:lvl1pPr>
          </a:lstStyle>
          <a:p>
            <a:pPr>
              <a:defRPr/>
            </a:pPr>
            <a:r>
              <a:rPr lang="en-US" smtClean="0"/>
              <a:t>© 2018 Pearson Education, Inc.</a:t>
            </a:r>
            <a:endParaRPr lang="en-US" dirty="0"/>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59" r:id="rId3"/>
    <p:sldLayoutId id="2147483943" r:id="rId4"/>
    <p:sldLayoutId id="2147483944" r:id="rId5"/>
    <p:sldLayoutId id="2147483940" r:id="rId6"/>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800" b="1" kern="1200">
          <a:solidFill>
            <a:srgbClr val="00743A"/>
          </a:solidFill>
          <a:latin typeface="+mn-lt"/>
          <a:ea typeface="+mj-ea"/>
          <a:cs typeface="+mj-cs"/>
        </a:defRPr>
      </a:lvl1pPr>
      <a:lvl2pPr algn="l" rtl="0" eaLnBrk="0" fontAlgn="base" hangingPunct="0">
        <a:lnSpc>
          <a:spcPct val="90000"/>
        </a:lnSpc>
        <a:spcBef>
          <a:spcPct val="0"/>
        </a:spcBef>
        <a:spcAft>
          <a:spcPct val="0"/>
        </a:spcAft>
        <a:defRPr sz="3000" b="1">
          <a:solidFill>
            <a:srgbClr val="34539A"/>
          </a:solidFill>
          <a:latin typeface="Arial" charset="0"/>
        </a:defRPr>
      </a:lvl2pPr>
      <a:lvl3pPr algn="l" rtl="0" eaLnBrk="0" fontAlgn="base" hangingPunct="0">
        <a:lnSpc>
          <a:spcPct val="90000"/>
        </a:lnSpc>
        <a:spcBef>
          <a:spcPct val="0"/>
        </a:spcBef>
        <a:spcAft>
          <a:spcPct val="0"/>
        </a:spcAft>
        <a:defRPr sz="3000" b="1">
          <a:solidFill>
            <a:srgbClr val="34539A"/>
          </a:solidFill>
          <a:latin typeface="Arial" charset="0"/>
        </a:defRPr>
      </a:lvl3pPr>
      <a:lvl4pPr algn="l" rtl="0" eaLnBrk="0" fontAlgn="base" hangingPunct="0">
        <a:lnSpc>
          <a:spcPct val="90000"/>
        </a:lnSpc>
        <a:spcBef>
          <a:spcPct val="0"/>
        </a:spcBef>
        <a:spcAft>
          <a:spcPct val="0"/>
        </a:spcAft>
        <a:defRPr sz="3000" b="1">
          <a:solidFill>
            <a:srgbClr val="34539A"/>
          </a:solidFill>
          <a:latin typeface="Arial" charset="0"/>
        </a:defRPr>
      </a:lvl4pPr>
      <a:lvl5pPr algn="l" rtl="0" eaLnBrk="0" fontAlgn="base" hangingPunct="0">
        <a:lnSpc>
          <a:spcPct val="90000"/>
        </a:lnSpc>
        <a:spcBef>
          <a:spcPct val="0"/>
        </a:spcBef>
        <a:spcAft>
          <a:spcPct val="0"/>
        </a:spcAft>
        <a:defRPr sz="3000" b="1">
          <a:solidFill>
            <a:srgbClr val="34539A"/>
          </a:solidFill>
          <a:latin typeface="Arial" charset="0"/>
        </a:defRPr>
      </a:lvl5pPr>
      <a:lvl6pPr marL="457200" algn="l" rtl="0" fontAlgn="base">
        <a:lnSpc>
          <a:spcPct val="90000"/>
        </a:lnSpc>
        <a:spcBef>
          <a:spcPct val="0"/>
        </a:spcBef>
        <a:spcAft>
          <a:spcPct val="0"/>
        </a:spcAft>
        <a:defRPr sz="3000" b="1">
          <a:solidFill>
            <a:srgbClr val="34539A"/>
          </a:solidFill>
          <a:latin typeface="Arial" charset="0"/>
        </a:defRPr>
      </a:lvl6pPr>
      <a:lvl7pPr marL="914400" algn="l" rtl="0" fontAlgn="base">
        <a:lnSpc>
          <a:spcPct val="90000"/>
        </a:lnSpc>
        <a:spcBef>
          <a:spcPct val="0"/>
        </a:spcBef>
        <a:spcAft>
          <a:spcPct val="0"/>
        </a:spcAft>
        <a:defRPr sz="3000" b="1">
          <a:solidFill>
            <a:srgbClr val="34539A"/>
          </a:solidFill>
          <a:latin typeface="Arial" charset="0"/>
        </a:defRPr>
      </a:lvl7pPr>
      <a:lvl8pPr marL="1371600" algn="l" rtl="0" fontAlgn="base">
        <a:lnSpc>
          <a:spcPct val="90000"/>
        </a:lnSpc>
        <a:spcBef>
          <a:spcPct val="0"/>
        </a:spcBef>
        <a:spcAft>
          <a:spcPct val="0"/>
        </a:spcAft>
        <a:defRPr sz="3000" b="1">
          <a:solidFill>
            <a:srgbClr val="34539A"/>
          </a:solidFill>
          <a:latin typeface="Arial" charset="0"/>
        </a:defRPr>
      </a:lvl8pPr>
      <a:lvl9pPr marL="1828800" algn="l" rtl="0" fontAlgn="base">
        <a:lnSpc>
          <a:spcPct val="90000"/>
        </a:lnSpc>
        <a:spcBef>
          <a:spcPct val="0"/>
        </a:spcBef>
        <a:spcAft>
          <a:spcPct val="0"/>
        </a:spcAft>
        <a:defRPr sz="3000" b="1">
          <a:solidFill>
            <a:srgbClr val="34539A"/>
          </a:solidFill>
          <a:latin typeface="Arial" charset="0"/>
        </a:defRPr>
      </a:lvl9pPr>
    </p:titleStyle>
    <p:bodyStyle>
      <a:lvl1pPr algn="l" rtl="0" eaLnBrk="0" fontAlgn="base" hangingPunct="0">
        <a:spcBef>
          <a:spcPts val="0"/>
        </a:spcBef>
        <a:spcAft>
          <a:spcPts val="600"/>
        </a:spcAft>
        <a:buClr>
          <a:srgbClr val="34539A"/>
        </a:buClr>
        <a:buFont typeface="Arial" panose="020B0604020202020204" pitchFamily="34" charset="0"/>
        <a:defRPr sz="2800" b="0" kern="1200">
          <a:solidFill>
            <a:schemeClr val="tx1"/>
          </a:solidFill>
          <a:latin typeface="+mn-lt"/>
          <a:ea typeface="+mn-ea"/>
          <a:cs typeface="Times New Roman" panose="02020603050405020304" pitchFamily="18" charset="0"/>
        </a:defRPr>
      </a:lvl1pPr>
      <a:lvl2pPr marL="404813" indent="-228600" algn="l" rtl="0" eaLnBrk="0" fontAlgn="base" hangingPunct="0">
        <a:spcBef>
          <a:spcPts val="0"/>
        </a:spcBef>
        <a:spcAft>
          <a:spcPts val="600"/>
        </a:spcAft>
        <a:buClr>
          <a:srgbClr val="00743A"/>
        </a:buClr>
        <a:buFont typeface="Wingdings" panose="05000000000000000000" pitchFamily="2" charset="2"/>
        <a:buChar char="§"/>
        <a:defRPr sz="2600" b="0" kern="1200">
          <a:solidFill>
            <a:schemeClr val="tx1"/>
          </a:solidFill>
          <a:latin typeface="+mn-lt"/>
          <a:ea typeface="+mn-ea"/>
          <a:cs typeface="Times New Roman" panose="02020603050405020304" pitchFamily="18" charset="0"/>
        </a:defRPr>
      </a:lvl2pPr>
      <a:lvl3pPr marL="798513" indent="-228600" algn="l" rtl="0" eaLnBrk="0" fontAlgn="base" hangingPunct="0">
        <a:spcBef>
          <a:spcPts val="0"/>
        </a:spcBef>
        <a:spcAft>
          <a:spcPts val="600"/>
        </a:spcAft>
        <a:buClr>
          <a:srgbClr val="00743A"/>
        </a:buClr>
        <a:buFont typeface="Arial" panose="020B0604020202020204" pitchFamily="34" charset="0"/>
        <a:buChar char="•"/>
        <a:tabLst/>
        <a:defRPr sz="2400" b="0" kern="1200">
          <a:solidFill>
            <a:schemeClr val="tx1"/>
          </a:solidFill>
          <a:latin typeface="+mn-lt"/>
          <a:ea typeface="+mn-ea"/>
          <a:cs typeface="Times New Roman" panose="02020603050405020304" pitchFamily="18" charset="0"/>
        </a:defRPr>
      </a:lvl3pPr>
      <a:lvl4pPr marL="1203325" indent="-228600" algn="l" rtl="0" eaLnBrk="0" fontAlgn="base" hangingPunct="0">
        <a:spcBef>
          <a:spcPts val="0"/>
        </a:spcBef>
        <a:spcAft>
          <a:spcPts val="600"/>
        </a:spcAft>
        <a:buClr>
          <a:srgbClr val="00743A"/>
        </a:buClr>
        <a:buFont typeface="Times New Roman" panose="02020603050405020304" pitchFamily="18" charset="0"/>
        <a:buChar char="–"/>
        <a:defRPr sz="2200" b="0" kern="1200">
          <a:solidFill>
            <a:schemeClr val="tx1"/>
          </a:solidFill>
          <a:latin typeface="+mn-lt"/>
          <a:ea typeface="+mn-ea"/>
          <a:cs typeface="Times New Roman" panose="02020603050405020304" pitchFamily="18" charset="0"/>
        </a:defRPr>
      </a:lvl4pPr>
      <a:lvl5pPr marL="1539875" indent="-228600" algn="l" rtl="0" eaLnBrk="0" fontAlgn="base" hangingPunct="0">
        <a:spcBef>
          <a:spcPts val="0"/>
        </a:spcBef>
        <a:spcAft>
          <a:spcPts val="600"/>
        </a:spcAft>
        <a:buClr>
          <a:srgbClr val="00743A"/>
        </a:buClr>
        <a:buFont typeface="Courier New" panose="02070309020205020404" pitchFamily="49" charset="0"/>
        <a:buChar char="o"/>
        <a:defRPr sz="2200" b="0" kern="1200">
          <a:solidFill>
            <a:schemeClr val="tx1"/>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82.png"/></Relationships>
</file>

<file path=ppt/slides/_rels/slide21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8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 2018 Pearson Education, Inc.</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smtClean="0"/>
              <a:t>Module 7.2: The skull has cranial and facial components that are usually bound together by sutures</a:t>
            </a:r>
          </a:p>
        </p:txBody>
      </p:sp>
      <p:sp>
        <p:nvSpPr>
          <p:cNvPr id="15363" name="Content Placeholder 2"/>
          <p:cNvSpPr>
            <a:spLocks noGrp="1"/>
          </p:cNvSpPr>
          <p:nvPr>
            <p:ph idx="1"/>
          </p:nvPr>
        </p:nvSpPr>
        <p:spPr>
          <a:xfrm>
            <a:off x="446088" y="1440492"/>
            <a:ext cx="8288337" cy="4809495"/>
          </a:xfrm>
        </p:spPr>
        <p:txBody>
          <a:bodyPr/>
          <a:lstStyle/>
          <a:p>
            <a:r>
              <a:rPr lang="en-US" altLang="en-US" b="1" dirty="0" smtClean="0"/>
              <a:t>Skull bones</a:t>
            </a:r>
          </a:p>
          <a:p>
            <a:pPr lvl="1"/>
            <a:r>
              <a:rPr lang="en-US" altLang="en-US" dirty="0" smtClean="0"/>
              <a:t>22 bones in total</a:t>
            </a:r>
          </a:p>
          <a:p>
            <a:pPr lvl="2"/>
            <a:r>
              <a:rPr lang="en-US" altLang="en-US" dirty="0" smtClean="0"/>
              <a:t>14 </a:t>
            </a:r>
            <a:r>
              <a:rPr lang="en-US" altLang="en-US" b="1" dirty="0" smtClean="0"/>
              <a:t>facial bones</a:t>
            </a:r>
          </a:p>
          <a:p>
            <a:pPr lvl="2"/>
            <a:r>
              <a:rPr lang="en-US" altLang="en-US" dirty="0" smtClean="0"/>
              <a:t>8 </a:t>
            </a:r>
            <a:r>
              <a:rPr lang="en-US" altLang="en-US" b="1" dirty="0" smtClean="0"/>
              <a:t>cranial bones </a:t>
            </a:r>
            <a:r>
              <a:rPr lang="en-US" altLang="en-US" dirty="0" smtClean="0"/>
              <a:t>form the </a:t>
            </a:r>
            <a:r>
              <a:rPr lang="en-US" altLang="en-US" b="1" dirty="0" smtClean="0"/>
              <a:t>cranium</a:t>
            </a:r>
            <a:r>
              <a:rPr lang="en-US" altLang="en-US" dirty="0" smtClean="0"/>
              <a:t>, or braincase</a:t>
            </a:r>
          </a:p>
          <a:p>
            <a:pPr lvl="1"/>
            <a:r>
              <a:rPr lang="en-US" altLang="en-US" dirty="0" smtClean="0"/>
              <a:t>7 associated bones</a:t>
            </a:r>
          </a:p>
          <a:p>
            <a:pPr lvl="2"/>
            <a:r>
              <a:rPr lang="en-US" altLang="en-US" dirty="0" smtClean="0"/>
              <a:t>6 auditory </a:t>
            </a:r>
            <a:r>
              <a:rPr lang="en-US" altLang="en-US" dirty="0" err="1" smtClean="0"/>
              <a:t>ossicles</a:t>
            </a:r>
            <a:endParaRPr lang="en-US" altLang="en-US" dirty="0" smtClean="0"/>
          </a:p>
          <a:p>
            <a:pPr lvl="3"/>
            <a:r>
              <a:rPr lang="en-US" altLang="en-US" dirty="0" smtClean="0"/>
              <a:t>Located within the temporal bones (3 on each side)</a:t>
            </a:r>
          </a:p>
          <a:p>
            <a:pPr lvl="2"/>
            <a:r>
              <a:rPr lang="en-US" altLang="en-US" dirty="0" smtClean="0"/>
              <a:t>1 hyoid</a:t>
            </a:r>
          </a:p>
          <a:p>
            <a:pPr lvl="3"/>
            <a:r>
              <a:rPr lang="en-US" altLang="en-US" dirty="0" smtClean="0"/>
              <a:t>Connected by ligaments to the inferior surface of the temporal bones</a:t>
            </a:r>
          </a:p>
        </p:txBody>
      </p:sp>
      <p:sp>
        <p:nvSpPr>
          <p:cNvPr id="1945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8978611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smtClean="0"/>
              <a:t>Module </a:t>
            </a:r>
            <a:r>
              <a:rPr lang="en-US" altLang="en-US" dirty="0" smtClean="0"/>
              <a:t>7.11: </a:t>
            </a:r>
            <a:r>
              <a:rPr lang="en-US" altLang="en-US" smtClean="0"/>
              <a:t>Cervical vertebrae</a:t>
            </a:r>
            <a:endParaRPr lang="en-US" altLang="en-US" dirty="0" smtClean="0"/>
          </a:p>
        </p:txBody>
      </p:sp>
      <p:sp>
        <p:nvSpPr>
          <p:cNvPr id="107523" name="Content Placeholder 2"/>
          <p:cNvSpPr>
            <a:spLocks noGrp="1"/>
          </p:cNvSpPr>
          <p:nvPr>
            <p:ph idx="1"/>
          </p:nvPr>
        </p:nvSpPr>
        <p:spPr/>
        <p:txBody>
          <a:bodyPr/>
          <a:lstStyle/>
          <a:p>
            <a:pPr lvl="1"/>
            <a:r>
              <a:rPr lang="en-US" altLang="en-US" b="1" dirty="0" smtClean="0"/>
              <a:t>Last cervical vertebra (C</a:t>
            </a:r>
            <a:r>
              <a:rPr lang="en-US" altLang="en-US" b="1" baseline="-25000" dirty="0" smtClean="0"/>
              <a:t>7</a:t>
            </a:r>
            <a:r>
              <a:rPr lang="en-US" altLang="en-US" b="1" dirty="0" smtClean="0"/>
              <a:t>) </a:t>
            </a:r>
          </a:p>
          <a:p>
            <a:pPr lvl="2"/>
            <a:r>
              <a:rPr lang="en-US" altLang="en-US" dirty="0" smtClean="0"/>
              <a:t>Also known as the </a:t>
            </a:r>
            <a:r>
              <a:rPr lang="en-US" altLang="en-US" b="1" dirty="0" smtClean="0"/>
              <a:t>vertebra </a:t>
            </a:r>
            <a:r>
              <a:rPr lang="en-US" altLang="en-US" b="1" dirty="0" err="1" smtClean="0"/>
              <a:t>prominens</a:t>
            </a:r>
            <a:r>
              <a:rPr lang="en-US" altLang="en-US" b="1" dirty="0" smtClean="0"/>
              <a:t>, </a:t>
            </a:r>
            <a:r>
              <a:rPr lang="en-US" altLang="en-US" dirty="0" smtClean="0"/>
              <a:t>or prominent vertebra</a:t>
            </a:r>
          </a:p>
          <a:p>
            <a:pPr lvl="3"/>
            <a:r>
              <a:rPr lang="en-US" altLang="en-US" dirty="0" smtClean="0"/>
              <a:t>Has large spinous process ending in a tubercle</a:t>
            </a:r>
          </a:p>
          <a:p>
            <a:pPr lvl="3"/>
            <a:r>
              <a:rPr lang="en-US" altLang="en-US" dirty="0" smtClean="0"/>
              <a:t>Can be felt through the skin</a:t>
            </a:r>
          </a:p>
          <a:p>
            <a:pPr lvl="2"/>
            <a:r>
              <a:rPr lang="en-US" altLang="en-US" b="1" dirty="0" smtClean="0"/>
              <a:t>Ligamentum </a:t>
            </a:r>
            <a:r>
              <a:rPr lang="en-US" altLang="en-US" b="1" dirty="0" err="1" smtClean="0"/>
              <a:t>nuchae</a:t>
            </a:r>
            <a:r>
              <a:rPr lang="en-US" altLang="en-US" b="1" dirty="0" smtClean="0"/>
              <a:t> </a:t>
            </a:r>
            <a:r>
              <a:rPr lang="en-US" altLang="en-US" dirty="0" smtClean="0"/>
              <a:t>(</a:t>
            </a:r>
            <a:r>
              <a:rPr lang="en-US" altLang="en-US" i="1" dirty="0" err="1" smtClean="0"/>
              <a:t>nucha</a:t>
            </a:r>
            <a:r>
              <a:rPr lang="en-US" altLang="en-US" i="1" dirty="0" smtClean="0"/>
              <a:t>,</a:t>
            </a:r>
            <a:r>
              <a:rPr lang="en-US" altLang="en-US" dirty="0" smtClean="0"/>
              <a:t> nape)</a:t>
            </a:r>
          </a:p>
          <a:p>
            <a:pPr lvl="3"/>
            <a:r>
              <a:rPr lang="en-US" altLang="en-US" dirty="0" smtClean="0"/>
              <a:t>Elastic ligament that connects the vertebra </a:t>
            </a:r>
            <a:r>
              <a:rPr lang="en-US" altLang="en-US" dirty="0" err="1" smtClean="0"/>
              <a:t>prominens</a:t>
            </a:r>
            <a:r>
              <a:rPr lang="en-US" altLang="en-US" dirty="0" smtClean="0"/>
              <a:t> to the external occipital crest</a:t>
            </a:r>
          </a:p>
          <a:p>
            <a:pPr lvl="3"/>
            <a:r>
              <a:rPr lang="en-US" altLang="en-US" dirty="0" smtClean="0"/>
              <a:t>Acts like a bow string to maintain the cervical curvature without muscular </a:t>
            </a:r>
            <a:r>
              <a:rPr lang="en-US" altLang="en-US" dirty="0" smtClean="0"/>
              <a:t>effort</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8564574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altLang="en-US" smtClean="0"/>
              <a:t>Cervical vertebrae</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36" descr="\\192.168.4.30\conversion\IRDVD\JPG Creation\Martini _VAP3E\Output\Chapter 07\JPEG FILES\Labeled\fig_07_11_03-L.jpg"/>
          <p:cNvPicPr>
            <a:picLocks noChangeAspect="1" noChangeArrowheads="1"/>
          </p:cNvPicPr>
          <p:nvPr/>
        </p:nvPicPr>
        <p:blipFill>
          <a:blip r:embed="rId2">
            <a:extLst>
              <a:ext uri="{28A0092B-C50C-407E-A947-70E740481C1C}">
                <a14:useLocalDpi xmlns:a14="http://schemas.microsoft.com/office/drawing/2010/main" val="0"/>
              </a:ext>
            </a:extLst>
          </a:blip>
          <a:srcRect b="2411"/>
          <a:stretch>
            <a:fillRect/>
          </a:stretch>
        </p:blipFill>
        <p:spPr bwMode="auto">
          <a:xfrm>
            <a:off x="1222332" y="718424"/>
            <a:ext cx="6699337" cy="5895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3205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7" descr="\\192.168.4.30\conversion\IRDVD\JPG Creation\Martini _VAP3E\Output\Chapter 07\JPEG FILES\Labeled\fig_07_11_04-L.jpg"/>
          <p:cNvPicPr>
            <a:picLocks noChangeAspect="1" noChangeArrowheads="1"/>
          </p:cNvPicPr>
          <p:nvPr/>
        </p:nvPicPr>
        <p:blipFill>
          <a:blip r:embed="rId2">
            <a:extLst>
              <a:ext uri="{28A0092B-C50C-407E-A947-70E740481C1C}">
                <a14:useLocalDpi xmlns:a14="http://schemas.microsoft.com/office/drawing/2010/main" val="0"/>
              </a:ext>
            </a:extLst>
          </a:blip>
          <a:srcRect b="2577"/>
          <a:stretch>
            <a:fillRect/>
          </a:stretch>
        </p:blipFill>
        <p:spPr bwMode="auto">
          <a:xfrm>
            <a:off x="4067943" y="2129743"/>
            <a:ext cx="5076057" cy="4594908"/>
          </a:xfrm>
          <a:prstGeom prst="rect">
            <a:avLst/>
          </a:prstGeom>
          <a:noFill/>
          <a:extLst>
            <a:ext uri="{909E8E84-426E-40DD-AFC4-6F175D3DCCD1}">
              <a14:hiddenFill xmlns:a14="http://schemas.microsoft.com/office/drawing/2010/main">
                <a:solidFill>
                  <a:srgbClr val="FFFFFF"/>
                </a:solidFill>
              </a14:hiddenFill>
            </a:ext>
          </a:extLst>
        </p:spPr>
      </p:pic>
      <p:sp>
        <p:nvSpPr>
          <p:cNvPr id="109570" name="Title 1"/>
          <p:cNvSpPr>
            <a:spLocks noGrp="1"/>
          </p:cNvSpPr>
          <p:nvPr>
            <p:ph type="title"/>
          </p:nvPr>
        </p:nvSpPr>
        <p:spPr/>
        <p:txBody>
          <a:bodyPr/>
          <a:lstStyle/>
          <a:p>
            <a:r>
              <a:rPr lang="en-US" altLang="en-US" smtClean="0"/>
              <a:t>Module </a:t>
            </a:r>
            <a:r>
              <a:rPr lang="en-US" altLang="en-US" dirty="0" smtClean="0"/>
              <a:t>7.11: … and twelve </a:t>
            </a:r>
            <a:r>
              <a:rPr lang="en-US" altLang="en-US" smtClean="0"/>
              <a:t>thoracic vertebrae</a:t>
            </a:r>
            <a:endParaRPr lang="en-US" altLang="en-US" dirty="0" smtClean="0"/>
          </a:p>
        </p:txBody>
      </p:sp>
      <p:sp>
        <p:nvSpPr>
          <p:cNvPr id="113667" name="Content Placeholder 2"/>
          <p:cNvSpPr>
            <a:spLocks noGrp="1"/>
          </p:cNvSpPr>
          <p:nvPr>
            <p:ph idx="1"/>
          </p:nvPr>
        </p:nvSpPr>
        <p:spPr/>
        <p:txBody>
          <a:bodyPr/>
          <a:lstStyle/>
          <a:p>
            <a:r>
              <a:rPr lang="en-US" b="1" dirty="0" smtClean="0"/>
              <a:t>Thoracic vertebrae</a:t>
            </a:r>
            <a:endParaRPr lang="en-US" altLang="en-US" b="1" dirty="0" smtClean="0"/>
          </a:p>
          <a:p>
            <a:pPr lvl="1"/>
            <a:r>
              <a:rPr lang="en-US" altLang="en-US" dirty="0" smtClean="0"/>
              <a:t>12 thoracic vertebrae</a:t>
            </a:r>
          </a:p>
          <a:p>
            <a:pPr lvl="1"/>
            <a:r>
              <a:rPr lang="en-US" altLang="en-US" dirty="0" smtClean="0"/>
              <a:t>Body of each one slightly larger as they move inferiorly</a:t>
            </a:r>
          </a:p>
          <a:p>
            <a:pPr lvl="2"/>
            <a:r>
              <a:rPr lang="en-US" altLang="en-US" dirty="0" smtClean="0"/>
              <a:t>Able to bear </a:t>
            </a:r>
            <a:r>
              <a:rPr lang="en-US" altLang="en-US" dirty="0" smtClean="0"/>
              <a:t/>
            </a:r>
            <a:br>
              <a:rPr lang="en-US" altLang="en-US" dirty="0" smtClean="0"/>
            </a:br>
            <a:r>
              <a:rPr lang="en-US" altLang="en-US" dirty="0" smtClean="0"/>
              <a:t>increasing weight</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0327163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mtClean="0"/>
              <a:t>Module </a:t>
            </a:r>
            <a:r>
              <a:rPr lang="en-US" altLang="en-US" dirty="0" smtClean="0"/>
              <a:t>7.11: </a:t>
            </a:r>
            <a:r>
              <a:rPr lang="en-US" altLang="en-US" smtClean="0"/>
              <a:t>Thoracic vertebrae</a:t>
            </a:r>
            <a:endParaRPr lang="en-US" altLang="en-US" dirty="0" smtClean="0"/>
          </a:p>
        </p:txBody>
      </p:sp>
      <p:sp>
        <p:nvSpPr>
          <p:cNvPr id="3" name="Content Placeholder 2"/>
          <p:cNvSpPr>
            <a:spLocks noGrp="1"/>
          </p:cNvSpPr>
          <p:nvPr>
            <p:ph idx="1"/>
          </p:nvPr>
        </p:nvSpPr>
        <p:spPr>
          <a:xfrm>
            <a:off x="446089" y="909522"/>
            <a:ext cx="4028434" cy="5340466"/>
          </a:xfrm>
        </p:spPr>
        <p:txBody>
          <a:bodyPr/>
          <a:lstStyle/>
          <a:p>
            <a:r>
              <a:rPr lang="en-US" b="1" dirty="0" smtClean="0"/>
              <a:t>Thoracic vertebrae </a:t>
            </a:r>
            <a:r>
              <a:rPr lang="en-US" dirty="0" smtClean="0"/>
              <a:t>(continued)</a:t>
            </a:r>
          </a:p>
          <a:p>
            <a:pPr lvl="1"/>
            <a:r>
              <a:rPr lang="en-US" dirty="0" smtClean="0"/>
              <a:t>Long, slender </a:t>
            </a:r>
            <a:r>
              <a:rPr lang="en-US" b="1" dirty="0" smtClean="0"/>
              <a:t>spinous process</a:t>
            </a:r>
            <a:r>
              <a:rPr lang="en-US" dirty="0" smtClean="0"/>
              <a:t> that projects posteriorly and inferiorly</a:t>
            </a:r>
          </a:p>
          <a:p>
            <a:pPr lvl="1"/>
            <a:r>
              <a:rPr lang="en-US" dirty="0" smtClean="0"/>
              <a:t>Smaller vertebral foramen than cervical </a:t>
            </a:r>
            <a:r>
              <a:rPr lang="en-US" dirty="0" smtClean="0"/>
              <a:t>vertebrae</a:t>
            </a:r>
            <a:endParaRPr lang="en-US" dirty="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38" descr="\\192.168.4.30\conversion\IRDVD\JPG Creation\Martini _VAP3E\Output\Chapter 07\JPEG FILES\Labeled\fig_07_11_05-L.jpg"/>
          <p:cNvPicPr>
            <a:picLocks noChangeAspect="1" noChangeArrowheads="1"/>
          </p:cNvPicPr>
          <p:nvPr/>
        </p:nvPicPr>
        <p:blipFill rotWithShape="1">
          <a:blip r:embed="rId2">
            <a:extLst>
              <a:ext uri="{28A0092B-C50C-407E-A947-70E740481C1C}">
                <a14:useLocalDpi xmlns:a14="http://schemas.microsoft.com/office/drawing/2010/main" val="0"/>
              </a:ext>
            </a:extLst>
          </a:blip>
          <a:srcRect b="3511"/>
          <a:stretch/>
        </p:blipFill>
        <p:spPr bwMode="auto">
          <a:xfrm>
            <a:off x="4543972" y="1039659"/>
            <a:ext cx="4123931" cy="466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3324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tLang="en-US" smtClean="0"/>
              <a:t>Module </a:t>
            </a:r>
            <a:r>
              <a:rPr lang="en-US" altLang="en-US" dirty="0" smtClean="0"/>
              <a:t>7.11: </a:t>
            </a:r>
            <a:r>
              <a:rPr lang="en-US" altLang="en-US" smtClean="0"/>
              <a:t>Thoracic vertebrae</a:t>
            </a:r>
            <a:endParaRPr lang="en-US" altLang="en-US" dirty="0" smtClean="0"/>
          </a:p>
        </p:txBody>
      </p:sp>
      <p:sp>
        <p:nvSpPr>
          <p:cNvPr id="3" name="Content Placeholder 2"/>
          <p:cNvSpPr>
            <a:spLocks noGrp="1"/>
          </p:cNvSpPr>
          <p:nvPr>
            <p:ph idx="1"/>
          </p:nvPr>
        </p:nvSpPr>
        <p:spPr>
          <a:xfrm>
            <a:off x="446088" y="909522"/>
            <a:ext cx="4564323" cy="5340466"/>
          </a:xfrm>
        </p:spPr>
        <p:txBody>
          <a:bodyPr/>
          <a:lstStyle/>
          <a:p>
            <a:r>
              <a:rPr lang="en-US" b="1" dirty="0" smtClean="0"/>
              <a:t>Thoracic vertebrae </a:t>
            </a:r>
            <a:r>
              <a:rPr lang="en-US" dirty="0" smtClean="0"/>
              <a:t>(continued)</a:t>
            </a:r>
          </a:p>
          <a:p>
            <a:pPr lvl="1"/>
            <a:r>
              <a:rPr lang="en-US" b="1" dirty="0" smtClean="0"/>
              <a:t>Costal facets</a:t>
            </a:r>
            <a:r>
              <a:rPr lang="en-US" dirty="0" smtClean="0"/>
              <a:t> on dorsolateral surface of vertebral body for rib articulation</a:t>
            </a:r>
          </a:p>
          <a:p>
            <a:pPr lvl="2"/>
            <a:r>
              <a:rPr lang="en-US" dirty="0" smtClean="0"/>
              <a:t>T</a:t>
            </a:r>
            <a:r>
              <a:rPr lang="en-US" baseline="-25000" dirty="0" smtClean="0"/>
              <a:t>1</a:t>
            </a:r>
            <a:r>
              <a:rPr lang="en-US" dirty="0" smtClean="0"/>
              <a:t>–T</a:t>
            </a:r>
            <a:r>
              <a:rPr lang="en-US" baseline="-25000" dirty="0" smtClean="0"/>
              <a:t>10</a:t>
            </a:r>
            <a:r>
              <a:rPr lang="en-US" dirty="0" smtClean="0"/>
              <a:t> also have costal facets on the transverse </a:t>
            </a:r>
            <a:r>
              <a:rPr lang="en-US" dirty="0" smtClean="0"/>
              <a:t>processes</a:t>
            </a:r>
            <a:endParaRPr lang="en-US" dirty="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39" descr="\\192.168.4.30\conversion\IRDVD\JPG Creation\Martini _VAP3E\Output\Chapter 07\JPEG FILES\Labeled\fig_07_11_06-L.jpg"/>
          <p:cNvPicPr>
            <a:picLocks noChangeAspect="1" noChangeArrowheads="1"/>
          </p:cNvPicPr>
          <p:nvPr/>
        </p:nvPicPr>
        <p:blipFill>
          <a:blip r:embed="rId2">
            <a:extLst>
              <a:ext uri="{28A0092B-C50C-407E-A947-70E740481C1C}">
                <a14:useLocalDpi xmlns:a14="http://schemas.microsoft.com/office/drawing/2010/main" val="0"/>
              </a:ext>
            </a:extLst>
          </a:blip>
          <a:srcRect b="2392"/>
          <a:stretch>
            <a:fillRect/>
          </a:stretch>
        </p:blipFill>
        <p:spPr bwMode="auto">
          <a:xfrm>
            <a:off x="4749797" y="1092666"/>
            <a:ext cx="4220503" cy="352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1290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altLang="en-US" dirty="0" smtClean="0"/>
              <a:t>Video: Thoracic </a:t>
            </a:r>
            <a:r>
              <a:rPr lang="en-US" altLang="en-US" dirty="0" smtClean="0"/>
              <a:t>Vertebra</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2" name="thoracic_vertebr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239197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mtClean="0"/>
              <a:t>Module </a:t>
            </a:r>
            <a:r>
              <a:rPr lang="en-US" altLang="en-US" dirty="0" smtClean="0"/>
              <a:t>7.11</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Joe suffered a hairline fracture at the base of the dens. Identify the bone and fracture site.</a:t>
            </a:r>
          </a:p>
          <a:p>
            <a:pPr marL="514350" indent="-514350">
              <a:buClr>
                <a:srgbClr val="00743A"/>
              </a:buClr>
              <a:buFont typeface="+mj-lt"/>
              <a:buAutoNum type="alphaUcPeriod"/>
            </a:pPr>
            <a:r>
              <a:rPr lang="en-US" dirty="0" smtClean="0"/>
              <a:t>In which region of the vertebral column would you find a vertebra with a large foramen and two smaller foramina within the transverse process?</a:t>
            </a:r>
          </a:p>
          <a:p>
            <a:pPr marL="514350" indent="-514350">
              <a:buClr>
                <a:srgbClr val="00743A"/>
              </a:buClr>
              <a:buFont typeface="+mj-lt"/>
              <a:buAutoNum type="alphaUcPeriod"/>
            </a:pPr>
            <a:r>
              <a:rPr lang="en-US" dirty="0" smtClean="0"/>
              <a:t>When you run your finger down the middle of a person’s spine, what part of each vertebra are you feeling just beneath the skin?</a:t>
            </a:r>
          </a:p>
          <a:p>
            <a:pPr>
              <a:lnSpc>
                <a:spcPts val="1200"/>
              </a:lnSpc>
            </a:pPr>
            <a:endParaRPr lang="en-US" sz="1200" b="1" dirty="0" smtClean="0"/>
          </a:p>
          <a:p>
            <a:r>
              <a:rPr lang="en-US" i="1" dirty="0" smtClean="0"/>
              <a:t>Learning Outcome: </a:t>
            </a:r>
            <a:r>
              <a:rPr lang="en-US" dirty="0" smtClean="0"/>
              <a:t>Describe the distinctive structural and functional characteristics of the cervical and thoracic vertebrae.</a:t>
            </a:r>
            <a:endParaRPr lang="en-US" dirty="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6822132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smtClean="0"/>
              <a:t>Module </a:t>
            </a:r>
            <a:r>
              <a:rPr lang="en-US" altLang="en-US" dirty="0" smtClean="0"/>
              <a:t>7.12: There are five </a:t>
            </a:r>
            <a:r>
              <a:rPr lang="en-US" altLang="en-US" smtClean="0"/>
              <a:t>lumbar vertebrae</a:t>
            </a:r>
            <a:endParaRPr lang="en-US" altLang="en-US" dirty="0" smtClean="0"/>
          </a:p>
        </p:txBody>
      </p:sp>
      <p:sp>
        <p:nvSpPr>
          <p:cNvPr id="114691" name="Content Placeholder 2"/>
          <p:cNvSpPr>
            <a:spLocks noGrp="1"/>
          </p:cNvSpPr>
          <p:nvPr>
            <p:ph idx="1"/>
          </p:nvPr>
        </p:nvSpPr>
        <p:spPr>
          <a:xfrm>
            <a:off x="446089" y="909522"/>
            <a:ext cx="4213594" cy="5340466"/>
          </a:xfrm>
        </p:spPr>
        <p:txBody>
          <a:bodyPr/>
          <a:lstStyle/>
          <a:p>
            <a:pPr lvl="1"/>
            <a:r>
              <a:rPr lang="en-US" altLang="en-US" dirty="0" smtClean="0"/>
              <a:t>Five lumbar vertebrae</a:t>
            </a:r>
          </a:p>
          <a:p>
            <a:pPr lvl="1"/>
            <a:r>
              <a:rPr lang="en-US" altLang="en-US" dirty="0" smtClean="0"/>
              <a:t>Largest vertebrae (transmit the most weight)</a:t>
            </a:r>
          </a:p>
          <a:p>
            <a:pPr lvl="2"/>
            <a:r>
              <a:rPr lang="en-US" altLang="en-US" dirty="0" smtClean="0"/>
              <a:t>Thicker body than that of a thoracic vertebra</a:t>
            </a:r>
          </a:p>
          <a:p>
            <a:pPr lvl="2"/>
            <a:r>
              <a:rPr lang="en-US" altLang="en-US" dirty="0" smtClean="0"/>
              <a:t>Superior and inferior surfaces are oval (not heart shaped)</a:t>
            </a:r>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pic>
        <p:nvPicPr>
          <p:cNvPr id="6" name="Picture 40" descr="\\192.168.4.30\conversion\IRDVD\JPG Creation\Martini _VAP3E\Output\Chapter 07\JPEG FILES\Labeled\fig_07_12_01-L.jpg"/>
          <p:cNvPicPr>
            <a:picLocks noChangeAspect="1" noChangeArrowheads="1"/>
          </p:cNvPicPr>
          <p:nvPr/>
        </p:nvPicPr>
        <p:blipFill>
          <a:blip r:embed="rId2">
            <a:extLst>
              <a:ext uri="{28A0092B-C50C-407E-A947-70E740481C1C}">
                <a14:useLocalDpi xmlns:a14="http://schemas.microsoft.com/office/drawing/2010/main" val="0"/>
              </a:ext>
            </a:extLst>
          </a:blip>
          <a:srcRect b="2392"/>
          <a:stretch>
            <a:fillRect/>
          </a:stretch>
        </p:blipFill>
        <p:spPr bwMode="auto">
          <a:xfrm>
            <a:off x="4659683" y="1002082"/>
            <a:ext cx="4233700" cy="524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769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42" descr="\\192.168.4.30\conversion\IRDVD\JPG Creation\Martini _VAP3E\Output\Chapter 07\JPEG FILES\Labeled\fig_07_12_02B-L.jpg"/>
          <p:cNvPicPr>
            <a:picLocks noChangeAspect="1" noChangeArrowheads="1"/>
          </p:cNvPicPr>
          <p:nvPr/>
        </p:nvPicPr>
        <p:blipFill>
          <a:blip r:embed="rId2">
            <a:extLst>
              <a:ext uri="{28A0092B-C50C-407E-A947-70E740481C1C}">
                <a14:useLocalDpi xmlns:a14="http://schemas.microsoft.com/office/drawing/2010/main" val="0"/>
              </a:ext>
            </a:extLst>
          </a:blip>
          <a:srcRect b="2508"/>
          <a:stretch>
            <a:fillRect/>
          </a:stretch>
        </p:blipFill>
        <p:spPr bwMode="auto">
          <a:xfrm>
            <a:off x="5016398" y="3834325"/>
            <a:ext cx="4027247" cy="2945275"/>
          </a:xfrm>
          <a:prstGeom prst="rect">
            <a:avLst/>
          </a:prstGeom>
          <a:noFill/>
          <a:extLst>
            <a:ext uri="{909E8E84-426E-40DD-AFC4-6F175D3DCCD1}">
              <a14:hiddenFill xmlns:a14="http://schemas.microsoft.com/office/drawing/2010/main">
                <a:solidFill>
                  <a:srgbClr val="FFFFFF"/>
                </a:solidFill>
              </a14:hiddenFill>
            </a:ext>
          </a:extLst>
        </p:spPr>
      </p:pic>
      <p:sp>
        <p:nvSpPr>
          <p:cNvPr id="115714" name="Title 1"/>
          <p:cNvSpPr>
            <a:spLocks noGrp="1"/>
          </p:cNvSpPr>
          <p:nvPr>
            <p:ph type="title"/>
          </p:nvPr>
        </p:nvSpPr>
        <p:spPr/>
        <p:txBody>
          <a:bodyPr/>
          <a:lstStyle/>
          <a:p>
            <a:r>
              <a:rPr lang="en-US" altLang="en-US" smtClean="0"/>
              <a:t>Module 7.12: Lumbar vertebrae</a:t>
            </a:r>
            <a:endParaRPr lang="en-US" altLang="en-US" dirty="0" smtClean="0"/>
          </a:p>
        </p:txBody>
      </p:sp>
      <p:sp>
        <p:nvSpPr>
          <p:cNvPr id="18" name="Content Placeholder 17"/>
          <p:cNvSpPr>
            <a:spLocks noGrp="1"/>
          </p:cNvSpPr>
          <p:nvPr>
            <p:ph idx="1"/>
          </p:nvPr>
        </p:nvSpPr>
        <p:spPr>
          <a:xfrm>
            <a:off x="446089" y="909522"/>
            <a:ext cx="4635198" cy="5340466"/>
          </a:xfrm>
        </p:spPr>
        <p:txBody>
          <a:bodyPr/>
          <a:lstStyle/>
          <a:p>
            <a:r>
              <a:rPr lang="en-US" altLang="en-US" dirty="0" smtClean="0"/>
              <a:t>Lumbar </a:t>
            </a:r>
            <a:r>
              <a:rPr lang="en-US" altLang="en-US" dirty="0" smtClean="0"/>
              <a:t>vertebrae features</a:t>
            </a:r>
          </a:p>
          <a:p>
            <a:pPr lvl="1"/>
            <a:r>
              <a:rPr lang="en-US" altLang="en-US" dirty="0" smtClean="0"/>
              <a:t>No costal facets</a:t>
            </a:r>
          </a:p>
          <a:p>
            <a:pPr lvl="1"/>
            <a:r>
              <a:rPr lang="en-US" altLang="en-US" dirty="0" smtClean="0"/>
              <a:t>Slender transverse processes</a:t>
            </a:r>
          </a:p>
          <a:p>
            <a:pPr lvl="1"/>
            <a:r>
              <a:rPr lang="en-US" altLang="en-US" dirty="0" smtClean="0"/>
              <a:t>Triangular vertebral foramen</a:t>
            </a:r>
          </a:p>
          <a:p>
            <a:pPr lvl="1"/>
            <a:r>
              <a:rPr lang="en-US" altLang="en-US" dirty="0" smtClean="0"/>
              <a:t>Stumpy spinous process</a:t>
            </a:r>
          </a:p>
          <a:p>
            <a:pPr lvl="1"/>
            <a:r>
              <a:rPr lang="en-US" altLang="en-US" dirty="0" smtClean="0"/>
              <a:t>Superior articular processes face medially</a:t>
            </a:r>
          </a:p>
          <a:p>
            <a:pPr lvl="1"/>
            <a:r>
              <a:rPr lang="en-US" altLang="en-US" dirty="0" smtClean="0"/>
              <a:t>Inferior articular processes face laterally</a:t>
            </a:r>
          </a:p>
          <a:p>
            <a:endParaRPr lang="en-US" dirty="0" smtClean="0"/>
          </a:p>
          <a:p>
            <a:endParaRPr lang="en-US" dirty="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pic>
        <p:nvPicPr>
          <p:cNvPr id="36" name="Picture 41" descr="\\192.168.4.30\conversion\IRDVD\JPG Creation\Martini _VAP3E\Output\Chapter 07\JPEG FILES\Labeled\fig_07_12_02A-L.jpg"/>
          <p:cNvPicPr>
            <a:picLocks noChangeAspect="1" noChangeArrowheads="1"/>
          </p:cNvPicPr>
          <p:nvPr/>
        </p:nvPicPr>
        <p:blipFill>
          <a:blip r:embed="rId3">
            <a:extLst>
              <a:ext uri="{28A0092B-C50C-407E-A947-70E740481C1C}">
                <a14:useLocalDpi xmlns:a14="http://schemas.microsoft.com/office/drawing/2010/main" val="0"/>
              </a:ext>
            </a:extLst>
          </a:blip>
          <a:srcRect b="2572"/>
          <a:stretch>
            <a:fillRect/>
          </a:stretch>
        </p:blipFill>
        <p:spPr bwMode="auto">
          <a:xfrm>
            <a:off x="5182431" y="750771"/>
            <a:ext cx="3695179" cy="252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576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dirty="0" smtClean="0"/>
              <a:t>Video: Lumbar </a:t>
            </a:r>
            <a:r>
              <a:rPr lang="en-US" altLang="en-US" dirty="0" smtClean="0"/>
              <a:t>Vertebra</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2" name="lumb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348572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Module 7.2: Skull components</a:t>
            </a:r>
            <a:endParaRPr lang="en-US" altLang="en-US" dirty="0" smtClean="0"/>
          </a:p>
        </p:txBody>
      </p:sp>
      <p:sp>
        <p:nvSpPr>
          <p:cNvPr id="16387" name="Content Placeholder 2"/>
          <p:cNvSpPr>
            <a:spLocks noGrp="1"/>
          </p:cNvSpPr>
          <p:nvPr>
            <p:ph idx="1"/>
          </p:nvPr>
        </p:nvSpPr>
        <p:spPr>
          <a:xfrm>
            <a:off x="446088" y="3970750"/>
            <a:ext cx="8288337" cy="2279238"/>
          </a:xfrm>
        </p:spPr>
        <p:txBody>
          <a:bodyPr/>
          <a:lstStyle/>
          <a:p>
            <a:r>
              <a:rPr lang="en-US" altLang="en-US" b="1" dirty="0" smtClean="0"/>
              <a:t>Skull bones</a:t>
            </a:r>
          </a:p>
          <a:p>
            <a:pPr lvl="1"/>
            <a:r>
              <a:rPr lang="en-US" altLang="en-US" dirty="0" smtClean="0"/>
              <a:t>22 bones in total</a:t>
            </a:r>
          </a:p>
          <a:p>
            <a:pPr lvl="2"/>
            <a:r>
              <a:rPr lang="en-US" altLang="en-US" dirty="0" smtClean="0"/>
              <a:t>14 </a:t>
            </a:r>
            <a:r>
              <a:rPr lang="en-US" altLang="en-US" b="1" dirty="0" smtClean="0"/>
              <a:t>facial bones</a:t>
            </a:r>
          </a:p>
          <a:p>
            <a:pPr lvl="2"/>
            <a:r>
              <a:rPr lang="en-US" altLang="en-US" dirty="0" smtClean="0"/>
              <a:t>8 </a:t>
            </a:r>
            <a:r>
              <a:rPr lang="en-US" altLang="en-US" b="1" dirty="0" smtClean="0"/>
              <a:t>cranial bones</a:t>
            </a:r>
            <a:r>
              <a:rPr lang="en-US" altLang="en-US" dirty="0" smtClean="0"/>
              <a:t> form the </a:t>
            </a:r>
            <a:r>
              <a:rPr lang="en-US" altLang="en-US" b="1" dirty="0" smtClean="0"/>
              <a:t>cranium</a:t>
            </a:r>
            <a:r>
              <a:rPr lang="en-US" altLang="en-US" dirty="0" smtClean="0"/>
              <a:t>, or braincase</a:t>
            </a:r>
          </a:p>
          <a:p>
            <a:pPr lvl="1"/>
            <a:r>
              <a:rPr lang="en-US" altLang="en-US" b="1" dirty="0" smtClean="0"/>
              <a:t>7 associated bones</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9" name="Picture 3" descr="\\192.168.4.30\conversion\IRDVD\JPG Creation\Martini _VAP3E\Output\Chapter 07\JPEG FILES\Labeled\fig_07_02A-L.jpg"/>
          <p:cNvPicPr>
            <a:picLocks noChangeAspect="1" noChangeArrowheads="1"/>
          </p:cNvPicPr>
          <p:nvPr/>
        </p:nvPicPr>
        <p:blipFill>
          <a:blip r:embed="rId2">
            <a:extLst>
              <a:ext uri="{28A0092B-C50C-407E-A947-70E740481C1C}">
                <a14:useLocalDpi xmlns:a14="http://schemas.microsoft.com/office/drawing/2010/main" val="0"/>
              </a:ext>
            </a:extLst>
          </a:blip>
          <a:srcRect b="3536"/>
          <a:stretch>
            <a:fillRect/>
          </a:stretch>
        </p:blipFill>
        <p:spPr bwMode="auto">
          <a:xfrm>
            <a:off x="1301703" y="777564"/>
            <a:ext cx="6540594" cy="318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229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smtClean="0"/>
              <a:t>Module </a:t>
            </a:r>
            <a:r>
              <a:rPr lang="en-US" altLang="en-US" dirty="0" smtClean="0"/>
              <a:t>7.12</a:t>
            </a:r>
            <a:r>
              <a:rPr lang="en-US" altLang="en-US" smtClean="0"/>
              <a:t>: Review</a:t>
            </a:r>
            <a:endParaRPr lang="en-US" altLang="en-US" dirty="0" smtClean="0"/>
          </a:p>
        </p:txBody>
      </p:sp>
      <p:sp>
        <p:nvSpPr>
          <p:cNvPr id="4" name="Content Placeholder 3"/>
          <p:cNvSpPr>
            <a:spLocks noGrp="1"/>
          </p:cNvSpPr>
          <p:nvPr>
            <p:ph idx="1"/>
          </p:nvPr>
        </p:nvSpPr>
        <p:spPr/>
        <p:txBody>
          <a:bodyPr/>
          <a:lstStyle/>
          <a:p>
            <a:pPr marL="514350" indent="-514350">
              <a:buClr>
                <a:srgbClr val="00743A"/>
              </a:buClr>
              <a:buFont typeface="+mj-lt"/>
              <a:buAutoNum type="alphaUcPeriod"/>
            </a:pPr>
            <a:r>
              <a:rPr lang="en-US" dirty="0" smtClean="0"/>
              <a:t>How many vertebrae are in the lumbar region of the vertebral column?</a:t>
            </a:r>
          </a:p>
          <a:p>
            <a:pPr marL="514350" indent="-514350">
              <a:buClr>
                <a:srgbClr val="00743A"/>
              </a:buClr>
              <a:buFont typeface="+mj-lt"/>
              <a:buAutoNum type="alphaUcPeriod"/>
            </a:pPr>
            <a:r>
              <a:rPr lang="en-US" dirty="0" smtClean="0"/>
              <a:t>Why are the bodies of lumbar vertebrae so large?</a:t>
            </a:r>
          </a:p>
          <a:p>
            <a:pPr>
              <a:lnSpc>
                <a:spcPts val="1200"/>
              </a:lnSpc>
            </a:pPr>
            <a:endParaRPr lang="en-US" dirty="0" smtClean="0"/>
          </a:p>
          <a:p>
            <a:r>
              <a:rPr lang="en-US" i="1" dirty="0" smtClean="0"/>
              <a:t>Learning Outcome: </a:t>
            </a:r>
            <a:r>
              <a:rPr lang="en-US" dirty="0" smtClean="0"/>
              <a:t>Describe the distinctive structural and functional characteristics of the lumbar vertebrae.</a:t>
            </a:r>
            <a:endParaRPr lang="en-US" dirty="0"/>
          </a:p>
        </p:txBody>
      </p:sp>
      <p:sp>
        <p:nvSpPr>
          <p:cNvPr id="3" name="Footer Placeholder 2"/>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68652607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altLang="en-US" smtClean="0"/>
              <a:t>Module </a:t>
            </a:r>
            <a:r>
              <a:rPr lang="en-US" altLang="en-US" dirty="0" smtClean="0"/>
              <a:t>7.13: The sacrum and coccyx consist of </a:t>
            </a:r>
            <a:r>
              <a:rPr lang="en-US" altLang="en-US" smtClean="0"/>
              <a:t>fused vertebrae</a:t>
            </a:r>
            <a:endParaRPr lang="en-US" altLang="en-US" dirty="0" smtClean="0"/>
          </a:p>
        </p:txBody>
      </p:sp>
      <p:sp>
        <p:nvSpPr>
          <p:cNvPr id="118787" name="Content Placeholder 2"/>
          <p:cNvSpPr>
            <a:spLocks noGrp="1"/>
          </p:cNvSpPr>
          <p:nvPr>
            <p:ph idx="1"/>
          </p:nvPr>
        </p:nvSpPr>
        <p:spPr/>
        <p:txBody>
          <a:bodyPr/>
          <a:lstStyle/>
          <a:p>
            <a:r>
              <a:rPr lang="en-US" altLang="en-US" b="1" dirty="0" smtClean="0"/>
              <a:t>Sacrum </a:t>
            </a:r>
          </a:p>
          <a:p>
            <a:pPr lvl="1"/>
            <a:r>
              <a:rPr lang="en-US" altLang="en-US" dirty="0" smtClean="0"/>
              <a:t>Five fused vertebrae </a:t>
            </a:r>
          </a:p>
          <a:p>
            <a:pPr lvl="2"/>
            <a:r>
              <a:rPr lang="en-US" altLang="en-US" dirty="0" smtClean="0"/>
              <a:t>Begin fusing after puberty</a:t>
            </a:r>
          </a:p>
          <a:p>
            <a:pPr lvl="2"/>
            <a:r>
              <a:rPr lang="en-US" altLang="en-US" dirty="0" smtClean="0"/>
              <a:t>Completely fused by age 25–30</a:t>
            </a:r>
          </a:p>
          <a:p>
            <a:pPr lvl="2"/>
            <a:r>
              <a:rPr lang="en-US" altLang="en-US" dirty="0" smtClean="0"/>
              <a:t>Transverse lines mark former boundaries of individual vertebrae</a:t>
            </a:r>
          </a:p>
          <a:p>
            <a:pPr lvl="1"/>
            <a:r>
              <a:rPr lang="en-US" altLang="en-US" dirty="0" smtClean="0"/>
              <a:t>Protects reproductive, digestive, and urinary organs</a:t>
            </a:r>
          </a:p>
          <a:p>
            <a:pPr lvl="1"/>
            <a:r>
              <a:rPr lang="en-US" altLang="en-US" dirty="0" smtClean="0"/>
              <a:t>Attaches the axial skeleton to the appendicular skeleton</a:t>
            </a:r>
          </a:p>
          <a:p>
            <a:pPr lvl="1"/>
            <a:r>
              <a:rPr lang="en-US" altLang="en-US" dirty="0" smtClean="0"/>
              <a:t>Anterior surface concave; posterior surface convex</a:t>
            </a:r>
          </a:p>
          <a:p>
            <a:pPr lvl="2"/>
            <a:r>
              <a:rPr lang="en-US" altLang="en-US" dirty="0" smtClean="0"/>
              <a:t>Curvature more pronounced in males than females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4395115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3" descr="\\192.168.4.30\conversion\IRDVD\JPG Creation\Martini _VAP3E\Output\Chapter 07\JPEG FILES\Labeled\fig_07_13_01-L.jpg"/>
          <p:cNvPicPr>
            <a:picLocks noChangeAspect="1" noChangeArrowheads="1"/>
          </p:cNvPicPr>
          <p:nvPr/>
        </p:nvPicPr>
        <p:blipFill>
          <a:blip r:embed="rId3">
            <a:extLst>
              <a:ext uri="{28A0092B-C50C-407E-A947-70E740481C1C}">
                <a14:useLocalDpi xmlns:a14="http://schemas.microsoft.com/office/drawing/2010/main" val="0"/>
              </a:ext>
            </a:extLst>
          </a:blip>
          <a:srcRect b="2350"/>
          <a:stretch>
            <a:fillRect/>
          </a:stretch>
        </p:blipFill>
        <p:spPr bwMode="auto">
          <a:xfrm>
            <a:off x="4578361" y="951979"/>
            <a:ext cx="4415325" cy="3539708"/>
          </a:xfrm>
          <a:prstGeom prst="rect">
            <a:avLst/>
          </a:prstGeom>
          <a:noFill/>
          <a:extLst>
            <a:ext uri="{909E8E84-426E-40DD-AFC4-6F175D3DCCD1}">
              <a14:hiddenFill xmlns:a14="http://schemas.microsoft.com/office/drawing/2010/main">
                <a:solidFill>
                  <a:srgbClr val="FFFFFF"/>
                </a:solidFill>
              </a14:hiddenFill>
            </a:ext>
          </a:extLst>
        </p:spPr>
      </p:pic>
      <p:sp>
        <p:nvSpPr>
          <p:cNvPr id="119810" name="Title 1"/>
          <p:cNvSpPr>
            <a:spLocks noGrp="1"/>
          </p:cNvSpPr>
          <p:nvPr>
            <p:ph type="title"/>
          </p:nvPr>
        </p:nvSpPr>
        <p:spPr/>
        <p:txBody>
          <a:bodyPr/>
          <a:lstStyle/>
          <a:p>
            <a:r>
              <a:rPr lang="en-US" altLang="en-US" smtClean="0"/>
              <a:t>Module </a:t>
            </a:r>
            <a:r>
              <a:rPr lang="en-US" altLang="en-US" dirty="0" smtClean="0"/>
              <a:t>7.13: The sacrum and </a:t>
            </a:r>
            <a:r>
              <a:rPr lang="en-US" altLang="en-US" smtClean="0"/>
              <a:t>the coccyx</a:t>
            </a:r>
            <a:endParaRPr lang="en-US" altLang="en-US" dirty="0" smtClean="0"/>
          </a:p>
        </p:txBody>
      </p:sp>
      <p:sp>
        <p:nvSpPr>
          <p:cNvPr id="121859" name="Content Placeholder 2"/>
          <p:cNvSpPr>
            <a:spLocks noGrp="1"/>
          </p:cNvSpPr>
          <p:nvPr>
            <p:ph idx="1"/>
          </p:nvPr>
        </p:nvSpPr>
        <p:spPr>
          <a:xfrm>
            <a:off x="446089" y="909522"/>
            <a:ext cx="4322681" cy="5340466"/>
          </a:xfrm>
        </p:spPr>
        <p:txBody>
          <a:bodyPr/>
          <a:lstStyle/>
          <a:p>
            <a:r>
              <a:rPr lang="en-US" altLang="en-US" b="1" dirty="0" smtClean="0"/>
              <a:t>Sacrum features</a:t>
            </a:r>
          </a:p>
          <a:p>
            <a:pPr lvl="1"/>
            <a:r>
              <a:rPr lang="en-US" altLang="en-US" b="1" dirty="0" smtClean="0"/>
              <a:t>Base</a:t>
            </a:r>
          </a:p>
          <a:p>
            <a:pPr lvl="2"/>
            <a:r>
              <a:rPr lang="en-US" altLang="en-US" dirty="0" smtClean="0"/>
              <a:t>Broad, superior surface</a:t>
            </a:r>
          </a:p>
          <a:p>
            <a:pPr lvl="1"/>
            <a:r>
              <a:rPr lang="en-US" altLang="en-US" b="1" dirty="0" smtClean="0"/>
              <a:t>Ala, or wing</a:t>
            </a:r>
          </a:p>
          <a:p>
            <a:pPr lvl="2"/>
            <a:r>
              <a:rPr lang="en-US" altLang="en-US" dirty="0" smtClean="0"/>
              <a:t>Extends to each </a:t>
            </a:r>
            <a:r>
              <a:rPr lang="en-US" altLang="en-US" dirty="0" smtClean="0"/>
              <a:t>side from </a:t>
            </a:r>
            <a:r>
              <a:rPr lang="en-US" altLang="en-US" dirty="0" smtClean="0"/>
              <a:t>the base</a:t>
            </a:r>
          </a:p>
          <a:p>
            <a:pPr lvl="1"/>
            <a:r>
              <a:rPr lang="en-US" altLang="en-US" b="1" dirty="0" smtClean="0"/>
              <a:t>Sacral promontory</a:t>
            </a:r>
          </a:p>
          <a:p>
            <a:pPr lvl="2"/>
            <a:r>
              <a:rPr lang="en-US" altLang="en-US" dirty="0" smtClean="0"/>
              <a:t>Important landmark in female </a:t>
            </a:r>
            <a:r>
              <a:rPr lang="en-US" altLang="en-US" dirty="0" smtClean="0"/>
              <a:t> pelvic </a:t>
            </a:r>
            <a:r>
              <a:rPr lang="en-US" altLang="en-US" dirty="0" smtClean="0"/>
              <a:t>exams and in labor and </a:t>
            </a:r>
            <a:r>
              <a:rPr lang="en-US" altLang="en-US" dirty="0" smtClean="0"/>
              <a:t>delivery</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35479323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3" descr="\\192.168.4.30\conversion\IRDVD\JPG Creation\Martini _VAP3E\Output\Chapter 07\JPEG FILES\Labeled\fig_07_13_01-L.jpg"/>
          <p:cNvPicPr>
            <a:picLocks noChangeAspect="1" noChangeArrowheads="1"/>
          </p:cNvPicPr>
          <p:nvPr/>
        </p:nvPicPr>
        <p:blipFill>
          <a:blip r:embed="rId2">
            <a:extLst>
              <a:ext uri="{28A0092B-C50C-407E-A947-70E740481C1C}">
                <a14:useLocalDpi xmlns:a14="http://schemas.microsoft.com/office/drawing/2010/main" val="0"/>
              </a:ext>
            </a:extLst>
          </a:blip>
          <a:srcRect b="2350"/>
          <a:stretch>
            <a:fillRect/>
          </a:stretch>
        </p:blipFill>
        <p:spPr bwMode="auto">
          <a:xfrm>
            <a:off x="4578361" y="951979"/>
            <a:ext cx="4415325" cy="3539708"/>
          </a:xfrm>
          <a:prstGeom prst="rect">
            <a:avLst/>
          </a:prstGeom>
          <a:noFill/>
          <a:extLst>
            <a:ext uri="{909E8E84-426E-40DD-AFC4-6F175D3DCCD1}">
              <a14:hiddenFill xmlns:a14="http://schemas.microsoft.com/office/drawing/2010/main">
                <a:solidFill>
                  <a:srgbClr val="FFFFFF"/>
                </a:solidFill>
              </a14:hiddenFill>
            </a:ext>
          </a:extLst>
        </p:spPr>
      </p:pic>
      <p:sp>
        <p:nvSpPr>
          <p:cNvPr id="120834" name="Title 1"/>
          <p:cNvSpPr>
            <a:spLocks noGrp="1"/>
          </p:cNvSpPr>
          <p:nvPr>
            <p:ph type="title"/>
          </p:nvPr>
        </p:nvSpPr>
        <p:spPr/>
        <p:txBody>
          <a:bodyPr/>
          <a:lstStyle/>
          <a:p>
            <a:r>
              <a:rPr lang="en-US" altLang="en-US" smtClean="0"/>
              <a:t>Module </a:t>
            </a:r>
            <a:r>
              <a:rPr lang="en-US" altLang="en-US" dirty="0" smtClean="0"/>
              <a:t>7.13: The sacrum and </a:t>
            </a:r>
            <a:r>
              <a:rPr lang="en-US" altLang="en-US" smtClean="0"/>
              <a:t>the coccyx</a:t>
            </a:r>
            <a:endParaRPr lang="en-US" altLang="en-US" dirty="0" smtClean="0"/>
          </a:p>
        </p:txBody>
      </p:sp>
      <p:sp>
        <p:nvSpPr>
          <p:cNvPr id="121859" name="Content Placeholder 2"/>
          <p:cNvSpPr>
            <a:spLocks noGrp="1"/>
          </p:cNvSpPr>
          <p:nvPr>
            <p:ph idx="1"/>
          </p:nvPr>
        </p:nvSpPr>
        <p:spPr>
          <a:xfrm>
            <a:off x="446089" y="909522"/>
            <a:ext cx="4253234" cy="5340466"/>
          </a:xfrm>
        </p:spPr>
        <p:txBody>
          <a:bodyPr/>
          <a:lstStyle/>
          <a:p>
            <a:r>
              <a:rPr lang="en-US" altLang="en-US" b="1" dirty="0" smtClean="0"/>
              <a:t>Sacrum features </a:t>
            </a:r>
            <a:r>
              <a:rPr lang="en-US" dirty="0" smtClean="0"/>
              <a:t>(continued)</a:t>
            </a:r>
            <a:endParaRPr lang="en-US" altLang="en-US" b="1" dirty="0" smtClean="0"/>
          </a:p>
          <a:p>
            <a:pPr lvl="1"/>
            <a:r>
              <a:rPr lang="en-US" altLang="en-US" b="1" dirty="0" smtClean="0"/>
              <a:t>Sacral foramina</a:t>
            </a:r>
          </a:p>
          <a:p>
            <a:pPr lvl="2"/>
            <a:r>
              <a:rPr lang="en-US" altLang="en-US" dirty="0" smtClean="0"/>
              <a:t>Intervertebral </a:t>
            </a:r>
            <a:r>
              <a:rPr lang="en-US" altLang="en-US" dirty="0" smtClean="0"/>
              <a:t>foramina of </a:t>
            </a:r>
            <a:r>
              <a:rPr lang="en-US" altLang="en-US" dirty="0" smtClean="0"/>
              <a:t>fused vertebrae</a:t>
            </a:r>
          </a:p>
          <a:p>
            <a:pPr lvl="1"/>
            <a:r>
              <a:rPr lang="en-US" altLang="en-US" b="1" dirty="0" smtClean="0"/>
              <a:t>Apex</a:t>
            </a:r>
          </a:p>
          <a:p>
            <a:pPr lvl="2"/>
            <a:r>
              <a:rPr lang="en-US" altLang="en-US" dirty="0" smtClean="0"/>
              <a:t>Narrow, inferior </a:t>
            </a:r>
            <a:r>
              <a:rPr lang="en-US" altLang="en-US" dirty="0" smtClean="0"/>
              <a:t>portion</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42824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4" descr="\\192.168.4.30\conversion\IRDVD\JPG Creation\Martini _VAP3E\Output\Chapter 07\JPEG FILES\Labeled\fig_07_13_02-L.jpg"/>
          <p:cNvPicPr>
            <a:picLocks noChangeAspect="1" noChangeArrowheads="1"/>
          </p:cNvPicPr>
          <p:nvPr/>
        </p:nvPicPr>
        <p:blipFill>
          <a:blip r:embed="rId3">
            <a:extLst>
              <a:ext uri="{28A0092B-C50C-407E-A947-70E740481C1C}">
                <a14:useLocalDpi xmlns:a14="http://schemas.microsoft.com/office/drawing/2010/main" val="0"/>
              </a:ext>
            </a:extLst>
          </a:blip>
          <a:srcRect b="2232"/>
          <a:stretch>
            <a:fillRect/>
          </a:stretch>
        </p:blipFill>
        <p:spPr bwMode="auto">
          <a:xfrm>
            <a:off x="4343431" y="2876068"/>
            <a:ext cx="4583745" cy="3715232"/>
          </a:xfrm>
          <a:prstGeom prst="rect">
            <a:avLst/>
          </a:prstGeom>
          <a:noFill/>
          <a:extLst>
            <a:ext uri="{909E8E84-426E-40DD-AFC4-6F175D3DCCD1}">
              <a14:hiddenFill xmlns:a14="http://schemas.microsoft.com/office/drawing/2010/main">
                <a:solidFill>
                  <a:srgbClr val="FFFFFF"/>
                </a:solidFill>
              </a14:hiddenFill>
            </a:ext>
          </a:extLst>
        </p:spPr>
      </p:pic>
      <p:sp>
        <p:nvSpPr>
          <p:cNvPr id="121858" name="Title 1"/>
          <p:cNvSpPr>
            <a:spLocks noGrp="1"/>
          </p:cNvSpPr>
          <p:nvPr>
            <p:ph type="title"/>
          </p:nvPr>
        </p:nvSpPr>
        <p:spPr/>
        <p:txBody>
          <a:bodyPr/>
          <a:lstStyle/>
          <a:p>
            <a:r>
              <a:rPr lang="en-US" altLang="en-US" smtClean="0"/>
              <a:t>Module </a:t>
            </a:r>
            <a:r>
              <a:rPr lang="en-US" altLang="en-US" dirty="0" smtClean="0"/>
              <a:t>7.13: The sacrum and </a:t>
            </a:r>
            <a:r>
              <a:rPr lang="en-US" altLang="en-US" smtClean="0"/>
              <a:t>the coccyx</a:t>
            </a:r>
            <a:endParaRPr lang="en-US" altLang="en-US" dirty="0" smtClean="0"/>
          </a:p>
        </p:txBody>
      </p:sp>
      <p:sp>
        <p:nvSpPr>
          <p:cNvPr id="3" name="Content Placeholder 2"/>
          <p:cNvSpPr>
            <a:spLocks noGrp="1"/>
          </p:cNvSpPr>
          <p:nvPr>
            <p:ph idx="1"/>
          </p:nvPr>
        </p:nvSpPr>
        <p:spPr/>
        <p:txBody>
          <a:bodyPr/>
          <a:lstStyle/>
          <a:p>
            <a:r>
              <a:rPr lang="en-US" b="1" dirty="0" smtClean="0"/>
              <a:t>Sacrum features </a:t>
            </a:r>
            <a:r>
              <a:rPr lang="en-US" dirty="0" smtClean="0"/>
              <a:t>(continued)</a:t>
            </a:r>
          </a:p>
          <a:p>
            <a:pPr lvl="1"/>
            <a:r>
              <a:rPr lang="en-US" b="1" dirty="0" smtClean="0"/>
              <a:t>Sacral canal</a:t>
            </a:r>
          </a:p>
          <a:p>
            <a:pPr lvl="2"/>
            <a:r>
              <a:rPr lang="en-US" dirty="0" smtClean="0"/>
              <a:t>Passageway extending </a:t>
            </a:r>
            <a:r>
              <a:rPr lang="en-US" dirty="0" smtClean="0"/>
              <a:t>the </a:t>
            </a:r>
            <a:r>
              <a:rPr lang="en-US" dirty="0" smtClean="0"/>
              <a:t>length of the sacrum </a:t>
            </a:r>
          </a:p>
          <a:p>
            <a:pPr lvl="2"/>
            <a:r>
              <a:rPr lang="en-US" dirty="0" smtClean="0"/>
              <a:t>Contains nerves and </a:t>
            </a:r>
            <a:r>
              <a:rPr lang="en-US" dirty="0" smtClean="0"/>
              <a:t>membranes </a:t>
            </a:r>
            <a:r>
              <a:rPr lang="en-US" dirty="0" smtClean="0"/>
              <a:t>of the spinal</a:t>
            </a:r>
            <a:br>
              <a:rPr lang="en-US" dirty="0" smtClean="0"/>
            </a:br>
            <a:r>
              <a:rPr lang="en-US" dirty="0" smtClean="0"/>
              <a:t>cord</a:t>
            </a:r>
          </a:p>
          <a:p>
            <a:pPr lvl="1"/>
            <a:r>
              <a:rPr lang="en-US" b="1" dirty="0" smtClean="0"/>
              <a:t>Auricular surface</a:t>
            </a:r>
          </a:p>
          <a:p>
            <a:pPr lvl="2"/>
            <a:r>
              <a:rPr lang="en-US" dirty="0" smtClean="0"/>
              <a:t>Thickened, flattened </a:t>
            </a:r>
            <a:r>
              <a:rPr lang="en-US" dirty="0" smtClean="0"/>
              <a:t/>
            </a:r>
            <a:br>
              <a:rPr lang="en-US" dirty="0" smtClean="0"/>
            </a:br>
            <a:r>
              <a:rPr lang="en-US" dirty="0" smtClean="0"/>
              <a:t>lateral </a:t>
            </a:r>
            <a:r>
              <a:rPr lang="en-US" dirty="0" smtClean="0"/>
              <a:t>surfaces</a:t>
            </a:r>
          </a:p>
          <a:p>
            <a:pPr lvl="2"/>
            <a:r>
              <a:rPr lang="en-US" dirty="0" smtClean="0"/>
              <a:t>Site of articulation </a:t>
            </a:r>
            <a:r>
              <a:rPr lang="en-US" dirty="0" smtClean="0"/>
              <a:t/>
            </a:r>
            <a:br>
              <a:rPr lang="en-US" dirty="0" smtClean="0"/>
            </a:br>
            <a:r>
              <a:rPr lang="en-US" dirty="0" smtClean="0"/>
              <a:t>with </a:t>
            </a:r>
            <a:r>
              <a:rPr lang="en-US" dirty="0" smtClean="0"/>
              <a:t>pelvic bones </a:t>
            </a:r>
            <a:r>
              <a:rPr lang="en-US" dirty="0" smtClean="0"/>
              <a:t/>
            </a:r>
            <a:br>
              <a:rPr lang="en-US" dirty="0" smtClean="0"/>
            </a:br>
            <a:r>
              <a:rPr lang="en-US" dirty="0" smtClean="0"/>
              <a:t>(</a:t>
            </a:r>
            <a:r>
              <a:rPr lang="en-US" dirty="0" err="1" smtClean="0"/>
              <a:t>sacro</a:t>
            </a:r>
            <a:r>
              <a:rPr lang="en-US" dirty="0" smtClean="0"/>
              <a:t>-iliac joint)</a:t>
            </a:r>
            <a:endParaRPr lang="en-US" i="1"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50742756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descr="\\192.168.4.30\conversion\IRDVD\JPG Creation\Martini _VAP3E\Output\Chapter 07\JPEG FILES\Labeled\fig_07_13_02-L.jpg"/>
          <p:cNvPicPr>
            <a:picLocks noChangeAspect="1" noChangeArrowheads="1"/>
          </p:cNvPicPr>
          <p:nvPr/>
        </p:nvPicPr>
        <p:blipFill>
          <a:blip r:embed="rId2">
            <a:extLst>
              <a:ext uri="{28A0092B-C50C-407E-A947-70E740481C1C}">
                <a14:useLocalDpi xmlns:a14="http://schemas.microsoft.com/office/drawing/2010/main" val="0"/>
              </a:ext>
            </a:extLst>
          </a:blip>
          <a:srcRect b="2232"/>
          <a:stretch>
            <a:fillRect/>
          </a:stretch>
        </p:blipFill>
        <p:spPr bwMode="auto">
          <a:xfrm>
            <a:off x="4343431" y="2876068"/>
            <a:ext cx="4583745" cy="3715232"/>
          </a:xfrm>
          <a:prstGeom prst="rect">
            <a:avLst/>
          </a:prstGeom>
          <a:noFill/>
          <a:extLst>
            <a:ext uri="{909E8E84-426E-40DD-AFC4-6F175D3DCCD1}">
              <a14:hiddenFill xmlns:a14="http://schemas.microsoft.com/office/drawing/2010/main">
                <a:solidFill>
                  <a:srgbClr val="FFFFFF"/>
                </a:solidFill>
              </a14:hiddenFill>
            </a:ext>
          </a:extLst>
        </p:spPr>
      </p:pic>
      <p:sp>
        <p:nvSpPr>
          <p:cNvPr id="122882" name="Title 1"/>
          <p:cNvSpPr>
            <a:spLocks noGrp="1"/>
          </p:cNvSpPr>
          <p:nvPr>
            <p:ph type="title"/>
          </p:nvPr>
        </p:nvSpPr>
        <p:spPr/>
        <p:txBody>
          <a:bodyPr/>
          <a:lstStyle/>
          <a:p>
            <a:r>
              <a:rPr lang="en-US" altLang="en-US" smtClean="0"/>
              <a:t>Module </a:t>
            </a:r>
            <a:r>
              <a:rPr lang="en-US" altLang="en-US" dirty="0" smtClean="0"/>
              <a:t>7.13: The sacrum and </a:t>
            </a:r>
            <a:r>
              <a:rPr lang="en-US" altLang="en-US" smtClean="0"/>
              <a:t>the coccyx</a:t>
            </a:r>
            <a:endParaRPr lang="en-US" altLang="en-US" dirty="0" smtClean="0"/>
          </a:p>
        </p:txBody>
      </p:sp>
      <p:sp>
        <p:nvSpPr>
          <p:cNvPr id="3" name="Content Placeholder 2"/>
          <p:cNvSpPr>
            <a:spLocks noGrp="1"/>
          </p:cNvSpPr>
          <p:nvPr>
            <p:ph idx="1"/>
          </p:nvPr>
        </p:nvSpPr>
        <p:spPr/>
        <p:txBody>
          <a:bodyPr/>
          <a:lstStyle/>
          <a:p>
            <a:r>
              <a:rPr lang="en-US" b="1" dirty="0" smtClean="0"/>
              <a:t>Sacrum features </a:t>
            </a:r>
            <a:r>
              <a:rPr lang="en-US" dirty="0" smtClean="0"/>
              <a:t>(continued)</a:t>
            </a:r>
          </a:p>
          <a:p>
            <a:pPr lvl="1"/>
            <a:r>
              <a:rPr lang="en-US" b="1" dirty="0" smtClean="0"/>
              <a:t>Sacral tuberosity</a:t>
            </a:r>
          </a:p>
          <a:p>
            <a:pPr lvl="2"/>
            <a:r>
              <a:rPr lang="en-US" dirty="0" smtClean="0"/>
              <a:t>Roughened area posterior to auricular surface </a:t>
            </a:r>
          </a:p>
          <a:p>
            <a:pPr lvl="2"/>
            <a:r>
              <a:rPr lang="en-US" dirty="0" smtClean="0"/>
              <a:t>Attachment site of </a:t>
            </a:r>
            <a:r>
              <a:rPr lang="en-US" dirty="0" err="1" smtClean="0"/>
              <a:t>sacro</a:t>
            </a:r>
            <a:r>
              <a:rPr lang="en-US" dirty="0" smtClean="0"/>
              <a:t>-iliac joint ligaments</a:t>
            </a:r>
          </a:p>
          <a:p>
            <a:pPr lvl="1"/>
            <a:r>
              <a:rPr lang="en-US" b="1" dirty="0" smtClean="0"/>
              <a:t>Superior articular </a:t>
            </a:r>
            <a:r>
              <a:rPr lang="en-US" b="1" dirty="0" smtClean="0"/>
              <a:t/>
            </a:r>
            <a:br>
              <a:rPr lang="en-US" b="1" dirty="0" smtClean="0"/>
            </a:br>
            <a:r>
              <a:rPr lang="en-US" b="1" dirty="0" smtClean="0"/>
              <a:t>process</a:t>
            </a:r>
            <a:endParaRPr lang="en-US" b="1" dirty="0" smtClean="0"/>
          </a:p>
          <a:p>
            <a:pPr lvl="2"/>
            <a:r>
              <a:rPr lang="en-US" dirty="0" smtClean="0"/>
              <a:t>Articulates with last </a:t>
            </a:r>
            <a:r>
              <a:rPr lang="en-US" dirty="0" smtClean="0"/>
              <a:t/>
            </a:r>
            <a:br>
              <a:rPr lang="en-US" dirty="0" smtClean="0"/>
            </a:br>
            <a:r>
              <a:rPr lang="en-US" dirty="0" smtClean="0"/>
              <a:t>lumbar vertebra</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816506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descr="\\192.168.4.30\conversion\IRDVD\JPG Creation\Martini _VAP3E\Output\Chapter 07\JPEG FILES\Labeled\fig_07_13_02-L.jpg"/>
          <p:cNvPicPr>
            <a:picLocks noChangeAspect="1" noChangeArrowheads="1"/>
          </p:cNvPicPr>
          <p:nvPr/>
        </p:nvPicPr>
        <p:blipFill>
          <a:blip r:embed="rId2">
            <a:extLst>
              <a:ext uri="{28A0092B-C50C-407E-A947-70E740481C1C}">
                <a14:useLocalDpi xmlns:a14="http://schemas.microsoft.com/office/drawing/2010/main" val="0"/>
              </a:ext>
            </a:extLst>
          </a:blip>
          <a:srcRect b="2232"/>
          <a:stretch>
            <a:fillRect/>
          </a:stretch>
        </p:blipFill>
        <p:spPr bwMode="auto">
          <a:xfrm>
            <a:off x="4343431" y="2876068"/>
            <a:ext cx="4583745" cy="3715232"/>
          </a:xfrm>
          <a:prstGeom prst="rect">
            <a:avLst/>
          </a:prstGeom>
          <a:noFill/>
          <a:extLst>
            <a:ext uri="{909E8E84-426E-40DD-AFC4-6F175D3DCCD1}">
              <a14:hiddenFill xmlns:a14="http://schemas.microsoft.com/office/drawing/2010/main">
                <a:solidFill>
                  <a:srgbClr val="FFFFFF"/>
                </a:solidFill>
              </a14:hiddenFill>
            </a:ext>
          </a:extLst>
        </p:spPr>
      </p:pic>
      <p:sp>
        <p:nvSpPr>
          <p:cNvPr id="123906" name="Title 1"/>
          <p:cNvSpPr>
            <a:spLocks noGrp="1"/>
          </p:cNvSpPr>
          <p:nvPr>
            <p:ph type="title"/>
          </p:nvPr>
        </p:nvSpPr>
        <p:spPr/>
        <p:txBody>
          <a:bodyPr/>
          <a:lstStyle/>
          <a:p>
            <a:r>
              <a:rPr lang="en-US" altLang="en-US" smtClean="0"/>
              <a:t>Module </a:t>
            </a:r>
            <a:r>
              <a:rPr lang="en-US" altLang="en-US" dirty="0" smtClean="0"/>
              <a:t>7.13: The sacrum and </a:t>
            </a:r>
            <a:r>
              <a:rPr lang="en-US" altLang="en-US" smtClean="0"/>
              <a:t>the coccyx</a:t>
            </a:r>
            <a:endParaRPr lang="en-US" altLang="en-US" dirty="0" smtClean="0"/>
          </a:p>
        </p:txBody>
      </p:sp>
      <p:sp>
        <p:nvSpPr>
          <p:cNvPr id="3" name="Content Placeholder 2"/>
          <p:cNvSpPr>
            <a:spLocks noGrp="1"/>
          </p:cNvSpPr>
          <p:nvPr>
            <p:ph idx="1"/>
          </p:nvPr>
        </p:nvSpPr>
        <p:spPr/>
        <p:txBody>
          <a:bodyPr/>
          <a:lstStyle/>
          <a:p>
            <a:r>
              <a:rPr lang="en-US" b="1" dirty="0" smtClean="0"/>
              <a:t>Sacrum features </a:t>
            </a:r>
            <a:r>
              <a:rPr lang="en-US" dirty="0" smtClean="0"/>
              <a:t>(continued)</a:t>
            </a:r>
          </a:p>
          <a:p>
            <a:pPr lvl="1"/>
            <a:r>
              <a:rPr lang="en-US" b="1" dirty="0" smtClean="0"/>
              <a:t>Median sacral crest</a:t>
            </a:r>
          </a:p>
          <a:p>
            <a:pPr lvl="2"/>
            <a:r>
              <a:rPr lang="en-US" dirty="0" smtClean="0"/>
              <a:t>Ridge formed by fused spinous processes of sacral vertebrae</a:t>
            </a:r>
          </a:p>
          <a:p>
            <a:pPr lvl="1"/>
            <a:r>
              <a:rPr lang="en-US" b="1" dirty="0" smtClean="0"/>
              <a:t>Lateral sacral crest</a:t>
            </a:r>
          </a:p>
          <a:p>
            <a:pPr lvl="2"/>
            <a:r>
              <a:rPr lang="en-US" dirty="0" smtClean="0"/>
              <a:t>Ridge from fused </a:t>
            </a:r>
            <a:r>
              <a:rPr lang="en-US" dirty="0" smtClean="0"/>
              <a:t/>
            </a:r>
            <a:br>
              <a:rPr lang="en-US" dirty="0" smtClean="0"/>
            </a:br>
            <a:r>
              <a:rPr lang="en-US" dirty="0" smtClean="0"/>
              <a:t>transverse </a:t>
            </a:r>
            <a:r>
              <a:rPr lang="en-US" dirty="0" smtClean="0"/>
              <a:t>processes </a:t>
            </a:r>
            <a:r>
              <a:rPr lang="en-US" dirty="0" smtClean="0"/>
              <a:t/>
            </a:r>
            <a:br>
              <a:rPr lang="en-US" dirty="0" smtClean="0"/>
            </a:br>
            <a:r>
              <a:rPr lang="en-US" dirty="0" smtClean="0"/>
              <a:t>of </a:t>
            </a:r>
            <a:r>
              <a:rPr lang="en-US" dirty="0" smtClean="0"/>
              <a:t>sacral vertebrae</a:t>
            </a:r>
          </a:p>
          <a:p>
            <a:pPr lvl="1"/>
            <a:r>
              <a:rPr lang="en-US" b="1" dirty="0" smtClean="0"/>
              <a:t>Sacral hiatus</a:t>
            </a:r>
          </a:p>
          <a:p>
            <a:pPr lvl="2"/>
            <a:r>
              <a:rPr lang="en-US" dirty="0" smtClean="0"/>
              <a:t>Opening at inferior </a:t>
            </a:r>
            <a:r>
              <a:rPr lang="en-US" dirty="0" smtClean="0"/>
              <a:t/>
            </a:r>
            <a:br>
              <a:rPr lang="en-US" dirty="0" smtClean="0"/>
            </a:br>
            <a:r>
              <a:rPr lang="en-US" dirty="0" smtClean="0"/>
              <a:t>end </a:t>
            </a:r>
            <a:r>
              <a:rPr lang="en-US" dirty="0" smtClean="0"/>
              <a:t>of sacral </a:t>
            </a:r>
            <a:r>
              <a:rPr lang="en-US" dirty="0" smtClean="0"/>
              <a:t>canal</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1381855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descr="\\192.168.4.30\conversion\IRDVD\JPG Creation\Martini _VAP3E\Output\Chapter 07\JPEG FILES\Labeled\fig_07_13_02-L.jpg"/>
          <p:cNvPicPr>
            <a:picLocks noChangeAspect="1" noChangeArrowheads="1"/>
          </p:cNvPicPr>
          <p:nvPr/>
        </p:nvPicPr>
        <p:blipFill>
          <a:blip r:embed="rId2">
            <a:extLst>
              <a:ext uri="{28A0092B-C50C-407E-A947-70E740481C1C}">
                <a14:useLocalDpi xmlns:a14="http://schemas.microsoft.com/office/drawing/2010/main" val="0"/>
              </a:ext>
            </a:extLst>
          </a:blip>
          <a:srcRect b="2232"/>
          <a:stretch>
            <a:fillRect/>
          </a:stretch>
        </p:blipFill>
        <p:spPr bwMode="auto">
          <a:xfrm>
            <a:off x="4343431" y="2876068"/>
            <a:ext cx="4583745" cy="3715232"/>
          </a:xfrm>
          <a:prstGeom prst="rect">
            <a:avLst/>
          </a:prstGeom>
          <a:noFill/>
          <a:extLst>
            <a:ext uri="{909E8E84-426E-40DD-AFC4-6F175D3DCCD1}">
              <a14:hiddenFill xmlns:a14="http://schemas.microsoft.com/office/drawing/2010/main">
                <a:solidFill>
                  <a:srgbClr val="FFFFFF"/>
                </a:solidFill>
              </a14:hiddenFill>
            </a:ext>
          </a:extLst>
        </p:spPr>
      </p:pic>
      <p:sp>
        <p:nvSpPr>
          <p:cNvPr id="124930" name="Title 1"/>
          <p:cNvSpPr>
            <a:spLocks noGrp="1"/>
          </p:cNvSpPr>
          <p:nvPr>
            <p:ph type="title"/>
          </p:nvPr>
        </p:nvSpPr>
        <p:spPr/>
        <p:txBody>
          <a:bodyPr/>
          <a:lstStyle/>
          <a:p>
            <a:r>
              <a:rPr lang="en-US" altLang="en-US" smtClean="0"/>
              <a:t>Module </a:t>
            </a:r>
            <a:r>
              <a:rPr lang="en-US" altLang="en-US" dirty="0" smtClean="0"/>
              <a:t>7.13: The sacrum and </a:t>
            </a:r>
            <a:r>
              <a:rPr lang="en-US" altLang="en-US" smtClean="0"/>
              <a:t>the coccyx</a:t>
            </a:r>
            <a:endParaRPr lang="en-US" altLang="en-US" dirty="0" smtClean="0"/>
          </a:p>
        </p:txBody>
      </p:sp>
      <p:sp>
        <p:nvSpPr>
          <p:cNvPr id="124931" name="Content Placeholder 2"/>
          <p:cNvSpPr>
            <a:spLocks noGrp="1"/>
          </p:cNvSpPr>
          <p:nvPr>
            <p:ph idx="1"/>
          </p:nvPr>
        </p:nvSpPr>
        <p:spPr/>
        <p:txBody>
          <a:bodyPr/>
          <a:lstStyle/>
          <a:p>
            <a:r>
              <a:rPr lang="en-US" altLang="en-US" b="1" dirty="0" smtClean="0"/>
              <a:t>Coccyx</a:t>
            </a:r>
          </a:p>
          <a:p>
            <a:pPr lvl="1"/>
            <a:r>
              <a:rPr lang="en-US" altLang="en-US" dirty="0" smtClean="0"/>
              <a:t>Three to five fused vertebrae</a:t>
            </a:r>
          </a:p>
          <a:p>
            <a:pPr lvl="1"/>
            <a:r>
              <a:rPr lang="en-US" altLang="en-US" dirty="0" smtClean="0"/>
              <a:t>Begin fusing about age 26</a:t>
            </a:r>
          </a:p>
          <a:p>
            <a:pPr lvl="1"/>
            <a:r>
              <a:rPr lang="en-US" altLang="en-US" b="1" dirty="0" smtClean="0"/>
              <a:t>Coccygeal </a:t>
            </a:r>
            <a:r>
              <a:rPr lang="en-US" altLang="en-US" b="1" dirty="0" err="1" smtClean="0"/>
              <a:t>cornu</a:t>
            </a:r>
            <a:endParaRPr lang="en-US" altLang="en-US" b="1" dirty="0" smtClean="0"/>
          </a:p>
          <a:p>
            <a:pPr lvl="2"/>
            <a:r>
              <a:rPr lang="en-US" altLang="en-US" dirty="0" smtClean="0"/>
              <a:t>Curves to met sacral </a:t>
            </a:r>
            <a:r>
              <a:rPr lang="en-US" altLang="en-US" dirty="0" smtClean="0"/>
              <a:t/>
            </a:r>
            <a:br>
              <a:rPr lang="en-US" altLang="en-US" dirty="0" smtClean="0"/>
            </a:br>
            <a:r>
              <a:rPr lang="en-US" altLang="en-US" dirty="0" err="1" smtClean="0"/>
              <a:t>cornu</a:t>
            </a:r>
            <a:r>
              <a:rPr lang="en-US" altLang="en-US" dirty="0" smtClean="0"/>
              <a:t> superior </a:t>
            </a:r>
            <a:r>
              <a:rPr lang="en-US" altLang="en-US" dirty="0" smtClean="0"/>
              <a:t>to it</a:t>
            </a:r>
          </a:p>
        </p:txBody>
      </p:sp>
      <p:sp>
        <p:nvSpPr>
          <p:cNvPr id="2"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86887909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dirty="0" smtClean="0"/>
              <a:t>Video: Sacrum and </a:t>
            </a:r>
            <a:r>
              <a:rPr lang="en-US" altLang="en-US" dirty="0" smtClean="0"/>
              <a:t>Coccyx</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2" name="sacrum_and_coccy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008632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altLang="en-US" smtClean="0"/>
              <a:t>Module </a:t>
            </a:r>
            <a:r>
              <a:rPr lang="en-US" altLang="en-US" dirty="0" smtClean="0"/>
              <a:t>7.13</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Which bone of the axial skeleton joins with the hip bones of the appendicular skeleton?</a:t>
            </a:r>
          </a:p>
          <a:p>
            <a:pPr marL="514350" indent="-514350">
              <a:buClr>
                <a:srgbClr val="00743A"/>
              </a:buClr>
              <a:buFont typeface="+mj-lt"/>
              <a:buAutoNum type="alphaUcPeriod"/>
            </a:pPr>
            <a:r>
              <a:rPr lang="en-US" dirty="0" smtClean="0"/>
              <a:t>Which regions of the vertebral column do not consist of individual vertebrae?</a:t>
            </a:r>
          </a:p>
          <a:p>
            <a:pPr>
              <a:lnSpc>
                <a:spcPts val="1200"/>
              </a:lnSpc>
            </a:pPr>
            <a:endParaRPr lang="en-US" dirty="0" smtClean="0"/>
          </a:p>
          <a:p>
            <a:r>
              <a:rPr lang="en-US" i="1" dirty="0" smtClean="0"/>
              <a:t>Learning Outcome: </a:t>
            </a:r>
            <a:r>
              <a:rPr lang="en-US" dirty="0" smtClean="0"/>
              <a:t>Describe the distinctive structural and functional characteristics of the sacrum and coccyx</a:t>
            </a:r>
            <a:r>
              <a:rPr lang="en-US" dirty="0" smtClean="0"/>
              <a:t>.</a:t>
            </a:r>
            <a:endParaRPr 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044793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Module </a:t>
            </a:r>
            <a:r>
              <a:rPr lang="en-US" altLang="en-US" dirty="0" smtClean="0"/>
              <a:t>7.2: </a:t>
            </a:r>
            <a:r>
              <a:rPr lang="en-US" altLang="en-US" smtClean="0"/>
              <a:t>Skull components</a:t>
            </a:r>
            <a:endParaRPr lang="en-US" altLang="en-US" dirty="0" smtClean="0"/>
          </a:p>
        </p:txBody>
      </p:sp>
      <p:sp>
        <p:nvSpPr>
          <p:cNvPr id="17411" name="Content Placeholder 2"/>
          <p:cNvSpPr>
            <a:spLocks noGrp="1"/>
          </p:cNvSpPr>
          <p:nvPr>
            <p:ph idx="1"/>
          </p:nvPr>
        </p:nvSpPr>
        <p:spPr>
          <a:xfrm>
            <a:off x="446089" y="909522"/>
            <a:ext cx="4056803" cy="5340466"/>
          </a:xfrm>
        </p:spPr>
        <p:txBody>
          <a:bodyPr/>
          <a:lstStyle/>
          <a:p>
            <a:r>
              <a:rPr lang="en-US" altLang="en-US" b="1" dirty="0" smtClean="0"/>
              <a:t>Facial bones (14)</a:t>
            </a:r>
          </a:p>
          <a:p>
            <a:pPr lvl="1"/>
            <a:r>
              <a:rPr lang="en-US" altLang="en-US" dirty="0" smtClean="0"/>
              <a:t>Protect and support entrances to the digestive and </a:t>
            </a:r>
            <a:r>
              <a:rPr lang="en-US" altLang="en-US" dirty="0" smtClean="0"/>
              <a:t>respiratory </a:t>
            </a:r>
            <a:r>
              <a:rPr lang="en-US" altLang="en-US" dirty="0" smtClean="0"/>
              <a:t>tracts</a:t>
            </a:r>
          </a:p>
          <a:p>
            <a:pPr lvl="1"/>
            <a:r>
              <a:rPr lang="en-US" altLang="en-US" dirty="0" smtClean="0"/>
              <a:t>Provide attachment points for muscles that:</a:t>
            </a:r>
          </a:p>
          <a:p>
            <a:pPr lvl="2"/>
            <a:r>
              <a:rPr lang="en-US" altLang="en-US" dirty="0" smtClean="0"/>
              <a:t>Control facial expression</a:t>
            </a:r>
          </a:p>
          <a:p>
            <a:pPr lvl="2"/>
            <a:r>
              <a:rPr lang="en-US" altLang="en-US" dirty="0" smtClean="0"/>
              <a:t>Assist in manipulation of food</a:t>
            </a:r>
          </a:p>
        </p:txBody>
      </p:sp>
      <p:sp>
        <p:nvSpPr>
          <p:cNvPr id="2" name="Footer Placeholder 3"/>
          <p:cNvSpPr>
            <a:spLocks noGrp="1"/>
          </p:cNvSpPr>
          <p:nvPr>
            <p:ph type="ftr" sz="quarter" idx="10"/>
          </p:nvPr>
        </p:nvSpPr>
        <p:spPr/>
        <p:txBody>
          <a:bodyPr/>
          <a:lstStyle/>
          <a:p>
            <a:r>
              <a:rPr lang="en-US" smtClean="0"/>
              <a:t>© 2018 Pearson Education, Inc.</a:t>
            </a:r>
            <a:endParaRPr lang="en-US"/>
          </a:p>
        </p:txBody>
      </p:sp>
      <p:pic>
        <p:nvPicPr>
          <p:cNvPr id="6" name="Picture 4" descr="\\192.168.4.30\conversion\IRDVD\JPG Creation\Martini _VAP3E\Output\Chapter 07\JPEG FILES\Labeled\fig_07_02_0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502892" y="909522"/>
            <a:ext cx="4528373" cy="354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5910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altLang="en-US" smtClean="0"/>
              <a:t>Module </a:t>
            </a:r>
            <a:r>
              <a:rPr lang="en-US" altLang="en-US" dirty="0" smtClean="0"/>
              <a:t>7.14: The thoracic cage protects organs in the chest and provides sites for </a:t>
            </a:r>
            <a:r>
              <a:rPr lang="en-US" altLang="en-US" smtClean="0"/>
              <a:t>muscle attachment</a:t>
            </a:r>
            <a:endParaRPr lang="en-US" altLang="en-US" dirty="0" smtClean="0"/>
          </a:p>
        </p:txBody>
      </p:sp>
      <p:sp>
        <p:nvSpPr>
          <p:cNvPr id="3" name="Content Placeholder 2"/>
          <p:cNvSpPr>
            <a:spLocks noGrp="1"/>
          </p:cNvSpPr>
          <p:nvPr>
            <p:ph idx="1"/>
          </p:nvPr>
        </p:nvSpPr>
        <p:spPr>
          <a:xfrm>
            <a:off x="446088" y="1503122"/>
            <a:ext cx="8288337" cy="4746865"/>
          </a:xfrm>
        </p:spPr>
        <p:txBody>
          <a:bodyPr/>
          <a:lstStyle/>
          <a:p>
            <a:r>
              <a:rPr lang="en-US" b="1" dirty="0" smtClean="0"/>
              <a:t>Thoracic cage overview</a:t>
            </a:r>
          </a:p>
          <a:p>
            <a:pPr lvl="1"/>
            <a:r>
              <a:rPr lang="en-US" dirty="0" smtClean="0"/>
              <a:t>Provides bony support to thoracic cavity walls</a:t>
            </a:r>
          </a:p>
          <a:p>
            <a:pPr lvl="1"/>
            <a:r>
              <a:rPr lang="en-US" dirty="0" smtClean="0"/>
              <a:t>Protects heart, lungs, thymus, and other thoracic cavity organs</a:t>
            </a:r>
          </a:p>
          <a:p>
            <a:pPr lvl="1"/>
            <a:r>
              <a:rPr lang="en-US" dirty="0" smtClean="0"/>
              <a:t>Composed of thoracic vertebrae, ribs, and sternum</a:t>
            </a:r>
          </a:p>
          <a:p>
            <a:pPr lvl="2"/>
            <a:r>
              <a:rPr lang="en-US" dirty="0" smtClean="0"/>
              <a:t>Ribs and sternum form the rib cage</a:t>
            </a:r>
          </a:p>
          <a:p>
            <a:pPr lvl="1"/>
            <a:r>
              <a:rPr lang="en-US" dirty="0" smtClean="0"/>
              <a:t>Attachment for muscles involved in:</a:t>
            </a:r>
          </a:p>
          <a:p>
            <a:pPr marL="1027113" lvl="2" indent="-457200">
              <a:buFont typeface="+mj-lt"/>
              <a:buAutoNum type="arabicPeriod"/>
            </a:pPr>
            <a:r>
              <a:rPr lang="en-US" dirty="0" smtClean="0"/>
              <a:t>Breathing</a:t>
            </a:r>
          </a:p>
          <a:p>
            <a:pPr marL="1027113" lvl="2" indent="-457200">
              <a:buFont typeface="+mj-lt"/>
              <a:buAutoNum type="arabicPeriod"/>
            </a:pPr>
            <a:r>
              <a:rPr lang="en-US" dirty="0" smtClean="0"/>
              <a:t>Maintaining position of the vertebral column</a:t>
            </a:r>
          </a:p>
          <a:p>
            <a:pPr marL="1027113" lvl="2" indent="-457200">
              <a:buFont typeface="+mj-lt"/>
              <a:buAutoNum type="arabicPeriod"/>
            </a:pPr>
            <a:r>
              <a:rPr lang="en-US" dirty="0" smtClean="0"/>
              <a:t>Moving the pectoral girdles and upper limbs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147259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5" descr="\\192.168.4.30\conversion\IRDVD\JPG Creation\Martini _VAP3E\Output\Chapter 07\JPEG FILES\Labeled\fig_07_14_01-L.jpg"/>
          <p:cNvPicPr>
            <a:picLocks noChangeAspect="1" noChangeArrowheads="1"/>
          </p:cNvPicPr>
          <p:nvPr/>
        </p:nvPicPr>
        <p:blipFill>
          <a:blip r:embed="rId2">
            <a:extLst>
              <a:ext uri="{28A0092B-C50C-407E-A947-70E740481C1C}">
                <a14:useLocalDpi xmlns:a14="http://schemas.microsoft.com/office/drawing/2010/main" val="0"/>
              </a:ext>
            </a:extLst>
          </a:blip>
          <a:srcRect b="2422"/>
          <a:stretch>
            <a:fillRect/>
          </a:stretch>
        </p:blipFill>
        <p:spPr bwMode="auto">
          <a:xfrm>
            <a:off x="3509419" y="2662178"/>
            <a:ext cx="5570906" cy="4050898"/>
          </a:xfrm>
          <a:prstGeom prst="rect">
            <a:avLst/>
          </a:prstGeom>
          <a:noFill/>
          <a:extLst>
            <a:ext uri="{909E8E84-426E-40DD-AFC4-6F175D3DCCD1}">
              <a14:hiddenFill xmlns:a14="http://schemas.microsoft.com/office/drawing/2010/main">
                <a:solidFill>
                  <a:srgbClr val="FFFFFF"/>
                </a:solidFill>
              </a14:hiddenFill>
            </a:ext>
          </a:extLst>
        </p:spPr>
      </p:pic>
      <p:sp>
        <p:nvSpPr>
          <p:cNvPr id="129026" name="Title 1"/>
          <p:cNvSpPr>
            <a:spLocks noGrp="1"/>
          </p:cNvSpPr>
          <p:nvPr>
            <p:ph type="title"/>
          </p:nvPr>
        </p:nvSpPr>
        <p:spPr/>
        <p:txBody>
          <a:bodyPr/>
          <a:lstStyle/>
          <a:p>
            <a:r>
              <a:rPr lang="en-US" altLang="en-US" smtClean="0"/>
              <a:t>Module </a:t>
            </a:r>
            <a:r>
              <a:rPr lang="en-US" altLang="en-US" dirty="0" smtClean="0"/>
              <a:t>7.14: The </a:t>
            </a:r>
            <a:r>
              <a:rPr lang="en-US" altLang="en-US" smtClean="0"/>
              <a:t>thoracic cage</a:t>
            </a:r>
            <a:endParaRPr lang="en-US" altLang="en-US" dirty="0" smtClean="0"/>
          </a:p>
        </p:txBody>
      </p:sp>
      <p:sp>
        <p:nvSpPr>
          <p:cNvPr id="129027" name="Content Placeholder 2"/>
          <p:cNvSpPr>
            <a:spLocks noGrp="1"/>
          </p:cNvSpPr>
          <p:nvPr>
            <p:ph idx="1"/>
          </p:nvPr>
        </p:nvSpPr>
        <p:spPr/>
        <p:txBody>
          <a:bodyPr/>
          <a:lstStyle/>
          <a:p>
            <a:r>
              <a:rPr lang="en-US" altLang="en-US" b="1" dirty="0" smtClean="0"/>
              <a:t>Sternum</a:t>
            </a:r>
          </a:p>
          <a:p>
            <a:pPr marL="690563" lvl="1" indent="-514350">
              <a:buFont typeface="+mj-lt"/>
              <a:buAutoNum type="arabicPeriod"/>
            </a:pPr>
            <a:r>
              <a:rPr lang="en-US" altLang="en-US" dirty="0" smtClean="0"/>
              <a:t>​</a:t>
            </a:r>
            <a:r>
              <a:rPr lang="en-US" altLang="en-US" b="1" dirty="0" smtClean="0"/>
              <a:t>Manubrium</a:t>
            </a:r>
          </a:p>
          <a:p>
            <a:pPr lvl="2"/>
            <a:r>
              <a:rPr lang="en-US" altLang="en-US" dirty="0" smtClean="0"/>
              <a:t>Trapezoid-shaped superior portion </a:t>
            </a:r>
          </a:p>
          <a:p>
            <a:pPr marL="690563" lvl="1" indent="-514350">
              <a:buFont typeface="+mj-lt"/>
              <a:buAutoNum type="arabicPeriod"/>
            </a:pPr>
            <a:r>
              <a:rPr lang="en-US" altLang="en-US" dirty="0" smtClean="0"/>
              <a:t>​</a:t>
            </a:r>
            <a:r>
              <a:rPr lang="en-US" altLang="en-US" b="1" dirty="0" smtClean="0"/>
              <a:t>Body</a:t>
            </a:r>
          </a:p>
          <a:p>
            <a:pPr lvl="2"/>
            <a:r>
              <a:rPr lang="en-US" altLang="en-US" dirty="0" smtClean="0"/>
              <a:t>Attaches to inferior </a:t>
            </a:r>
            <a:r>
              <a:rPr lang="en-US" altLang="en-US" dirty="0" smtClean="0"/>
              <a:t/>
            </a:r>
            <a:br>
              <a:rPr lang="en-US" altLang="en-US" dirty="0" smtClean="0"/>
            </a:br>
            <a:r>
              <a:rPr lang="en-US" altLang="en-US" dirty="0" smtClean="0"/>
              <a:t>surface </a:t>
            </a:r>
            <a:r>
              <a:rPr lang="en-US" altLang="en-US" dirty="0" smtClean="0"/>
              <a:t>of the </a:t>
            </a:r>
            <a:r>
              <a:rPr lang="en-US" altLang="en-US" dirty="0" smtClean="0"/>
              <a:t/>
            </a:r>
            <a:br>
              <a:rPr lang="en-US" altLang="en-US" dirty="0" smtClean="0"/>
            </a:br>
            <a:r>
              <a:rPr lang="en-US" altLang="en-US" dirty="0" smtClean="0"/>
              <a:t>manubrium</a:t>
            </a:r>
            <a:endParaRPr lang="en-US" altLang="en-US" dirty="0" smtClean="0"/>
          </a:p>
          <a:p>
            <a:pPr marL="690563" lvl="1" indent="-514350">
              <a:buFont typeface="+mj-lt"/>
              <a:buAutoNum type="arabicPeriod"/>
            </a:pPr>
            <a:r>
              <a:rPr lang="en-US" altLang="en-US" dirty="0" smtClean="0"/>
              <a:t>​</a:t>
            </a:r>
            <a:r>
              <a:rPr lang="en-US" altLang="en-US" b="1" dirty="0" smtClean="0"/>
              <a:t>Xiphoid process</a:t>
            </a:r>
          </a:p>
          <a:p>
            <a:pPr lvl="2"/>
            <a:r>
              <a:rPr lang="en-US" altLang="en-US" dirty="0" smtClean="0"/>
              <a:t>Attached </a:t>
            </a:r>
            <a:r>
              <a:rPr lang="en-US" altLang="en-US" dirty="0" smtClean="0"/>
              <a:t>to</a:t>
            </a:r>
            <a:br>
              <a:rPr lang="en-US" altLang="en-US" dirty="0" smtClean="0"/>
            </a:br>
            <a:r>
              <a:rPr lang="en-US" altLang="en-US" dirty="0" smtClean="0"/>
              <a:t> </a:t>
            </a:r>
            <a:r>
              <a:rPr lang="en-US" altLang="en-US" dirty="0" smtClean="0"/>
              <a:t>inferior portion </a:t>
            </a:r>
            <a:r>
              <a:rPr lang="en-US" altLang="en-US" dirty="0" smtClean="0"/>
              <a:t/>
            </a:r>
            <a:br>
              <a:rPr lang="en-US" altLang="en-US" dirty="0" smtClean="0"/>
            </a:br>
            <a:r>
              <a:rPr lang="en-US" altLang="en-US" dirty="0" smtClean="0"/>
              <a:t>of </a:t>
            </a:r>
            <a:r>
              <a:rPr lang="en-US" altLang="en-US" dirty="0" smtClean="0"/>
              <a:t>body</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18075156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5" descr="\\192.168.4.30\conversion\IRDVD\JPG Creation\Martini _VAP3E\Output\Chapter 07\JPEG FILES\Labeled\fig_07_14_01-L.jpg"/>
          <p:cNvPicPr>
            <a:picLocks noChangeAspect="1" noChangeArrowheads="1"/>
          </p:cNvPicPr>
          <p:nvPr/>
        </p:nvPicPr>
        <p:blipFill>
          <a:blip r:embed="rId2">
            <a:extLst>
              <a:ext uri="{28A0092B-C50C-407E-A947-70E740481C1C}">
                <a14:useLocalDpi xmlns:a14="http://schemas.microsoft.com/office/drawing/2010/main" val="0"/>
              </a:ext>
            </a:extLst>
          </a:blip>
          <a:srcRect b="2422"/>
          <a:stretch>
            <a:fillRect/>
          </a:stretch>
        </p:blipFill>
        <p:spPr bwMode="auto">
          <a:xfrm>
            <a:off x="3509419" y="2662178"/>
            <a:ext cx="5570906" cy="4050898"/>
          </a:xfrm>
          <a:prstGeom prst="rect">
            <a:avLst/>
          </a:prstGeom>
          <a:noFill/>
          <a:extLst>
            <a:ext uri="{909E8E84-426E-40DD-AFC4-6F175D3DCCD1}">
              <a14:hiddenFill xmlns:a14="http://schemas.microsoft.com/office/drawing/2010/main">
                <a:solidFill>
                  <a:srgbClr val="FFFFFF"/>
                </a:solidFill>
              </a14:hiddenFill>
            </a:ext>
          </a:extLst>
        </p:spPr>
      </p:pic>
      <p:sp>
        <p:nvSpPr>
          <p:cNvPr id="130050" name="Title 1"/>
          <p:cNvSpPr>
            <a:spLocks noGrp="1"/>
          </p:cNvSpPr>
          <p:nvPr>
            <p:ph type="title"/>
          </p:nvPr>
        </p:nvSpPr>
        <p:spPr/>
        <p:txBody>
          <a:bodyPr/>
          <a:lstStyle/>
          <a:p>
            <a:r>
              <a:rPr lang="en-US" altLang="en-US" smtClean="0"/>
              <a:t>Module </a:t>
            </a:r>
            <a:r>
              <a:rPr lang="en-US" altLang="en-US" dirty="0" smtClean="0"/>
              <a:t>7.14: The </a:t>
            </a:r>
            <a:r>
              <a:rPr lang="en-US" altLang="en-US" smtClean="0"/>
              <a:t>thoracic cage</a:t>
            </a:r>
            <a:endParaRPr lang="en-US" altLang="en-US" dirty="0" smtClean="0"/>
          </a:p>
        </p:txBody>
      </p:sp>
      <p:sp>
        <p:nvSpPr>
          <p:cNvPr id="133123" name="Content Placeholder 2"/>
          <p:cNvSpPr>
            <a:spLocks noGrp="1"/>
          </p:cNvSpPr>
          <p:nvPr>
            <p:ph idx="1"/>
          </p:nvPr>
        </p:nvSpPr>
        <p:spPr/>
        <p:txBody>
          <a:bodyPr/>
          <a:lstStyle/>
          <a:p>
            <a:r>
              <a:rPr lang="en-US" altLang="en-US" b="1" dirty="0" smtClean="0"/>
              <a:t>Ribs</a:t>
            </a:r>
          </a:p>
          <a:p>
            <a:pPr lvl="1"/>
            <a:r>
              <a:rPr lang="en-US" altLang="en-US" b="1" dirty="0" err="1" smtClean="0"/>
              <a:t>Vertebrosternal</a:t>
            </a:r>
            <a:r>
              <a:rPr lang="en-US" altLang="en-US" b="1" dirty="0" smtClean="0"/>
              <a:t> ribs </a:t>
            </a:r>
            <a:r>
              <a:rPr lang="en-US" altLang="en-US" dirty="0" smtClean="0"/>
              <a:t>(ribs 1–7)</a:t>
            </a:r>
          </a:p>
          <a:p>
            <a:pPr lvl="2"/>
            <a:r>
              <a:rPr lang="en-US" altLang="en-US" dirty="0" smtClean="0"/>
              <a:t>Connect to sternum by individual costal cartilages</a:t>
            </a:r>
          </a:p>
          <a:p>
            <a:pPr lvl="2"/>
            <a:r>
              <a:rPr lang="en-US" altLang="en-US" dirty="0" smtClean="0"/>
              <a:t>Also called </a:t>
            </a:r>
            <a:r>
              <a:rPr lang="en-US" altLang="en-US" b="1" dirty="0" smtClean="0"/>
              <a:t>true ribs</a:t>
            </a:r>
          </a:p>
          <a:p>
            <a:pPr lvl="1"/>
            <a:r>
              <a:rPr lang="en-US" altLang="en-US" b="1" dirty="0" err="1" smtClean="0"/>
              <a:t>Vertebrochondral</a:t>
            </a:r>
            <a:r>
              <a:rPr lang="en-US" altLang="en-US" b="1" dirty="0" smtClean="0"/>
              <a:t> ribs </a:t>
            </a:r>
            <a:r>
              <a:rPr lang="en-US" altLang="en-US" b="1" dirty="0" smtClean="0"/>
              <a:t/>
            </a:r>
            <a:br>
              <a:rPr lang="en-US" altLang="en-US" b="1" dirty="0" smtClean="0"/>
            </a:br>
            <a:r>
              <a:rPr lang="en-US" altLang="en-US" dirty="0" smtClean="0"/>
              <a:t>(</a:t>
            </a:r>
            <a:r>
              <a:rPr lang="en-US" altLang="en-US" dirty="0" smtClean="0"/>
              <a:t>ribs 8–10)	</a:t>
            </a:r>
          </a:p>
          <a:p>
            <a:pPr lvl="2"/>
            <a:r>
              <a:rPr lang="en-US" altLang="en-US" dirty="0" smtClean="0"/>
              <a:t>Connect to sternum by </a:t>
            </a:r>
            <a:r>
              <a:rPr lang="en-US" altLang="en-US" dirty="0" smtClean="0"/>
              <a:t/>
            </a:r>
            <a:br>
              <a:rPr lang="en-US" altLang="en-US" dirty="0" smtClean="0"/>
            </a:br>
            <a:r>
              <a:rPr lang="en-US" altLang="en-US" dirty="0" smtClean="0"/>
              <a:t>shared </a:t>
            </a:r>
            <a:r>
              <a:rPr lang="en-US" altLang="en-US" dirty="0" smtClean="0"/>
              <a:t>costal cartilages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2224767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5" descr="\\192.168.4.30\conversion\IRDVD\JPG Creation\Martini _VAP3E\Output\Chapter 07\JPEG FILES\Labeled\fig_07_14_01-L.jpg"/>
          <p:cNvPicPr>
            <a:picLocks noChangeAspect="1" noChangeArrowheads="1"/>
          </p:cNvPicPr>
          <p:nvPr/>
        </p:nvPicPr>
        <p:blipFill>
          <a:blip r:embed="rId2">
            <a:extLst>
              <a:ext uri="{28A0092B-C50C-407E-A947-70E740481C1C}">
                <a14:useLocalDpi xmlns:a14="http://schemas.microsoft.com/office/drawing/2010/main" val="0"/>
              </a:ext>
            </a:extLst>
          </a:blip>
          <a:srcRect b="2422"/>
          <a:stretch>
            <a:fillRect/>
          </a:stretch>
        </p:blipFill>
        <p:spPr bwMode="auto">
          <a:xfrm>
            <a:off x="3509419" y="2662178"/>
            <a:ext cx="5570906" cy="4050898"/>
          </a:xfrm>
          <a:prstGeom prst="rect">
            <a:avLst/>
          </a:prstGeom>
          <a:noFill/>
          <a:extLst>
            <a:ext uri="{909E8E84-426E-40DD-AFC4-6F175D3DCCD1}">
              <a14:hiddenFill xmlns:a14="http://schemas.microsoft.com/office/drawing/2010/main">
                <a:solidFill>
                  <a:srgbClr val="FFFFFF"/>
                </a:solidFill>
              </a14:hiddenFill>
            </a:ext>
          </a:extLst>
        </p:spPr>
      </p:pic>
      <p:sp>
        <p:nvSpPr>
          <p:cNvPr id="131074" name="Title 1"/>
          <p:cNvSpPr>
            <a:spLocks noGrp="1"/>
          </p:cNvSpPr>
          <p:nvPr>
            <p:ph type="title"/>
          </p:nvPr>
        </p:nvSpPr>
        <p:spPr/>
        <p:txBody>
          <a:bodyPr/>
          <a:lstStyle/>
          <a:p>
            <a:r>
              <a:rPr lang="en-US" altLang="en-US" smtClean="0"/>
              <a:t>Module </a:t>
            </a:r>
            <a:r>
              <a:rPr lang="en-US" altLang="en-US" dirty="0" smtClean="0"/>
              <a:t>7.14: The </a:t>
            </a:r>
            <a:r>
              <a:rPr lang="en-US" altLang="en-US" smtClean="0"/>
              <a:t>thoracic cage</a:t>
            </a:r>
            <a:endParaRPr lang="en-US" altLang="en-US" dirty="0" smtClean="0"/>
          </a:p>
        </p:txBody>
      </p:sp>
      <p:sp>
        <p:nvSpPr>
          <p:cNvPr id="133123" name="Content Placeholder 2"/>
          <p:cNvSpPr>
            <a:spLocks noGrp="1"/>
          </p:cNvSpPr>
          <p:nvPr>
            <p:ph idx="1"/>
          </p:nvPr>
        </p:nvSpPr>
        <p:spPr/>
        <p:txBody>
          <a:bodyPr/>
          <a:lstStyle/>
          <a:p>
            <a:r>
              <a:rPr lang="en-US" altLang="en-US" b="1" dirty="0" smtClean="0"/>
              <a:t>Ribs </a:t>
            </a:r>
            <a:r>
              <a:rPr lang="en-US" altLang="en-US" dirty="0" smtClean="0"/>
              <a:t>(continued)</a:t>
            </a:r>
            <a:endParaRPr lang="en-US" altLang="en-US" b="1" dirty="0" smtClean="0"/>
          </a:p>
          <a:p>
            <a:pPr lvl="1"/>
            <a:r>
              <a:rPr lang="en-US" altLang="en-US" b="1" dirty="0" smtClean="0"/>
              <a:t>Vertebral ribs </a:t>
            </a:r>
            <a:r>
              <a:rPr lang="en-US" altLang="en-US" dirty="0" smtClean="0"/>
              <a:t>(ribs 11 and 12)</a:t>
            </a:r>
          </a:p>
          <a:p>
            <a:pPr lvl="2"/>
            <a:r>
              <a:rPr lang="en-US" altLang="en-US" dirty="0" smtClean="0"/>
              <a:t>No connection to sternum</a:t>
            </a:r>
          </a:p>
          <a:p>
            <a:pPr lvl="2"/>
            <a:r>
              <a:rPr lang="en-US" altLang="en-US" dirty="0" smtClean="0"/>
              <a:t>Also known as </a:t>
            </a:r>
            <a:r>
              <a:rPr lang="en-US" altLang="en-US" b="1" dirty="0" smtClean="0"/>
              <a:t>floating ribs</a:t>
            </a:r>
          </a:p>
          <a:p>
            <a:pPr lvl="1"/>
            <a:r>
              <a:rPr lang="en-US" altLang="en-US" dirty="0" smtClean="0"/>
              <a:t>Ribs 8–12 also </a:t>
            </a:r>
            <a:r>
              <a:rPr lang="en-US" altLang="en-US" dirty="0" smtClean="0"/>
              <a:t/>
            </a:r>
            <a:br>
              <a:rPr lang="en-US" altLang="en-US" dirty="0" smtClean="0"/>
            </a:br>
            <a:r>
              <a:rPr lang="en-US" altLang="en-US" dirty="0" smtClean="0"/>
              <a:t>called </a:t>
            </a:r>
            <a:r>
              <a:rPr lang="en-US" altLang="en-US" b="1" dirty="0" smtClean="0"/>
              <a:t>false </a:t>
            </a:r>
            <a:r>
              <a:rPr lang="en-US" altLang="en-US" b="1" dirty="0" smtClean="0"/>
              <a:t>ribs</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46870435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6" descr="\\192.168.4.30\conversion\IRDVD\JPG Creation\Martini _VAP3E\Output\Chapter 07\JPEG FILES\Labeled\fig_07_14_02-L.jpg"/>
          <p:cNvPicPr>
            <a:picLocks noChangeAspect="1" noChangeArrowheads="1"/>
          </p:cNvPicPr>
          <p:nvPr/>
        </p:nvPicPr>
        <p:blipFill>
          <a:blip r:embed="rId2">
            <a:extLst>
              <a:ext uri="{28A0092B-C50C-407E-A947-70E740481C1C}">
                <a14:useLocalDpi xmlns:a14="http://schemas.microsoft.com/office/drawing/2010/main" val="0"/>
              </a:ext>
            </a:extLst>
          </a:blip>
          <a:srcRect b="4296"/>
          <a:stretch>
            <a:fillRect/>
          </a:stretch>
        </p:blipFill>
        <p:spPr bwMode="auto">
          <a:xfrm>
            <a:off x="1365054" y="3333509"/>
            <a:ext cx="7676835" cy="3176768"/>
          </a:xfrm>
          <a:prstGeom prst="rect">
            <a:avLst/>
          </a:prstGeom>
          <a:noFill/>
          <a:extLst>
            <a:ext uri="{909E8E84-426E-40DD-AFC4-6F175D3DCCD1}">
              <a14:hiddenFill xmlns:a14="http://schemas.microsoft.com/office/drawing/2010/main">
                <a:solidFill>
                  <a:srgbClr val="FFFFFF"/>
                </a:solidFill>
              </a14:hiddenFill>
            </a:ext>
          </a:extLst>
        </p:spPr>
      </p:pic>
      <p:sp>
        <p:nvSpPr>
          <p:cNvPr id="132098" name="Title 1"/>
          <p:cNvSpPr>
            <a:spLocks noGrp="1"/>
          </p:cNvSpPr>
          <p:nvPr>
            <p:ph type="title"/>
          </p:nvPr>
        </p:nvSpPr>
        <p:spPr/>
        <p:txBody>
          <a:bodyPr/>
          <a:lstStyle/>
          <a:p>
            <a:r>
              <a:rPr lang="en-US" altLang="en-US" smtClean="0"/>
              <a:t>Module </a:t>
            </a:r>
            <a:r>
              <a:rPr lang="en-US" altLang="en-US" dirty="0" smtClean="0"/>
              <a:t>7.14: The </a:t>
            </a:r>
            <a:r>
              <a:rPr lang="en-US" altLang="en-US" smtClean="0"/>
              <a:t>thoracic cage</a:t>
            </a:r>
            <a:endParaRPr lang="en-US" altLang="en-US" dirty="0" smtClean="0"/>
          </a:p>
        </p:txBody>
      </p:sp>
      <p:sp>
        <p:nvSpPr>
          <p:cNvPr id="135171" name="Content Placeholder 2"/>
          <p:cNvSpPr>
            <a:spLocks noGrp="1"/>
          </p:cNvSpPr>
          <p:nvPr>
            <p:ph idx="1"/>
          </p:nvPr>
        </p:nvSpPr>
        <p:spPr/>
        <p:txBody>
          <a:bodyPr/>
          <a:lstStyle/>
          <a:p>
            <a:r>
              <a:rPr lang="en-US" altLang="en-US" b="1" dirty="0" smtClean="0"/>
              <a:t>Ribs </a:t>
            </a:r>
            <a:r>
              <a:rPr lang="en-US" altLang="en-US" dirty="0" smtClean="0"/>
              <a:t>(continued)</a:t>
            </a:r>
            <a:endParaRPr lang="en-US" altLang="en-US" b="1" dirty="0" smtClean="0"/>
          </a:p>
          <a:p>
            <a:pPr lvl="1"/>
            <a:r>
              <a:rPr lang="en-US" altLang="en-US" b="1" dirty="0" smtClean="0"/>
              <a:t>Costal groove </a:t>
            </a:r>
            <a:r>
              <a:rPr lang="en-US" altLang="en-US" dirty="0" smtClean="0"/>
              <a:t>on the inferior border</a:t>
            </a:r>
          </a:p>
          <a:p>
            <a:pPr lvl="2"/>
            <a:r>
              <a:rPr lang="en-US" altLang="en-US" dirty="0" smtClean="0"/>
              <a:t>Marks path of nerves and blood vessels</a:t>
            </a:r>
          </a:p>
          <a:p>
            <a:pPr lvl="1"/>
            <a:r>
              <a:rPr lang="en-US" altLang="en-US" b="1" dirty="0" smtClean="0"/>
              <a:t>Shaft</a:t>
            </a:r>
          </a:p>
          <a:p>
            <a:pPr lvl="2"/>
            <a:r>
              <a:rPr lang="en-US" altLang="en-US" dirty="0" smtClean="0"/>
              <a:t>Tubular body of the rib</a:t>
            </a:r>
          </a:p>
          <a:p>
            <a:pPr lvl="1"/>
            <a:r>
              <a:rPr lang="en-US" altLang="en-US" b="1" dirty="0" smtClean="0"/>
              <a:t>Angle</a:t>
            </a:r>
          </a:p>
          <a:p>
            <a:pPr lvl="2"/>
            <a:r>
              <a:rPr lang="en-US" altLang="en-US" dirty="0" smtClean="0"/>
              <a:t>Where shaft begins curving </a:t>
            </a:r>
            <a:br>
              <a:rPr lang="en-US" altLang="en-US" dirty="0" smtClean="0"/>
            </a:br>
            <a:r>
              <a:rPr lang="en-US" altLang="en-US" dirty="0" smtClean="0"/>
              <a:t>toward sternum</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6739020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6" descr="\\192.168.4.30\conversion\IRDVD\JPG Creation\Martini _VAP3E\Output\Chapter 07\JPEG FILES\Labeled\fig_07_14_02-L.jpg"/>
          <p:cNvPicPr>
            <a:picLocks noChangeAspect="1" noChangeArrowheads="1"/>
          </p:cNvPicPr>
          <p:nvPr/>
        </p:nvPicPr>
        <p:blipFill>
          <a:blip r:embed="rId2">
            <a:extLst>
              <a:ext uri="{28A0092B-C50C-407E-A947-70E740481C1C}">
                <a14:useLocalDpi xmlns:a14="http://schemas.microsoft.com/office/drawing/2010/main" val="0"/>
              </a:ext>
            </a:extLst>
          </a:blip>
          <a:srcRect b="4296"/>
          <a:stretch>
            <a:fillRect/>
          </a:stretch>
        </p:blipFill>
        <p:spPr bwMode="auto">
          <a:xfrm>
            <a:off x="1365054" y="3333509"/>
            <a:ext cx="7676835" cy="3176768"/>
          </a:xfrm>
          <a:prstGeom prst="rect">
            <a:avLst/>
          </a:prstGeom>
          <a:noFill/>
          <a:extLst>
            <a:ext uri="{909E8E84-426E-40DD-AFC4-6F175D3DCCD1}">
              <a14:hiddenFill xmlns:a14="http://schemas.microsoft.com/office/drawing/2010/main">
                <a:solidFill>
                  <a:srgbClr val="FFFFFF"/>
                </a:solidFill>
              </a14:hiddenFill>
            </a:ext>
          </a:extLst>
        </p:spPr>
      </p:pic>
      <p:sp>
        <p:nvSpPr>
          <p:cNvPr id="133122" name="Title 1"/>
          <p:cNvSpPr>
            <a:spLocks noGrp="1"/>
          </p:cNvSpPr>
          <p:nvPr>
            <p:ph type="title"/>
          </p:nvPr>
        </p:nvSpPr>
        <p:spPr/>
        <p:txBody>
          <a:bodyPr/>
          <a:lstStyle/>
          <a:p>
            <a:r>
              <a:rPr lang="en-US" altLang="en-US" smtClean="0"/>
              <a:t>Module </a:t>
            </a:r>
            <a:r>
              <a:rPr lang="en-US" altLang="en-US" dirty="0" smtClean="0"/>
              <a:t>7.14: The </a:t>
            </a:r>
            <a:r>
              <a:rPr lang="en-US" altLang="en-US" smtClean="0"/>
              <a:t>thoracic cage</a:t>
            </a:r>
            <a:endParaRPr lang="en-US" altLang="en-US" dirty="0" smtClean="0"/>
          </a:p>
        </p:txBody>
      </p:sp>
      <p:sp>
        <p:nvSpPr>
          <p:cNvPr id="136195" name="Content Placeholder 2"/>
          <p:cNvSpPr>
            <a:spLocks noGrp="1"/>
          </p:cNvSpPr>
          <p:nvPr>
            <p:ph idx="1"/>
          </p:nvPr>
        </p:nvSpPr>
        <p:spPr/>
        <p:txBody>
          <a:bodyPr/>
          <a:lstStyle/>
          <a:p>
            <a:r>
              <a:rPr lang="en-US" altLang="en-US" b="1" dirty="0" smtClean="0"/>
              <a:t>Ribs </a:t>
            </a:r>
            <a:r>
              <a:rPr lang="en-US" altLang="en-US" dirty="0" smtClean="0"/>
              <a:t>(continued)</a:t>
            </a:r>
          </a:p>
          <a:p>
            <a:pPr lvl="1"/>
            <a:r>
              <a:rPr lang="en-US" altLang="en-US" b="1" dirty="0" smtClean="0"/>
              <a:t>Head </a:t>
            </a:r>
            <a:r>
              <a:rPr lang="en-US" altLang="en-US" dirty="0" smtClean="0"/>
              <a:t>or </a:t>
            </a:r>
            <a:r>
              <a:rPr lang="en-US" altLang="en-US" b="1" dirty="0" err="1" smtClean="0"/>
              <a:t>capitulum</a:t>
            </a:r>
            <a:endParaRPr lang="en-US" altLang="en-US" b="1" dirty="0" smtClean="0"/>
          </a:p>
          <a:p>
            <a:pPr lvl="2"/>
            <a:r>
              <a:rPr lang="en-US" altLang="en-US" dirty="0" smtClean="0"/>
              <a:t>Vertebral end of the rib where rib articulates with vertebral column at specific points (</a:t>
            </a:r>
            <a:r>
              <a:rPr lang="en-US" altLang="en-US" b="1" dirty="0" smtClean="0"/>
              <a:t>articular facets</a:t>
            </a:r>
            <a:r>
              <a:rPr lang="en-US" altLang="en-US" dirty="0" smtClean="0"/>
              <a:t>)</a:t>
            </a:r>
          </a:p>
          <a:p>
            <a:pPr lvl="1"/>
            <a:r>
              <a:rPr lang="en-US" altLang="en-US" b="1" dirty="0" smtClean="0"/>
              <a:t>Tubercle</a:t>
            </a:r>
          </a:p>
          <a:p>
            <a:pPr lvl="2"/>
            <a:r>
              <a:rPr lang="en-US" altLang="en-US" dirty="0" smtClean="0"/>
              <a:t>Contains articular facet </a:t>
            </a:r>
            <a:r>
              <a:rPr lang="en-US" altLang="en-US" dirty="0" smtClean="0"/>
              <a:t/>
            </a:r>
            <a:br>
              <a:rPr lang="en-US" altLang="en-US" dirty="0" smtClean="0"/>
            </a:br>
            <a:r>
              <a:rPr lang="en-US" altLang="en-US" dirty="0" smtClean="0"/>
              <a:t>that contacts </a:t>
            </a:r>
            <a:r>
              <a:rPr lang="en-US" altLang="en-US" dirty="0" smtClean="0"/>
              <a:t>the transverse </a:t>
            </a:r>
            <a:r>
              <a:rPr lang="en-US" altLang="en-US" dirty="0" smtClean="0"/>
              <a:t/>
            </a:r>
            <a:br>
              <a:rPr lang="en-US" altLang="en-US" dirty="0" smtClean="0"/>
            </a:br>
            <a:r>
              <a:rPr lang="en-US" altLang="en-US" dirty="0" smtClean="0"/>
              <a:t>process of </a:t>
            </a:r>
            <a:r>
              <a:rPr lang="en-US" altLang="en-US" dirty="0" smtClean="0"/>
              <a:t>a thoracic </a:t>
            </a:r>
            <a:r>
              <a:rPr lang="en-US" altLang="en-US" dirty="0" smtClean="0"/>
              <a:t/>
            </a:r>
            <a:br>
              <a:rPr lang="en-US" altLang="en-US" dirty="0" smtClean="0"/>
            </a:br>
            <a:r>
              <a:rPr lang="en-US" altLang="en-US" dirty="0" smtClean="0"/>
              <a:t>vertebra</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00235926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altLang="en-US" smtClean="0"/>
              <a:t>Module </a:t>
            </a:r>
            <a:r>
              <a:rPr lang="en-US" altLang="en-US" dirty="0" smtClean="0"/>
              <a:t>7.14: The </a:t>
            </a:r>
            <a:r>
              <a:rPr lang="en-US" altLang="en-US" smtClean="0"/>
              <a:t>thoracic cage</a:t>
            </a:r>
            <a:endParaRPr lang="en-US" altLang="en-US" dirty="0" smtClean="0"/>
          </a:p>
        </p:txBody>
      </p:sp>
      <p:sp>
        <p:nvSpPr>
          <p:cNvPr id="3" name="Content Placeholder 2"/>
          <p:cNvSpPr>
            <a:spLocks noGrp="1"/>
          </p:cNvSpPr>
          <p:nvPr>
            <p:ph idx="1"/>
          </p:nvPr>
        </p:nvSpPr>
        <p:spPr/>
        <p:txBody>
          <a:bodyPr/>
          <a:lstStyle/>
          <a:p>
            <a:r>
              <a:rPr lang="en-US" b="1" dirty="0" smtClean="0"/>
              <a:t>Rib articulations with a thoracic vertebra</a:t>
            </a:r>
          </a:p>
          <a:p>
            <a:pPr lvl="1"/>
            <a:r>
              <a:rPr lang="en-US" dirty="0" smtClean="0"/>
              <a:t>Ribs 2–9</a:t>
            </a:r>
          </a:p>
          <a:p>
            <a:pPr lvl="2"/>
            <a:r>
              <a:rPr lang="en-US" dirty="0" smtClean="0"/>
              <a:t>Heads articulate with costal facets of two adjacent </a:t>
            </a:r>
            <a:r>
              <a:rPr lang="en-US" dirty="0" smtClean="0"/>
              <a:t>vertebrae</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47" descr="\\192.168.4.30\conversion\IRDVD\JPG Creation\Martini _VAP3E\Output\Chapter 07\JPEG FILES\Labeled\fig_07_14_03-L.jpg"/>
          <p:cNvPicPr>
            <a:picLocks noChangeAspect="1" noChangeArrowheads="1"/>
          </p:cNvPicPr>
          <p:nvPr/>
        </p:nvPicPr>
        <p:blipFill>
          <a:blip r:embed="rId2">
            <a:extLst>
              <a:ext uri="{28A0092B-C50C-407E-A947-70E740481C1C}">
                <a14:useLocalDpi xmlns:a14="http://schemas.microsoft.com/office/drawing/2010/main" val="0"/>
              </a:ext>
            </a:extLst>
          </a:blip>
          <a:srcRect b="3759"/>
          <a:stretch>
            <a:fillRect/>
          </a:stretch>
        </p:blipFill>
        <p:spPr bwMode="auto">
          <a:xfrm>
            <a:off x="823656" y="2928194"/>
            <a:ext cx="7496689" cy="3422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08854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altLang="en-US" smtClean="0"/>
              <a:t>Module </a:t>
            </a:r>
            <a:r>
              <a:rPr lang="en-US" altLang="en-US" dirty="0" smtClean="0"/>
              <a:t>7.14: The </a:t>
            </a:r>
            <a:r>
              <a:rPr lang="en-US" altLang="en-US" smtClean="0"/>
              <a:t>thoracic cage</a:t>
            </a:r>
            <a:endParaRPr lang="en-US" altLang="en-US" dirty="0" smtClean="0"/>
          </a:p>
        </p:txBody>
      </p:sp>
      <p:sp>
        <p:nvSpPr>
          <p:cNvPr id="3" name="Content Placeholder 2"/>
          <p:cNvSpPr>
            <a:spLocks noGrp="1"/>
          </p:cNvSpPr>
          <p:nvPr>
            <p:ph idx="1"/>
          </p:nvPr>
        </p:nvSpPr>
        <p:spPr/>
        <p:txBody>
          <a:bodyPr/>
          <a:lstStyle/>
          <a:p>
            <a:r>
              <a:rPr lang="en-US" b="1" dirty="0" smtClean="0"/>
              <a:t>Rib articulations with a thoracic vertebra </a:t>
            </a:r>
            <a:r>
              <a:rPr lang="en-US" dirty="0" smtClean="0"/>
              <a:t>(continued)</a:t>
            </a:r>
          </a:p>
          <a:p>
            <a:pPr lvl="1"/>
            <a:r>
              <a:rPr lang="en-US" dirty="0" smtClean="0"/>
              <a:t>Ribs 1, 10, 11, and 12</a:t>
            </a:r>
          </a:p>
          <a:p>
            <a:pPr lvl="2"/>
            <a:r>
              <a:rPr lang="en-US" dirty="0" smtClean="0"/>
              <a:t>Heads articulate with single costal facet of individual vertebrae </a:t>
            </a:r>
          </a:p>
          <a:p>
            <a:pPr lvl="2"/>
            <a:r>
              <a:rPr lang="en-US" dirty="0" smtClean="0"/>
              <a:t>Tubercular facets of ribs 1 and 10 attach to transverse costal facets</a:t>
            </a:r>
          </a:p>
          <a:p>
            <a:pPr lvl="2"/>
            <a:r>
              <a:rPr lang="en-US" dirty="0" smtClean="0"/>
              <a:t>No tubercular facets on ribs 11 and </a:t>
            </a:r>
            <a:r>
              <a:rPr lang="en-US" dirty="0" smtClean="0"/>
              <a:t>12</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62454463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altLang="en-US" smtClean="0"/>
              <a:t>Module </a:t>
            </a:r>
            <a:r>
              <a:rPr lang="en-US" altLang="en-US" dirty="0" smtClean="0"/>
              <a:t>7.14: The </a:t>
            </a:r>
            <a:r>
              <a:rPr lang="en-US" altLang="en-US" smtClean="0"/>
              <a:t>thoracic cage</a:t>
            </a:r>
            <a:endParaRPr lang="en-US" altLang="en-US" dirty="0" smtClean="0"/>
          </a:p>
        </p:txBody>
      </p:sp>
      <p:sp>
        <p:nvSpPr>
          <p:cNvPr id="3" name="Content Placeholder 2"/>
          <p:cNvSpPr>
            <a:spLocks noGrp="1"/>
          </p:cNvSpPr>
          <p:nvPr>
            <p:ph idx="1"/>
          </p:nvPr>
        </p:nvSpPr>
        <p:spPr>
          <a:xfrm>
            <a:off x="446088" y="909522"/>
            <a:ext cx="4664531" cy="5340466"/>
          </a:xfrm>
        </p:spPr>
        <p:txBody>
          <a:bodyPr/>
          <a:lstStyle/>
          <a:p>
            <a:r>
              <a:rPr lang="en-US" b="1" dirty="0" smtClean="0"/>
              <a:t>Movement of ribs</a:t>
            </a:r>
          </a:p>
          <a:p>
            <a:pPr lvl="1"/>
            <a:r>
              <a:rPr lang="en-US" dirty="0" smtClean="0"/>
              <a:t>Typical rib acts like a bucket handle held out to the side horizontally</a:t>
            </a:r>
          </a:p>
          <a:p>
            <a:pPr lvl="1"/>
            <a:r>
              <a:rPr lang="en-US" dirty="0" smtClean="0"/>
              <a:t>Pushing down moves rib inward</a:t>
            </a:r>
          </a:p>
          <a:p>
            <a:pPr lvl="1"/>
            <a:r>
              <a:rPr lang="en-US" dirty="0" smtClean="0"/>
              <a:t>Pulling up moves rib outward</a:t>
            </a:r>
          </a:p>
          <a:p>
            <a:pPr lvl="1"/>
            <a:r>
              <a:rPr lang="en-US" dirty="0" smtClean="0"/>
              <a:t>Movements affect width and depth of thoracic cage</a:t>
            </a:r>
          </a:p>
          <a:p>
            <a:pPr lvl="2"/>
            <a:r>
              <a:rPr lang="en-US" dirty="0" smtClean="0"/>
              <a:t>Increases or decreases </a:t>
            </a:r>
            <a:r>
              <a:rPr lang="en-US" dirty="0" smtClean="0"/>
              <a:t>volume</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48" descr="\\192.168.4.30\conversion\IRDVD\JPG Creation\Martini _VAP3E\Output\Chapter 07\JPEG FILES\Labeled\fig_07_14_04-L.jpg"/>
          <p:cNvPicPr>
            <a:picLocks noChangeAspect="1" noChangeArrowheads="1"/>
          </p:cNvPicPr>
          <p:nvPr/>
        </p:nvPicPr>
        <p:blipFill>
          <a:blip r:embed="rId2">
            <a:extLst>
              <a:ext uri="{28A0092B-C50C-407E-A947-70E740481C1C}">
                <a14:useLocalDpi xmlns:a14="http://schemas.microsoft.com/office/drawing/2010/main" val="0"/>
              </a:ext>
            </a:extLst>
          </a:blip>
          <a:srcRect b="2350"/>
          <a:stretch>
            <a:fillRect/>
          </a:stretch>
        </p:blipFill>
        <p:spPr bwMode="auto">
          <a:xfrm>
            <a:off x="5392334" y="1102290"/>
            <a:ext cx="3210819" cy="520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74796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mtClean="0"/>
              <a:t>Module </a:t>
            </a:r>
            <a:r>
              <a:rPr lang="en-US" altLang="en-US" dirty="0" smtClean="0"/>
              <a:t>7.14</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How are </a:t>
            </a:r>
            <a:r>
              <a:rPr lang="en-US" dirty="0" err="1" smtClean="0"/>
              <a:t>vertebrosternal</a:t>
            </a:r>
            <a:r>
              <a:rPr lang="en-US" dirty="0" smtClean="0"/>
              <a:t> ribs distinguished from </a:t>
            </a:r>
            <a:r>
              <a:rPr lang="en-US" dirty="0" err="1" smtClean="0"/>
              <a:t>vertebrochondral</a:t>
            </a:r>
            <a:r>
              <a:rPr lang="en-US" dirty="0" smtClean="0"/>
              <a:t> ribs?</a:t>
            </a:r>
          </a:p>
          <a:p>
            <a:pPr marL="514350" indent="-514350">
              <a:buClr>
                <a:srgbClr val="00743A"/>
              </a:buClr>
              <a:buFont typeface="+mj-lt"/>
              <a:buAutoNum type="alphaUcPeriod"/>
            </a:pPr>
            <a:r>
              <a:rPr lang="en-US" dirty="0" smtClean="0"/>
              <a:t>Why are ribs 11 and 12 called </a:t>
            </a:r>
            <a:r>
              <a:rPr lang="en-US" i="1" dirty="0" smtClean="0"/>
              <a:t>floating ribs</a:t>
            </a:r>
            <a:r>
              <a:rPr lang="en-US" dirty="0" smtClean="0"/>
              <a:t>?</a:t>
            </a:r>
          </a:p>
          <a:p>
            <a:pPr marL="514350" indent="-514350">
              <a:buClr>
                <a:srgbClr val="00743A"/>
              </a:buClr>
              <a:buFont typeface="+mj-lt"/>
              <a:buAutoNum type="alphaUcPeriod"/>
            </a:pPr>
            <a:r>
              <a:rPr lang="en-US" dirty="0" smtClean="0"/>
              <a:t>Along with the ribs and sternum, what other bones make up the thoracic cage?</a:t>
            </a:r>
          </a:p>
          <a:p>
            <a:pPr>
              <a:lnSpc>
                <a:spcPts val="1200"/>
              </a:lnSpc>
            </a:pPr>
            <a:endParaRPr lang="en-US" dirty="0" smtClean="0"/>
          </a:p>
          <a:p>
            <a:r>
              <a:rPr lang="en-US" i="1" dirty="0" smtClean="0"/>
              <a:t>Learning Outcome: </a:t>
            </a:r>
            <a:r>
              <a:rPr lang="en-US" dirty="0" smtClean="0"/>
              <a:t>Explain the significance of the articulations between the thoracic vertebrae and the ribs, and between the ribs and sternum</a:t>
            </a:r>
            <a:r>
              <a:rPr lang="en-US" dirty="0" smtClean="0"/>
              <a:t>.</a:t>
            </a:r>
            <a:endParaRPr 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871829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smtClean="0"/>
              <a:t>Video: Facial </a:t>
            </a:r>
            <a:r>
              <a:rPr lang="en-US" altLang="en-US" dirty="0" smtClean="0"/>
              <a:t>Bones</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2" name="facial_bo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884790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smtClean="0"/>
              <a:t>Section </a:t>
            </a:r>
            <a:r>
              <a:rPr lang="en-US" altLang="en-US" dirty="0" smtClean="0"/>
              <a:t>2: </a:t>
            </a:r>
            <a:r>
              <a:rPr lang="en-US" altLang="en-US" smtClean="0"/>
              <a:t>Appendicular Skeleton</a:t>
            </a:r>
            <a:endParaRPr lang="en-US" altLang="en-US" dirty="0" smtClean="0"/>
          </a:p>
        </p:txBody>
      </p:sp>
      <p:sp>
        <p:nvSpPr>
          <p:cNvPr id="138243" name="Content Placeholder 2"/>
          <p:cNvSpPr>
            <a:spLocks noGrp="1"/>
          </p:cNvSpPr>
          <p:nvPr>
            <p:ph idx="1"/>
          </p:nvPr>
        </p:nvSpPr>
        <p:spPr/>
        <p:txBody>
          <a:bodyPr/>
          <a:lstStyle/>
          <a:p>
            <a:r>
              <a:rPr lang="en-US" altLang="en-US" b="1" dirty="0" smtClean="0"/>
              <a:t>Learning Outcomes</a:t>
            </a:r>
          </a:p>
          <a:p>
            <a:pPr marL="978408" lvl="1" indent="-978408">
              <a:spcBef>
                <a:spcPts val="1200"/>
              </a:spcBef>
              <a:buNone/>
            </a:pPr>
            <a:r>
              <a:rPr lang="en-US" altLang="en-US" dirty="0"/>
              <a:t>7.15	List the four major components of the 	 appendicular skeleton.</a:t>
            </a:r>
          </a:p>
          <a:p>
            <a:pPr marL="978408" lvl="1" indent="-978408">
              <a:spcBef>
                <a:spcPts val="1200"/>
              </a:spcBef>
              <a:buNone/>
            </a:pPr>
            <a:r>
              <a:rPr lang="en-US" altLang="en-US" dirty="0"/>
              <a:t>7.16	Identify the bones that form the pectoral girdles, their functions, and their superficial features.</a:t>
            </a:r>
          </a:p>
          <a:p>
            <a:pPr marL="978408" lvl="1" indent="-978408">
              <a:spcBef>
                <a:spcPts val="1200"/>
              </a:spcBef>
              <a:buNone/>
            </a:pPr>
            <a:r>
              <a:rPr lang="en-US" altLang="en-US" dirty="0"/>
              <a:t>7.17	Identify the bones of the arm and forearm, their functions, and their bone markings.</a:t>
            </a:r>
          </a:p>
          <a:p>
            <a:pPr marL="978408" lvl="1" indent="-978408">
              <a:spcBef>
                <a:spcPts val="1200"/>
              </a:spcBef>
              <a:buNone/>
            </a:pPr>
            <a:r>
              <a:rPr lang="en-US" altLang="en-US" dirty="0"/>
              <a:t>7.18	Identify the bones of the wrist and hand, and describe their locations using anatomical terminology.</a:t>
            </a:r>
          </a:p>
        </p:txBody>
      </p:sp>
      <p:sp>
        <p:nvSpPr>
          <p:cNvPr id="1024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28448468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altLang="en-US" smtClean="0"/>
              <a:t>Section </a:t>
            </a:r>
            <a:r>
              <a:rPr lang="en-US" altLang="en-US" dirty="0" smtClean="0"/>
              <a:t>2: </a:t>
            </a:r>
            <a:r>
              <a:rPr lang="en-US" altLang="en-US" smtClean="0"/>
              <a:t>Appendicular Skeleton</a:t>
            </a:r>
            <a:endParaRPr lang="en-US" altLang="en-US" dirty="0" smtClean="0"/>
          </a:p>
        </p:txBody>
      </p:sp>
      <p:sp>
        <p:nvSpPr>
          <p:cNvPr id="139267" name="Content Placeholder 2"/>
          <p:cNvSpPr>
            <a:spLocks noGrp="1"/>
          </p:cNvSpPr>
          <p:nvPr>
            <p:ph idx="1"/>
          </p:nvPr>
        </p:nvSpPr>
        <p:spPr/>
        <p:txBody>
          <a:bodyPr/>
          <a:lstStyle/>
          <a:p>
            <a:r>
              <a:rPr lang="en-US" altLang="en-US" b="1" dirty="0" smtClean="0"/>
              <a:t>Learning Outcomes </a:t>
            </a:r>
            <a:r>
              <a:rPr lang="en-US" altLang="en-US" dirty="0" smtClean="0"/>
              <a:t>(continued)</a:t>
            </a:r>
          </a:p>
          <a:p>
            <a:pPr marL="978408" lvl="1" indent="-978408">
              <a:spcBef>
                <a:spcPts val="1200"/>
              </a:spcBef>
              <a:buNone/>
            </a:pPr>
            <a:r>
              <a:rPr lang="en-US" altLang="en-US" dirty="0"/>
              <a:t>7.19	Describe the hip bones that form the pelvic </a:t>
            </a:r>
            <a:r>
              <a:rPr lang="en-US" altLang="en-US" dirty="0" smtClean="0"/>
              <a:t>girdle</a:t>
            </a:r>
            <a:r>
              <a:rPr lang="en-US" altLang="en-US" dirty="0"/>
              <a:t>, their functions, and their bone markings.</a:t>
            </a:r>
          </a:p>
          <a:p>
            <a:pPr marL="978408" lvl="1" indent="-978408">
              <a:spcBef>
                <a:spcPts val="1200"/>
              </a:spcBef>
              <a:buNone/>
            </a:pPr>
            <a:r>
              <a:rPr lang="en-US" altLang="en-US" dirty="0"/>
              <a:t>7.20	Identify the bones of the pelvis.</a:t>
            </a:r>
          </a:p>
          <a:p>
            <a:pPr marL="978408" lvl="1" indent="-978408">
              <a:spcBef>
                <a:spcPts val="1200"/>
              </a:spcBef>
              <a:buNone/>
            </a:pPr>
            <a:r>
              <a:rPr lang="en-US" altLang="en-US" dirty="0"/>
              <a:t>7.21	Discuss the differences between the male and </a:t>
            </a:r>
            <a:r>
              <a:rPr lang="en-US" altLang="en-US" dirty="0" smtClean="0"/>
              <a:t>female </a:t>
            </a:r>
            <a:r>
              <a:rPr lang="en-US" altLang="en-US" dirty="0"/>
              <a:t>skeletons.</a:t>
            </a:r>
          </a:p>
          <a:p>
            <a:pPr marL="978408" lvl="1" indent="-978408">
              <a:spcBef>
                <a:spcPts val="1200"/>
              </a:spcBef>
              <a:buNone/>
            </a:pPr>
            <a:r>
              <a:rPr lang="en-US" altLang="en-US" dirty="0"/>
              <a:t>7.22	Identify the bones of the thigh and leg, their </a:t>
            </a:r>
            <a:r>
              <a:rPr lang="en-US" altLang="en-US" dirty="0" smtClean="0"/>
              <a:t>functions</a:t>
            </a:r>
            <a:r>
              <a:rPr lang="en-US" altLang="en-US" dirty="0"/>
              <a:t>, and their bone markings.</a:t>
            </a:r>
          </a:p>
          <a:p>
            <a:pPr marL="978408" lvl="1" indent="-978408">
              <a:spcBef>
                <a:spcPts val="1200"/>
              </a:spcBef>
              <a:buNone/>
            </a:pPr>
            <a:r>
              <a:rPr lang="en-US" altLang="en-US" dirty="0"/>
              <a:t>7.23	Identify the bones of the ankle and foot, and </a:t>
            </a:r>
            <a:r>
              <a:rPr lang="en-US" altLang="en-US" dirty="0" smtClean="0"/>
              <a:t>describe </a:t>
            </a:r>
            <a:r>
              <a:rPr lang="en-US" altLang="en-US" dirty="0"/>
              <a:t>their locations using anatomical </a:t>
            </a:r>
            <a:r>
              <a:rPr lang="en-US" altLang="en-US" dirty="0" smtClean="0"/>
              <a:t>terminology</a:t>
            </a:r>
            <a:r>
              <a:rPr lang="en-US" altLang="en-US" dirty="0"/>
              <a:t>.</a:t>
            </a:r>
          </a:p>
        </p:txBody>
      </p:sp>
      <p:sp>
        <p:nvSpPr>
          <p:cNvPr id="1024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96539518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dirty="0" smtClean="0"/>
              <a:t>Module 7.15: The appendicular skeleton includes the limb bones and the pectoral and pelvic girdles</a:t>
            </a:r>
          </a:p>
        </p:txBody>
      </p:sp>
      <p:sp>
        <p:nvSpPr>
          <p:cNvPr id="3" name="Content Placeholder 2"/>
          <p:cNvSpPr>
            <a:spLocks noGrp="1"/>
          </p:cNvSpPr>
          <p:nvPr>
            <p:ph idx="1"/>
          </p:nvPr>
        </p:nvSpPr>
        <p:spPr>
          <a:xfrm>
            <a:off x="446088" y="1465544"/>
            <a:ext cx="3275777" cy="4784443"/>
          </a:xfrm>
        </p:spPr>
        <p:txBody>
          <a:bodyPr/>
          <a:lstStyle/>
          <a:p>
            <a:r>
              <a:rPr lang="en-US" b="1" dirty="0" smtClean="0"/>
              <a:t>Appendicular skeleton</a:t>
            </a:r>
          </a:p>
          <a:p>
            <a:pPr lvl="1"/>
            <a:r>
              <a:rPr lang="en-US" dirty="0" smtClean="0"/>
              <a:t>Includes bones of the limbs and supporting bone girdles that connect the limbs to the </a:t>
            </a:r>
            <a:r>
              <a:rPr lang="en-US" dirty="0" smtClean="0"/>
              <a:t>trunk</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49" descr="\\192.168.4.30\conversion\IRDVD\JPG Creation\Martini _VAP3E\Output\Chapter 07\JPEG FILES\Labeled\fig_07_15_01-L.jpg"/>
          <p:cNvPicPr>
            <a:picLocks noChangeAspect="1" noChangeArrowheads="1"/>
          </p:cNvPicPr>
          <p:nvPr/>
        </p:nvPicPr>
        <p:blipFill>
          <a:blip r:embed="rId3">
            <a:extLst>
              <a:ext uri="{28A0092B-C50C-407E-A947-70E740481C1C}">
                <a14:useLocalDpi xmlns:a14="http://schemas.microsoft.com/office/drawing/2010/main" val="0"/>
              </a:ext>
            </a:extLst>
          </a:blip>
          <a:srcRect b="2339"/>
          <a:stretch>
            <a:fillRect/>
          </a:stretch>
        </p:blipFill>
        <p:spPr bwMode="auto">
          <a:xfrm>
            <a:off x="3721866" y="1465544"/>
            <a:ext cx="5194687" cy="495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2909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mtClean="0"/>
              <a:t>Module </a:t>
            </a:r>
            <a:r>
              <a:rPr lang="en-US" altLang="en-US" dirty="0" smtClean="0"/>
              <a:t>7.15</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How many bones are in the appendicular skeleton?</a:t>
            </a:r>
          </a:p>
          <a:p>
            <a:pPr marL="514350" indent="-514350">
              <a:buClr>
                <a:srgbClr val="00743A"/>
              </a:buClr>
              <a:buFont typeface="+mj-lt"/>
              <a:buAutoNum type="alphaUcPeriod"/>
            </a:pPr>
            <a:r>
              <a:rPr lang="en-US" dirty="0" smtClean="0"/>
              <a:t>What is the function of the pectoral and pelvic girdles?</a:t>
            </a:r>
          </a:p>
          <a:p>
            <a:pPr>
              <a:lnSpc>
                <a:spcPts val="1200"/>
              </a:lnSpc>
            </a:pPr>
            <a:endParaRPr lang="en-US" i="1" dirty="0" smtClean="0"/>
          </a:p>
          <a:p>
            <a:r>
              <a:rPr lang="en-US" i="1" dirty="0" smtClean="0"/>
              <a:t>Learning Outcome: </a:t>
            </a:r>
            <a:r>
              <a:rPr lang="en-US" dirty="0" smtClean="0"/>
              <a:t>List the four major components of the appendicular skeleton.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0116843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altLang="en-US" dirty="0" smtClean="0"/>
              <a:t>Module 7.16: The pectoral girdles—the clavicles and scapulae—connect the upper limbs to the axial skeleton</a:t>
            </a:r>
          </a:p>
        </p:txBody>
      </p:sp>
      <p:sp>
        <p:nvSpPr>
          <p:cNvPr id="142339" name="Content Placeholder 2"/>
          <p:cNvSpPr>
            <a:spLocks noGrp="1"/>
          </p:cNvSpPr>
          <p:nvPr>
            <p:ph idx="1"/>
          </p:nvPr>
        </p:nvSpPr>
        <p:spPr>
          <a:xfrm>
            <a:off x="446088" y="1527858"/>
            <a:ext cx="8288337" cy="4722130"/>
          </a:xfrm>
        </p:spPr>
        <p:txBody>
          <a:bodyPr/>
          <a:lstStyle/>
          <a:p>
            <a:r>
              <a:rPr lang="en-US" altLang="en-US" b="1" dirty="0" smtClean="0"/>
              <a:t>Pectoral girdle, or shoulder girdle</a:t>
            </a:r>
          </a:p>
          <a:p>
            <a:pPr lvl="1"/>
            <a:r>
              <a:rPr lang="en-US" altLang="en-US" dirty="0" smtClean="0"/>
              <a:t>Joins the arms to the trunk</a:t>
            </a:r>
          </a:p>
          <a:p>
            <a:pPr lvl="1"/>
            <a:r>
              <a:rPr lang="en-US" altLang="en-US" dirty="0" smtClean="0"/>
              <a:t>Each consists of:</a:t>
            </a:r>
          </a:p>
          <a:p>
            <a:pPr lvl="2"/>
            <a:r>
              <a:rPr lang="en-US" altLang="en-US" dirty="0" smtClean="0"/>
              <a:t>An S-shaped </a:t>
            </a:r>
            <a:r>
              <a:rPr lang="en-US" altLang="en-US" b="1" dirty="0" smtClean="0"/>
              <a:t>clavicle</a:t>
            </a:r>
          </a:p>
          <a:p>
            <a:pPr lvl="2"/>
            <a:r>
              <a:rPr lang="en-US" altLang="en-US" dirty="0" smtClean="0"/>
              <a:t>A broad, flat </a:t>
            </a:r>
            <a:r>
              <a:rPr lang="en-US" altLang="en-US" b="1" dirty="0" smtClean="0"/>
              <a:t>scapula</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50" descr="\\192.168.4.30\conversion\IRDVD\JPG Creation\Martini _VAP3E\Output\Chapter 07\JPEG FILES\Labeled\fig_07_16_01-L.jpg"/>
          <p:cNvPicPr>
            <a:picLocks noChangeAspect="1" noChangeArrowheads="1"/>
          </p:cNvPicPr>
          <p:nvPr/>
        </p:nvPicPr>
        <p:blipFill>
          <a:blip r:embed="rId3">
            <a:extLst>
              <a:ext uri="{28A0092B-C50C-407E-A947-70E740481C1C}">
                <a14:useLocalDpi xmlns:a14="http://schemas.microsoft.com/office/drawing/2010/main" val="0"/>
              </a:ext>
            </a:extLst>
          </a:blip>
          <a:srcRect b="3106"/>
          <a:stretch>
            <a:fillRect/>
          </a:stretch>
        </p:blipFill>
        <p:spPr bwMode="auto">
          <a:xfrm>
            <a:off x="3725216" y="3847989"/>
            <a:ext cx="5171255" cy="287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5506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altLang="en-US" smtClean="0"/>
              <a:t>Module </a:t>
            </a:r>
            <a:r>
              <a:rPr lang="en-US" altLang="en-US" dirty="0" smtClean="0"/>
              <a:t>7.16: The </a:t>
            </a:r>
            <a:r>
              <a:rPr lang="en-US" altLang="en-US" smtClean="0"/>
              <a:t>pectoral girdles</a:t>
            </a:r>
            <a:endParaRPr lang="en-US" altLang="en-US" dirty="0" smtClean="0"/>
          </a:p>
        </p:txBody>
      </p:sp>
      <p:sp>
        <p:nvSpPr>
          <p:cNvPr id="3" name="Content Placeholder 2"/>
          <p:cNvSpPr>
            <a:spLocks noGrp="1"/>
          </p:cNvSpPr>
          <p:nvPr>
            <p:ph idx="1"/>
          </p:nvPr>
        </p:nvSpPr>
        <p:spPr/>
        <p:txBody>
          <a:bodyPr/>
          <a:lstStyle/>
          <a:p>
            <a:r>
              <a:rPr lang="en-US" b="1" dirty="0" smtClean="0"/>
              <a:t>Clavicle</a:t>
            </a:r>
          </a:p>
          <a:p>
            <a:pPr lvl="1"/>
            <a:r>
              <a:rPr lang="en-US" dirty="0" smtClean="0"/>
              <a:t>Originates at articulation with the superior, lateral border of the manubrium of the sternum (lateral to jugular notch)</a:t>
            </a:r>
          </a:p>
          <a:p>
            <a:pPr lvl="2"/>
            <a:r>
              <a:rPr lang="en-US" dirty="0" smtClean="0"/>
              <a:t>Forms the </a:t>
            </a:r>
            <a:r>
              <a:rPr lang="en-US" b="1" dirty="0" smtClean="0"/>
              <a:t>sternoclavicular joint</a:t>
            </a:r>
          </a:p>
          <a:p>
            <a:pPr lvl="3"/>
            <a:r>
              <a:rPr lang="en-US" dirty="0" smtClean="0"/>
              <a:t>Only articulation between pectoral girdle and the axial skeleton</a:t>
            </a:r>
          </a:p>
          <a:p>
            <a:pPr lvl="2"/>
            <a:r>
              <a:rPr lang="en-US" b="1" dirty="0" smtClean="0"/>
              <a:t>Sternal end </a:t>
            </a:r>
            <a:r>
              <a:rPr lang="en-US" dirty="0" smtClean="0"/>
              <a:t>of the clavicle</a:t>
            </a:r>
          </a:p>
          <a:p>
            <a:pPr lvl="3"/>
            <a:r>
              <a:rPr lang="en-US" dirty="0" smtClean="0"/>
              <a:t>Pyramid shaped</a:t>
            </a:r>
          </a:p>
          <a:p>
            <a:pPr lvl="1"/>
            <a:r>
              <a:rPr lang="en-US" dirty="0" smtClean="0"/>
              <a:t>Curves laterally and posteriorly then forms a posterior curve to the scapula</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3906137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altLang="en-US" smtClean="0"/>
              <a:t>Module </a:t>
            </a:r>
            <a:r>
              <a:rPr lang="en-US" altLang="en-US" dirty="0" smtClean="0"/>
              <a:t>7.16: The </a:t>
            </a:r>
            <a:r>
              <a:rPr lang="en-US" altLang="en-US" smtClean="0"/>
              <a:t>pectoral girdles</a:t>
            </a:r>
            <a:endParaRPr lang="en-US" altLang="en-US" dirty="0" smtClean="0"/>
          </a:p>
        </p:txBody>
      </p:sp>
      <p:sp>
        <p:nvSpPr>
          <p:cNvPr id="3" name="Content Placeholder 2"/>
          <p:cNvSpPr>
            <a:spLocks noGrp="1"/>
          </p:cNvSpPr>
          <p:nvPr>
            <p:ph idx="1"/>
          </p:nvPr>
        </p:nvSpPr>
        <p:spPr/>
        <p:txBody>
          <a:bodyPr/>
          <a:lstStyle/>
          <a:p>
            <a:r>
              <a:rPr lang="en-US" b="1" dirty="0" smtClean="0"/>
              <a:t>Clavicle </a:t>
            </a:r>
            <a:r>
              <a:rPr lang="en-US" dirty="0" smtClean="0"/>
              <a:t>(continued)</a:t>
            </a:r>
          </a:p>
          <a:p>
            <a:pPr lvl="1"/>
            <a:r>
              <a:rPr lang="en-US" dirty="0" smtClean="0"/>
              <a:t>Articulates with </a:t>
            </a:r>
            <a:r>
              <a:rPr lang="en-US" b="1" dirty="0" smtClean="0"/>
              <a:t>acromion</a:t>
            </a:r>
            <a:r>
              <a:rPr lang="en-US" dirty="0" smtClean="0"/>
              <a:t> of scapula at the clavicular notch</a:t>
            </a:r>
          </a:p>
          <a:p>
            <a:pPr lvl="2"/>
            <a:r>
              <a:rPr lang="en-US" dirty="0" smtClean="0"/>
              <a:t>Forms the </a:t>
            </a:r>
            <a:r>
              <a:rPr lang="en-US" b="1" dirty="0" smtClean="0"/>
              <a:t>acromioclavicular joint</a:t>
            </a:r>
          </a:p>
          <a:p>
            <a:pPr lvl="2"/>
            <a:r>
              <a:rPr lang="en-US" dirty="0" smtClean="0"/>
              <a:t>Stabilizing ligaments attach to </a:t>
            </a:r>
            <a:r>
              <a:rPr lang="en-US" dirty="0" err="1" smtClean="0"/>
              <a:t>conoid</a:t>
            </a:r>
            <a:r>
              <a:rPr lang="en-US" dirty="0" smtClean="0"/>
              <a:t> tubercle and costal tuberosity</a:t>
            </a:r>
          </a:p>
          <a:p>
            <a:pPr lvl="2"/>
            <a:r>
              <a:rPr lang="en-US" b="1" dirty="0" smtClean="0"/>
              <a:t>Acromial end </a:t>
            </a:r>
            <a:r>
              <a:rPr lang="en-US" dirty="0" smtClean="0"/>
              <a:t>of the clavicle</a:t>
            </a:r>
          </a:p>
          <a:p>
            <a:pPr lvl="3"/>
            <a:r>
              <a:rPr lang="en-US" dirty="0" smtClean="0"/>
              <a:t>Flatter, broader than sternal end</a:t>
            </a:r>
          </a:p>
          <a:p>
            <a:pPr lvl="3"/>
            <a:r>
              <a:rPr lang="en-US" dirty="0" smtClean="0"/>
              <a:t>Rough inferior surface bearing lines and </a:t>
            </a:r>
            <a:r>
              <a:rPr lang="en-US" dirty="0" smtClean="0"/>
              <a:t>tubercles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31410976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dirty="0" smtClean="0"/>
              <a:t>The clavicle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51" descr="\\192.168.4.30\conversion\IRDVD\JPG Creation\Martini _VAP3E\Output\Chapter 07\JPEG FILES\Labeled\fig_07_16_02-L.jpg"/>
          <p:cNvPicPr>
            <a:picLocks noChangeAspect="1" noChangeArrowheads="1"/>
          </p:cNvPicPr>
          <p:nvPr/>
        </p:nvPicPr>
        <p:blipFill>
          <a:blip r:embed="rId2">
            <a:extLst>
              <a:ext uri="{28A0092B-C50C-407E-A947-70E740481C1C}">
                <a14:useLocalDpi xmlns:a14="http://schemas.microsoft.com/office/drawing/2010/main" val="0"/>
              </a:ext>
            </a:extLst>
          </a:blip>
          <a:srcRect b="3094"/>
          <a:stretch>
            <a:fillRect/>
          </a:stretch>
        </p:blipFill>
        <p:spPr bwMode="auto">
          <a:xfrm>
            <a:off x="316707" y="1134800"/>
            <a:ext cx="8510587" cy="47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68370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2" descr="\\192.168.4.30\conversion\IRDVD\JPG Creation\Martini _VAP3E\Output\Chapter 07\JPEG FILES\Labeled\fig_07_16_03-L.jpg"/>
          <p:cNvPicPr>
            <a:picLocks noChangeAspect="1" noChangeArrowheads="1"/>
          </p:cNvPicPr>
          <p:nvPr/>
        </p:nvPicPr>
        <p:blipFill>
          <a:blip r:embed="rId3">
            <a:extLst>
              <a:ext uri="{28A0092B-C50C-407E-A947-70E740481C1C}">
                <a14:useLocalDpi xmlns:a14="http://schemas.microsoft.com/office/drawing/2010/main" val="0"/>
              </a:ext>
            </a:extLst>
          </a:blip>
          <a:srcRect b="2347"/>
          <a:stretch>
            <a:fillRect/>
          </a:stretch>
        </p:blipFill>
        <p:spPr bwMode="auto">
          <a:xfrm>
            <a:off x="4590256" y="909522"/>
            <a:ext cx="4257041" cy="3780873"/>
          </a:xfrm>
          <a:prstGeom prst="rect">
            <a:avLst/>
          </a:prstGeom>
          <a:noFill/>
          <a:extLst>
            <a:ext uri="{909E8E84-426E-40DD-AFC4-6F175D3DCCD1}">
              <a14:hiddenFill xmlns:a14="http://schemas.microsoft.com/office/drawing/2010/main">
                <a:solidFill>
                  <a:srgbClr val="FFFFFF"/>
                </a:solidFill>
              </a14:hiddenFill>
            </a:ext>
          </a:extLst>
        </p:spPr>
      </p:pic>
      <p:sp>
        <p:nvSpPr>
          <p:cNvPr id="146434" name="Title 1"/>
          <p:cNvSpPr>
            <a:spLocks noGrp="1"/>
          </p:cNvSpPr>
          <p:nvPr>
            <p:ph type="title"/>
          </p:nvPr>
        </p:nvSpPr>
        <p:spPr/>
        <p:txBody>
          <a:bodyPr/>
          <a:lstStyle/>
          <a:p>
            <a:r>
              <a:rPr lang="en-US" altLang="en-US" smtClean="0"/>
              <a:t>Module </a:t>
            </a:r>
            <a:r>
              <a:rPr lang="en-US" altLang="en-US" dirty="0" smtClean="0"/>
              <a:t>7.16: The </a:t>
            </a:r>
            <a:r>
              <a:rPr lang="en-US" altLang="en-US" smtClean="0"/>
              <a:t>pectoral girdles</a:t>
            </a:r>
            <a:endParaRPr lang="en-US" altLang="en-US" dirty="0" smtClean="0"/>
          </a:p>
        </p:txBody>
      </p:sp>
      <p:sp>
        <p:nvSpPr>
          <p:cNvPr id="146435" name="Content Placeholder 2"/>
          <p:cNvSpPr>
            <a:spLocks noGrp="1"/>
          </p:cNvSpPr>
          <p:nvPr>
            <p:ph idx="1"/>
          </p:nvPr>
        </p:nvSpPr>
        <p:spPr>
          <a:xfrm>
            <a:off x="446088" y="909522"/>
            <a:ext cx="4363907" cy="5340466"/>
          </a:xfrm>
        </p:spPr>
        <p:txBody>
          <a:bodyPr/>
          <a:lstStyle/>
          <a:p>
            <a:r>
              <a:rPr lang="en-US" altLang="en-US" b="1" dirty="0" smtClean="0"/>
              <a:t>Scapula</a:t>
            </a:r>
          </a:p>
          <a:p>
            <a:pPr lvl="1"/>
            <a:r>
              <a:rPr lang="en-US" altLang="en-US" dirty="0" smtClean="0"/>
              <a:t>Anterior surface forms smooth, broad triangle</a:t>
            </a:r>
          </a:p>
          <a:p>
            <a:pPr lvl="1"/>
            <a:r>
              <a:rPr lang="en-US" altLang="en-US" dirty="0" smtClean="0"/>
              <a:t>Three sides (muscle attachment sites)</a:t>
            </a:r>
          </a:p>
          <a:p>
            <a:pPr lvl="2"/>
            <a:r>
              <a:rPr lang="en-US" altLang="en-US" b="1" dirty="0" smtClean="0"/>
              <a:t>Superior border</a:t>
            </a:r>
          </a:p>
          <a:p>
            <a:pPr lvl="2"/>
            <a:r>
              <a:rPr lang="en-US" altLang="en-US" b="1" dirty="0" smtClean="0"/>
              <a:t>Medial</a:t>
            </a:r>
            <a:r>
              <a:rPr lang="en-US" altLang="en-US" dirty="0" smtClean="0"/>
              <a:t> (vertebral) </a:t>
            </a:r>
            <a:r>
              <a:rPr lang="en-US" altLang="en-US" b="1" dirty="0" smtClean="0"/>
              <a:t>border</a:t>
            </a:r>
          </a:p>
          <a:p>
            <a:pPr lvl="2"/>
            <a:r>
              <a:rPr lang="en-US" altLang="en-US" b="1" dirty="0" smtClean="0"/>
              <a:t>Lateral</a:t>
            </a:r>
            <a:r>
              <a:rPr lang="en-US" altLang="en-US" dirty="0" smtClean="0"/>
              <a:t> (axillary) </a:t>
            </a:r>
            <a:r>
              <a:rPr lang="en-US" altLang="en-US" b="1" dirty="0" smtClean="0"/>
              <a:t>border</a:t>
            </a:r>
            <a:endParaRPr lang="en-US" altLang="en-US" sz="2800" b="1"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31159515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2" descr="\\192.168.4.30\conversion\IRDVD\JPG Creation\Martini _VAP3E\Output\Chapter 07\JPEG FILES\Labeled\fig_07_16_03-L.jpg"/>
          <p:cNvPicPr>
            <a:picLocks noChangeAspect="1" noChangeArrowheads="1"/>
          </p:cNvPicPr>
          <p:nvPr/>
        </p:nvPicPr>
        <p:blipFill>
          <a:blip r:embed="rId2">
            <a:extLst>
              <a:ext uri="{28A0092B-C50C-407E-A947-70E740481C1C}">
                <a14:useLocalDpi xmlns:a14="http://schemas.microsoft.com/office/drawing/2010/main" val="0"/>
              </a:ext>
            </a:extLst>
          </a:blip>
          <a:srcRect b="2347"/>
          <a:stretch>
            <a:fillRect/>
          </a:stretch>
        </p:blipFill>
        <p:spPr bwMode="auto">
          <a:xfrm>
            <a:off x="4590256" y="909522"/>
            <a:ext cx="4257041" cy="3780873"/>
          </a:xfrm>
          <a:prstGeom prst="rect">
            <a:avLst/>
          </a:prstGeom>
          <a:noFill/>
          <a:extLst>
            <a:ext uri="{909E8E84-426E-40DD-AFC4-6F175D3DCCD1}">
              <a14:hiddenFill xmlns:a14="http://schemas.microsoft.com/office/drawing/2010/main">
                <a:solidFill>
                  <a:srgbClr val="FFFFFF"/>
                </a:solidFill>
              </a14:hiddenFill>
            </a:ext>
          </a:extLst>
        </p:spPr>
      </p:pic>
      <p:sp>
        <p:nvSpPr>
          <p:cNvPr id="147458" name="Title 1"/>
          <p:cNvSpPr>
            <a:spLocks noGrp="1"/>
          </p:cNvSpPr>
          <p:nvPr>
            <p:ph type="title"/>
          </p:nvPr>
        </p:nvSpPr>
        <p:spPr/>
        <p:txBody>
          <a:bodyPr/>
          <a:lstStyle/>
          <a:p>
            <a:r>
              <a:rPr lang="en-US" altLang="en-US" smtClean="0"/>
              <a:t>Module </a:t>
            </a:r>
            <a:r>
              <a:rPr lang="en-US" altLang="en-US" dirty="0" smtClean="0"/>
              <a:t>7.16: The </a:t>
            </a:r>
            <a:r>
              <a:rPr lang="en-US" altLang="en-US" smtClean="0"/>
              <a:t>pectoral girdles</a:t>
            </a:r>
            <a:endParaRPr lang="en-US" altLang="en-US" dirty="0" smtClean="0"/>
          </a:p>
        </p:txBody>
      </p:sp>
      <p:sp>
        <p:nvSpPr>
          <p:cNvPr id="3" name="Content Placeholder 2"/>
          <p:cNvSpPr>
            <a:spLocks noGrp="1"/>
          </p:cNvSpPr>
          <p:nvPr>
            <p:ph idx="1"/>
          </p:nvPr>
        </p:nvSpPr>
        <p:spPr>
          <a:xfrm>
            <a:off x="446089" y="909522"/>
            <a:ext cx="4380554" cy="5340466"/>
          </a:xfrm>
        </p:spPr>
        <p:txBody>
          <a:bodyPr/>
          <a:lstStyle/>
          <a:p>
            <a:r>
              <a:rPr lang="en-US" b="1" dirty="0" smtClean="0"/>
              <a:t>Scapula </a:t>
            </a:r>
            <a:r>
              <a:rPr lang="en-US" dirty="0" smtClean="0"/>
              <a:t>(continued)</a:t>
            </a:r>
          </a:p>
          <a:p>
            <a:pPr lvl="1"/>
            <a:r>
              <a:rPr lang="en-US" dirty="0" smtClean="0"/>
              <a:t>Corners of the triangle</a:t>
            </a:r>
          </a:p>
          <a:p>
            <a:pPr lvl="2"/>
            <a:r>
              <a:rPr lang="en-US" b="1" dirty="0" smtClean="0"/>
              <a:t>Superior angle</a:t>
            </a:r>
          </a:p>
          <a:p>
            <a:pPr lvl="2"/>
            <a:r>
              <a:rPr lang="en-US" b="1" dirty="0" smtClean="0"/>
              <a:t>Inferior angle</a:t>
            </a:r>
          </a:p>
          <a:p>
            <a:pPr lvl="2"/>
            <a:r>
              <a:rPr lang="en-US" b="1" dirty="0" smtClean="0"/>
              <a:t>Lateral angle </a:t>
            </a:r>
            <a:r>
              <a:rPr lang="en-US" dirty="0" smtClean="0"/>
              <a:t>(location of the </a:t>
            </a:r>
            <a:r>
              <a:rPr lang="en-US" b="1" dirty="0" smtClean="0"/>
              <a:t>glenoid cavity</a:t>
            </a:r>
            <a:r>
              <a:rPr lang="en-US" dirty="0" smtClean="0"/>
              <a:t>)</a:t>
            </a:r>
          </a:p>
          <a:p>
            <a:pPr lvl="1"/>
            <a:r>
              <a:rPr lang="en-US" b="1" dirty="0" smtClean="0"/>
              <a:t>Subscapular fossa</a:t>
            </a:r>
          </a:p>
          <a:p>
            <a:pPr lvl="2"/>
            <a:r>
              <a:rPr lang="en-US" dirty="0" smtClean="0"/>
              <a:t>Depression on the anterior scapular </a:t>
            </a:r>
            <a:r>
              <a:rPr lang="en-US" dirty="0" smtClean="0"/>
              <a:t>surface</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588729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Module </a:t>
            </a:r>
            <a:r>
              <a:rPr lang="en-US" altLang="en-US" dirty="0" smtClean="0"/>
              <a:t>7.2: </a:t>
            </a:r>
            <a:r>
              <a:rPr lang="en-US" altLang="en-US" smtClean="0"/>
              <a:t>Skull components</a:t>
            </a:r>
            <a:endParaRPr lang="en-US" altLang="en-US" dirty="0" smtClean="0"/>
          </a:p>
        </p:txBody>
      </p:sp>
      <p:sp>
        <p:nvSpPr>
          <p:cNvPr id="19459" name="Content Placeholder 2"/>
          <p:cNvSpPr>
            <a:spLocks noGrp="1"/>
          </p:cNvSpPr>
          <p:nvPr>
            <p:ph idx="1"/>
          </p:nvPr>
        </p:nvSpPr>
        <p:spPr/>
        <p:txBody>
          <a:bodyPr/>
          <a:lstStyle/>
          <a:p>
            <a:r>
              <a:rPr lang="en-US" altLang="en-US" b="1" dirty="0" smtClean="0"/>
              <a:t>Cranial bones (8)</a:t>
            </a:r>
          </a:p>
          <a:p>
            <a:pPr lvl="1"/>
            <a:r>
              <a:rPr lang="en-US" altLang="en-US" dirty="0" smtClean="0"/>
              <a:t>Form the </a:t>
            </a:r>
            <a:r>
              <a:rPr lang="en-US" altLang="en-US" b="1" dirty="0" smtClean="0"/>
              <a:t>cranium</a:t>
            </a:r>
          </a:p>
          <a:p>
            <a:pPr lvl="1"/>
            <a:r>
              <a:rPr lang="en-US" altLang="en-US" dirty="0" smtClean="0"/>
              <a:t>Enclose the </a:t>
            </a:r>
            <a:r>
              <a:rPr lang="en-US" altLang="en-US" b="1" dirty="0" smtClean="0"/>
              <a:t>cranial cavity</a:t>
            </a:r>
          </a:p>
          <a:p>
            <a:pPr lvl="2"/>
            <a:r>
              <a:rPr lang="en-US" altLang="en-US" dirty="0" smtClean="0"/>
              <a:t>Fluid-filled chamber </a:t>
            </a:r>
            <a:r>
              <a:rPr lang="en-US" altLang="en-US" dirty="0" smtClean="0"/>
              <a:t>that cushions </a:t>
            </a:r>
            <a:r>
              <a:rPr lang="en-US" altLang="en-US" dirty="0" smtClean="0"/>
              <a:t>and supports </a:t>
            </a:r>
            <a:r>
              <a:rPr lang="en-US" altLang="en-US" dirty="0" smtClean="0"/>
              <a:t>the brain</a:t>
            </a:r>
            <a:endParaRPr lang="en-US" altLang="en-US" dirty="0" smtClean="0"/>
          </a:p>
          <a:p>
            <a:pPr lvl="1"/>
            <a:r>
              <a:rPr lang="en-US" altLang="en-US" dirty="0" smtClean="0"/>
              <a:t>Inner surface</a:t>
            </a:r>
          </a:p>
          <a:p>
            <a:pPr lvl="2"/>
            <a:r>
              <a:rPr lang="en-US" altLang="en-US" dirty="0" smtClean="0"/>
              <a:t>Attachment point for </a:t>
            </a:r>
            <a:r>
              <a:rPr lang="en-US" altLang="en-US" dirty="0" smtClean="0"/>
              <a:t/>
            </a:r>
            <a:br>
              <a:rPr lang="en-US" altLang="en-US" dirty="0" smtClean="0"/>
            </a:br>
            <a:r>
              <a:rPr lang="en-US" altLang="en-US" dirty="0" smtClean="0"/>
              <a:t>blood </a:t>
            </a:r>
            <a:r>
              <a:rPr lang="en-US" altLang="en-US" dirty="0" smtClean="0"/>
              <a:t>vessels, nerves, </a:t>
            </a:r>
            <a:r>
              <a:rPr lang="en-US" altLang="en-US" dirty="0" smtClean="0"/>
              <a:t/>
            </a:r>
            <a:br>
              <a:rPr lang="en-US" altLang="en-US" dirty="0" smtClean="0"/>
            </a:br>
            <a:r>
              <a:rPr lang="en-US" altLang="en-US" dirty="0" smtClean="0"/>
              <a:t>and </a:t>
            </a:r>
            <a:r>
              <a:rPr lang="en-US" altLang="en-US" dirty="0" smtClean="0"/>
              <a:t>membranes </a:t>
            </a:r>
            <a:r>
              <a:rPr lang="en-US" altLang="en-US" dirty="0" smtClean="0"/>
              <a:t/>
            </a:r>
            <a:br>
              <a:rPr lang="en-US" altLang="en-US" dirty="0" smtClean="0"/>
            </a:br>
            <a:r>
              <a:rPr lang="en-US" altLang="en-US" dirty="0" smtClean="0"/>
              <a:t>stabilizing </a:t>
            </a:r>
            <a:r>
              <a:rPr lang="en-US" altLang="en-US" dirty="0" smtClean="0"/>
              <a:t>the position </a:t>
            </a:r>
            <a:r>
              <a:rPr lang="en-US" altLang="en-US" dirty="0" smtClean="0"/>
              <a:t/>
            </a:r>
            <a:br>
              <a:rPr lang="en-US" altLang="en-US" dirty="0" smtClean="0"/>
            </a:br>
            <a:r>
              <a:rPr lang="en-US" altLang="en-US" dirty="0" smtClean="0"/>
              <a:t>of </a:t>
            </a:r>
            <a:r>
              <a:rPr lang="en-US" altLang="en-US" dirty="0" smtClean="0"/>
              <a:t>the brain</a:t>
            </a:r>
          </a:p>
        </p:txBody>
      </p:sp>
      <p:sp>
        <p:nvSpPr>
          <p:cNvPr id="2" name="Footer Placeholder 3"/>
          <p:cNvSpPr>
            <a:spLocks noGrp="1"/>
          </p:cNvSpPr>
          <p:nvPr>
            <p:ph type="ftr" sz="quarter" idx="10"/>
          </p:nvPr>
        </p:nvSpPr>
        <p:spPr/>
        <p:txBody>
          <a:bodyPr/>
          <a:lstStyle/>
          <a:p>
            <a:r>
              <a:rPr lang="en-US" smtClean="0"/>
              <a:t>© 2018 Pearson Education, Inc.</a:t>
            </a:r>
            <a:endParaRPr lang="en-US"/>
          </a:p>
        </p:txBody>
      </p:sp>
      <p:pic>
        <p:nvPicPr>
          <p:cNvPr id="8" name="Picture 7" descr="\\192.168.4.30\conversion\IRDVD\JPG Creation\Martini _VAP3E\Output\Chapter 07\JPEG FILES\Labeled\fig_07_02_02-L.jpg"/>
          <p:cNvPicPr>
            <a:picLocks noChangeAspect="1" noChangeArrowheads="1"/>
          </p:cNvPicPr>
          <p:nvPr/>
        </p:nvPicPr>
        <p:blipFill>
          <a:blip r:embed="rId3">
            <a:extLst>
              <a:ext uri="{28A0092B-C50C-407E-A947-70E740481C1C}">
                <a14:useLocalDpi xmlns:a14="http://schemas.microsoft.com/office/drawing/2010/main" val="0"/>
              </a:ext>
            </a:extLst>
          </a:blip>
          <a:srcRect b="2480"/>
          <a:stretch>
            <a:fillRect/>
          </a:stretch>
        </p:blipFill>
        <p:spPr bwMode="auto">
          <a:xfrm>
            <a:off x="4466145" y="2997843"/>
            <a:ext cx="4468990" cy="313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15975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3" descr="\\192.168.4.30\conversion\IRDVD\JPG Creation\Martini _VAP3E\Output\Chapter 07\JPEG FILES\Labeled\fig_07_16_05-L.jpg"/>
          <p:cNvPicPr>
            <a:picLocks noChangeAspect="1" noChangeArrowheads="1"/>
          </p:cNvPicPr>
          <p:nvPr/>
        </p:nvPicPr>
        <p:blipFill>
          <a:blip r:embed="rId2">
            <a:extLst>
              <a:ext uri="{28A0092B-C50C-407E-A947-70E740481C1C}">
                <a14:useLocalDpi xmlns:a14="http://schemas.microsoft.com/office/drawing/2010/main" val="0"/>
              </a:ext>
            </a:extLst>
          </a:blip>
          <a:srcRect b="2374"/>
          <a:stretch>
            <a:fillRect/>
          </a:stretch>
        </p:blipFill>
        <p:spPr bwMode="auto">
          <a:xfrm>
            <a:off x="4467828" y="3215037"/>
            <a:ext cx="4467828" cy="3527787"/>
          </a:xfrm>
          <a:prstGeom prst="rect">
            <a:avLst/>
          </a:prstGeom>
          <a:noFill/>
          <a:extLst>
            <a:ext uri="{909E8E84-426E-40DD-AFC4-6F175D3DCCD1}">
              <a14:hiddenFill xmlns:a14="http://schemas.microsoft.com/office/drawing/2010/main">
                <a:solidFill>
                  <a:srgbClr val="FFFFFF"/>
                </a:solidFill>
              </a14:hiddenFill>
            </a:ext>
          </a:extLst>
        </p:spPr>
      </p:pic>
      <p:sp>
        <p:nvSpPr>
          <p:cNvPr id="148482" name="Title 1"/>
          <p:cNvSpPr>
            <a:spLocks noGrp="1"/>
          </p:cNvSpPr>
          <p:nvPr>
            <p:ph type="title"/>
          </p:nvPr>
        </p:nvSpPr>
        <p:spPr/>
        <p:txBody>
          <a:bodyPr/>
          <a:lstStyle/>
          <a:p>
            <a:r>
              <a:rPr lang="en-US" altLang="en-US" smtClean="0"/>
              <a:t>Module </a:t>
            </a:r>
            <a:r>
              <a:rPr lang="en-US" altLang="en-US" dirty="0" smtClean="0"/>
              <a:t>7.16: The </a:t>
            </a:r>
            <a:r>
              <a:rPr lang="en-US" altLang="en-US" smtClean="0"/>
              <a:t>pectoral girdles</a:t>
            </a:r>
            <a:endParaRPr lang="en-US" altLang="en-US" dirty="0" smtClean="0"/>
          </a:p>
        </p:txBody>
      </p:sp>
      <p:sp>
        <p:nvSpPr>
          <p:cNvPr id="155651" name="Content Placeholder 2"/>
          <p:cNvSpPr>
            <a:spLocks noGrp="1"/>
          </p:cNvSpPr>
          <p:nvPr>
            <p:ph idx="1"/>
          </p:nvPr>
        </p:nvSpPr>
        <p:spPr/>
        <p:txBody>
          <a:bodyPr/>
          <a:lstStyle/>
          <a:p>
            <a:r>
              <a:rPr lang="en-US" altLang="en-US" b="1" dirty="0" smtClean="0"/>
              <a:t>Scapula </a:t>
            </a:r>
            <a:r>
              <a:rPr lang="en-US" altLang="en-US" dirty="0" smtClean="0"/>
              <a:t>(continued)</a:t>
            </a:r>
          </a:p>
          <a:p>
            <a:pPr lvl="1"/>
            <a:r>
              <a:rPr lang="en-US" altLang="en-US" b="1" dirty="0" smtClean="0"/>
              <a:t>Glenoid cavity</a:t>
            </a:r>
          </a:p>
          <a:p>
            <a:pPr lvl="2"/>
            <a:r>
              <a:rPr lang="en-US" altLang="en-US" dirty="0" smtClean="0"/>
              <a:t>Cup-shaped depression</a:t>
            </a:r>
          </a:p>
          <a:p>
            <a:pPr lvl="2"/>
            <a:r>
              <a:rPr lang="en-US" altLang="en-US" dirty="0" smtClean="0"/>
              <a:t>Where scapula articulates </a:t>
            </a:r>
            <a:r>
              <a:rPr lang="en-US" altLang="en-US" dirty="0" smtClean="0"/>
              <a:t>with </a:t>
            </a:r>
            <a:r>
              <a:rPr lang="en-US" altLang="en-US" dirty="0" smtClean="0"/>
              <a:t>the </a:t>
            </a:r>
            <a:r>
              <a:rPr lang="en-US" altLang="en-US" dirty="0" err="1" smtClean="0"/>
              <a:t>humerus</a:t>
            </a:r>
            <a:r>
              <a:rPr lang="en-US" altLang="en-US" dirty="0" smtClean="0"/>
              <a:t>, </a:t>
            </a:r>
            <a:br>
              <a:rPr lang="en-US" altLang="en-US" dirty="0" smtClean="0"/>
            </a:br>
            <a:r>
              <a:rPr lang="en-US" altLang="en-US" dirty="0" smtClean="0"/>
              <a:t>forming the </a:t>
            </a:r>
            <a:r>
              <a:rPr lang="en-US" altLang="en-US" dirty="0" err="1" smtClean="0"/>
              <a:t>glenohumoral</a:t>
            </a:r>
            <a:r>
              <a:rPr lang="en-US" altLang="en-US" dirty="0" smtClean="0"/>
              <a:t> joint</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56598496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3" descr="\\192.168.4.30\conversion\IRDVD\JPG Creation\Martini _VAP3E\Output\Chapter 07\JPEG FILES\Labeled\fig_07_16_05-L.jpg"/>
          <p:cNvPicPr>
            <a:picLocks noChangeAspect="1" noChangeArrowheads="1"/>
          </p:cNvPicPr>
          <p:nvPr/>
        </p:nvPicPr>
        <p:blipFill>
          <a:blip r:embed="rId2">
            <a:extLst>
              <a:ext uri="{28A0092B-C50C-407E-A947-70E740481C1C}">
                <a14:useLocalDpi xmlns:a14="http://schemas.microsoft.com/office/drawing/2010/main" val="0"/>
              </a:ext>
            </a:extLst>
          </a:blip>
          <a:srcRect b="2374"/>
          <a:stretch>
            <a:fillRect/>
          </a:stretch>
        </p:blipFill>
        <p:spPr bwMode="auto">
          <a:xfrm>
            <a:off x="4467828" y="3215037"/>
            <a:ext cx="4467828" cy="3527787"/>
          </a:xfrm>
          <a:prstGeom prst="rect">
            <a:avLst/>
          </a:prstGeom>
          <a:noFill/>
          <a:extLst>
            <a:ext uri="{909E8E84-426E-40DD-AFC4-6F175D3DCCD1}">
              <a14:hiddenFill xmlns:a14="http://schemas.microsoft.com/office/drawing/2010/main">
                <a:solidFill>
                  <a:srgbClr val="FFFFFF"/>
                </a:solidFill>
              </a14:hiddenFill>
            </a:ext>
          </a:extLst>
        </p:spPr>
      </p:pic>
      <p:sp>
        <p:nvSpPr>
          <p:cNvPr id="149506" name="Title 1"/>
          <p:cNvSpPr>
            <a:spLocks noGrp="1"/>
          </p:cNvSpPr>
          <p:nvPr>
            <p:ph type="title"/>
          </p:nvPr>
        </p:nvSpPr>
        <p:spPr/>
        <p:txBody>
          <a:bodyPr/>
          <a:lstStyle/>
          <a:p>
            <a:r>
              <a:rPr lang="en-US" altLang="en-US" smtClean="0"/>
              <a:t>Module </a:t>
            </a:r>
            <a:r>
              <a:rPr lang="en-US" altLang="en-US" dirty="0" smtClean="0"/>
              <a:t>7.16: The </a:t>
            </a:r>
            <a:r>
              <a:rPr lang="en-US" altLang="en-US" smtClean="0"/>
              <a:t>pectoral girdles</a:t>
            </a:r>
            <a:endParaRPr lang="en-US" altLang="en-US" dirty="0" smtClean="0"/>
          </a:p>
        </p:txBody>
      </p:sp>
      <p:sp>
        <p:nvSpPr>
          <p:cNvPr id="155651" name="Content Placeholder 2"/>
          <p:cNvSpPr>
            <a:spLocks noGrp="1"/>
          </p:cNvSpPr>
          <p:nvPr>
            <p:ph idx="1"/>
          </p:nvPr>
        </p:nvSpPr>
        <p:spPr>
          <a:xfrm>
            <a:off x="446088" y="909522"/>
            <a:ext cx="8171819" cy="5340466"/>
          </a:xfrm>
        </p:spPr>
        <p:txBody>
          <a:bodyPr/>
          <a:lstStyle/>
          <a:p>
            <a:r>
              <a:rPr lang="en-US" altLang="en-US" b="1" dirty="0" smtClean="0"/>
              <a:t>Scapula </a:t>
            </a:r>
            <a:r>
              <a:rPr lang="en-US" altLang="en-US" dirty="0" smtClean="0"/>
              <a:t>(continued)</a:t>
            </a:r>
          </a:p>
          <a:p>
            <a:pPr lvl="1"/>
            <a:r>
              <a:rPr lang="en-US" altLang="en-US" b="1" dirty="0" smtClean="0"/>
              <a:t>Acromion</a:t>
            </a:r>
          </a:p>
          <a:p>
            <a:pPr lvl="2"/>
            <a:r>
              <a:rPr lang="en-US" altLang="en-US" dirty="0" smtClean="0"/>
              <a:t>Large process </a:t>
            </a:r>
            <a:r>
              <a:rPr lang="en-US" altLang="en-US" dirty="0" smtClean="0"/>
              <a:t>that extends </a:t>
            </a:r>
            <a:r>
              <a:rPr lang="en-US" altLang="en-US" dirty="0" smtClean="0"/>
              <a:t>laterally</a:t>
            </a:r>
          </a:p>
          <a:p>
            <a:pPr lvl="2"/>
            <a:r>
              <a:rPr lang="en-US" altLang="en-US" dirty="0" smtClean="0"/>
              <a:t>Projects posterior </a:t>
            </a:r>
            <a:r>
              <a:rPr lang="en-US" altLang="en-US" dirty="0" smtClean="0"/>
              <a:t>and superior </a:t>
            </a:r>
            <a:r>
              <a:rPr lang="en-US" altLang="en-US" dirty="0" smtClean="0"/>
              <a:t>to the glenoid</a:t>
            </a:r>
            <a:br>
              <a:rPr lang="en-US" altLang="en-US" dirty="0" smtClean="0"/>
            </a:br>
            <a:r>
              <a:rPr lang="en-US" altLang="en-US" dirty="0" smtClean="0"/>
              <a:t>cavity</a:t>
            </a:r>
          </a:p>
          <a:p>
            <a:pPr lvl="2"/>
            <a:r>
              <a:rPr lang="en-US" altLang="en-US" dirty="0" smtClean="0"/>
              <a:t>Continuous with the </a:t>
            </a:r>
            <a:r>
              <a:rPr lang="en-US" altLang="en-US" dirty="0" smtClean="0"/>
              <a:t/>
            </a:r>
            <a:br>
              <a:rPr lang="en-US" altLang="en-US" dirty="0" smtClean="0"/>
            </a:br>
            <a:r>
              <a:rPr lang="en-US" altLang="en-US" dirty="0" smtClean="0"/>
              <a:t>scapular </a:t>
            </a:r>
            <a:r>
              <a:rPr lang="en-US" altLang="en-US" dirty="0" smtClean="0"/>
              <a:t>spine</a:t>
            </a:r>
          </a:p>
          <a:p>
            <a:pPr lvl="1"/>
            <a:r>
              <a:rPr lang="en-US" altLang="en-US" b="1" dirty="0" smtClean="0"/>
              <a:t>Coracoid process</a:t>
            </a:r>
          </a:p>
          <a:p>
            <a:pPr lvl="2"/>
            <a:r>
              <a:rPr lang="en-US" altLang="en-US" dirty="0" smtClean="0"/>
              <a:t>Projects anterior </a:t>
            </a:r>
            <a:r>
              <a:rPr lang="en-US" altLang="en-US" dirty="0" smtClean="0"/>
              <a:t/>
            </a:r>
            <a:br>
              <a:rPr lang="en-US" altLang="en-US" dirty="0" smtClean="0"/>
            </a:br>
            <a:r>
              <a:rPr lang="en-US" altLang="en-US" dirty="0" smtClean="0"/>
              <a:t>and superior </a:t>
            </a:r>
            <a:r>
              <a:rPr lang="en-US" altLang="en-US" dirty="0" smtClean="0"/>
              <a:t>to </a:t>
            </a:r>
            <a:r>
              <a:rPr lang="en-US" altLang="en-US" dirty="0" smtClean="0"/>
              <a:t/>
            </a:r>
            <a:br>
              <a:rPr lang="en-US" altLang="en-US" dirty="0" smtClean="0"/>
            </a:br>
            <a:r>
              <a:rPr lang="en-US" altLang="en-US" dirty="0" smtClean="0"/>
              <a:t>glenoid </a:t>
            </a:r>
            <a:r>
              <a:rPr lang="en-US" altLang="en-US" dirty="0" smtClean="0"/>
              <a:t>cavity</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5377442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4" descr="\\192.168.4.30\conversion\IRDVD\JPG Creation\Martini _VAP3E\Output\Chapter 07\JPEG FILES\Labeled\fig_07_16_04-L.jpg"/>
          <p:cNvPicPr>
            <a:picLocks noChangeAspect="1" noChangeArrowheads="1"/>
          </p:cNvPicPr>
          <p:nvPr/>
        </p:nvPicPr>
        <p:blipFill>
          <a:blip r:embed="rId2">
            <a:extLst>
              <a:ext uri="{28A0092B-C50C-407E-A947-70E740481C1C}">
                <a14:useLocalDpi xmlns:a14="http://schemas.microsoft.com/office/drawing/2010/main" val="0"/>
              </a:ext>
            </a:extLst>
          </a:blip>
          <a:srcRect b="2379"/>
          <a:stretch>
            <a:fillRect/>
          </a:stretch>
        </p:blipFill>
        <p:spPr bwMode="auto">
          <a:xfrm>
            <a:off x="4797798" y="2495386"/>
            <a:ext cx="4033050" cy="3971558"/>
          </a:xfrm>
          <a:prstGeom prst="rect">
            <a:avLst/>
          </a:prstGeom>
          <a:noFill/>
          <a:extLst>
            <a:ext uri="{909E8E84-426E-40DD-AFC4-6F175D3DCCD1}">
              <a14:hiddenFill xmlns:a14="http://schemas.microsoft.com/office/drawing/2010/main">
                <a:solidFill>
                  <a:srgbClr val="FFFFFF"/>
                </a:solidFill>
              </a14:hiddenFill>
            </a:ext>
          </a:extLst>
        </p:spPr>
      </p:pic>
      <p:sp>
        <p:nvSpPr>
          <p:cNvPr id="150530" name="Title 1"/>
          <p:cNvSpPr>
            <a:spLocks noGrp="1"/>
          </p:cNvSpPr>
          <p:nvPr>
            <p:ph type="title"/>
          </p:nvPr>
        </p:nvSpPr>
        <p:spPr/>
        <p:txBody>
          <a:bodyPr/>
          <a:lstStyle/>
          <a:p>
            <a:r>
              <a:rPr lang="en-US" altLang="en-US" smtClean="0"/>
              <a:t>Module </a:t>
            </a:r>
            <a:r>
              <a:rPr lang="en-US" altLang="en-US" dirty="0" smtClean="0"/>
              <a:t>7.16: The </a:t>
            </a:r>
            <a:r>
              <a:rPr lang="en-US" altLang="en-US" smtClean="0"/>
              <a:t>pectoral girdles</a:t>
            </a:r>
            <a:endParaRPr lang="en-US" altLang="en-US" dirty="0" smtClean="0"/>
          </a:p>
        </p:txBody>
      </p:sp>
      <p:sp>
        <p:nvSpPr>
          <p:cNvPr id="156675" name="Content Placeholder 2"/>
          <p:cNvSpPr>
            <a:spLocks noGrp="1"/>
          </p:cNvSpPr>
          <p:nvPr>
            <p:ph idx="1"/>
          </p:nvPr>
        </p:nvSpPr>
        <p:spPr>
          <a:xfrm>
            <a:off x="446087" y="909522"/>
            <a:ext cx="8384761" cy="5340466"/>
          </a:xfrm>
        </p:spPr>
        <p:txBody>
          <a:bodyPr/>
          <a:lstStyle/>
          <a:p>
            <a:r>
              <a:rPr lang="en-US" altLang="en-US" b="1" dirty="0" smtClean="0"/>
              <a:t>Scapula </a:t>
            </a:r>
            <a:r>
              <a:rPr lang="en-US" altLang="en-US" dirty="0" smtClean="0"/>
              <a:t>(continued)</a:t>
            </a:r>
          </a:p>
          <a:p>
            <a:pPr lvl="1"/>
            <a:r>
              <a:rPr lang="en-US" altLang="en-US" dirty="0" smtClean="0"/>
              <a:t>Posterior surface </a:t>
            </a:r>
            <a:r>
              <a:rPr lang="en-US" altLang="en-US" dirty="0" smtClean="0"/>
              <a:t>is convex </a:t>
            </a:r>
            <a:r>
              <a:rPr lang="en-US" altLang="en-US" dirty="0" smtClean="0"/>
              <a:t>with prominent</a:t>
            </a:r>
            <a:br>
              <a:rPr lang="en-US" altLang="en-US" dirty="0" smtClean="0"/>
            </a:br>
            <a:r>
              <a:rPr lang="en-US" altLang="en-US" dirty="0" smtClean="0"/>
              <a:t>ridges and processes </a:t>
            </a:r>
            <a:r>
              <a:rPr lang="en-US" altLang="en-US" dirty="0" smtClean="0"/>
              <a:t>for muscle </a:t>
            </a:r>
            <a:r>
              <a:rPr lang="en-US" altLang="en-US" dirty="0" smtClean="0"/>
              <a:t>attachment</a:t>
            </a:r>
          </a:p>
          <a:p>
            <a:pPr lvl="2"/>
            <a:r>
              <a:rPr lang="en-US" altLang="en-US" b="1" dirty="0" smtClean="0"/>
              <a:t>Scapular spine</a:t>
            </a:r>
          </a:p>
          <a:p>
            <a:pPr lvl="3"/>
            <a:r>
              <a:rPr lang="en-US" altLang="en-US" dirty="0" smtClean="0"/>
              <a:t>Ridge crossing </a:t>
            </a:r>
            <a:r>
              <a:rPr lang="en-US" altLang="en-US" dirty="0" smtClean="0"/>
              <a:t>the posterior </a:t>
            </a:r>
            <a:br>
              <a:rPr lang="en-US" altLang="en-US" dirty="0" smtClean="0"/>
            </a:br>
            <a:r>
              <a:rPr lang="en-US" altLang="en-US" dirty="0" smtClean="0"/>
              <a:t>surface </a:t>
            </a:r>
            <a:r>
              <a:rPr lang="en-US" altLang="en-US" dirty="0" smtClean="0"/>
              <a:t>of </a:t>
            </a:r>
            <a:r>
              <a:rPr lang="en-US" altLang="en-US" dirty="0" smtClean="0"/>
              <a:t>the scapular </a:t>
            </a:r>
            <a:r>
              <a:rPr lang="en-US" altLang="en-US" dirty="0" smtClean="0"/>
              <a:t>body</a:t>
            </a:r>
          </a:p>
          <a:p>
            <a:pPr lvl="3"/>
            <a:r>
              <a:rPr lang="en-US" altLang="en-US" dirty="0" smtClean="0"/>
              <a:t>Continuous with the </a:t>
            </a:r>
            <a:br>
              <a:rPr lang="en-US" altLang="en-US" dirty="0" smtClean="0"/>
            </a:br>
            <a:r>
              <a:rPr lang="en-US" altLang="en-US" dirty="0" smtClean="0"/>
              <a:t>acromion</a:t>
            </a:r>
          </a:p>
          <a:p>
            <a:pPr lvl="3"/>
            <a:r>
              <a:rPr lang="en-US" altLang="en-US" dirty="0" smtClean="0"/>
              <a:t>Ends at the medial </a:t>
            </a:r>
            <a:r>
              <a:rPr lang="en-US" altLang="en-US" dirty="0" smtClean="0"/>
              <a:t/>
            </a:r>
            <a:br>
              <a:rPr lang="en-US" altLang="en-US" dirty="0" smtClean="0"/>
            </a:br>
            <a:r>
              <a:rPr lang="en-US" altLang="en-US" dirty="0" smtClean="0"/>
              <a:t>border </a:t>
            </a:r>
            <a:r>
              <a:rPr lang="en-US" altLang="en-US" dirty="0" smtClean="0"/>
              <a:t>of the body</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67072340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4" descr="\\192.168.4.30\conversion\IRDVD\JPG Creation\Martini _VAP3E\Output\Chapter 07\JPEG FILES\Labeled\fig_07_16_04-L.jpg"/>
          <p:cNvPicPr>
            <a:picLocks noChangeAspect="1" noChangeArrowheads="1"/>
          </p:cNvPicPr>
          <p:nvPr/>
        </p:nvPicPr>
        <p:blipFill>
          <a:blip r:embed="rId2">
            <a:extLst>
              <a:ext uri="{28A0092B-C50C-407E-A947-70E740481C1C}">
                <a14:useLocalDpi xmlns:a14="http://schemas.microsoft.com/office/drawing/2010/main" val="0"/>
              </a:ext>
            </a:extLst>
          </a:blip>
          <a:srcRect b="2379"/>
          <a:stretch>
            <a:fillRect/>
          </a:stretch>
        </p:blipFill>
        <p:spPr bwMode="auto">
          <a:xfrm>
            <a:off x="4797798" y="2495386"/>
            <a:ext cx="4033050" cy="3971558"/>
          </a:xfrm>
          <a:prstGeom prst="rect">
            <a:avLst/>
          </a:prstGeom>
          <a:noFill/>
          <a:extLst>
            <a:ext uri="{909E8E84-426E-40DD-AFC4-6F175D3DCCD1}">
              <a14:hiddenFill xmlns:a14="http://schemas.microsoft.com/office/drawing/2010/main">
                <a:solidFill>
                  <a:srgbClr val="FFFFFF"/>
                </a:solidFill>
              </a14:hiddenFill>
            </a:ext>
          </a:extLst>
        </p:spPr>
      </p:pic>
      <p:sp>
        <p:nvSpPr>
          <p:cNvPr id="151554" name="Title 1"/>
          <p:cNvSpPr>
            <a:spLocks noGrp="1"/>
          </p:cNvSpPr>
          <p:nvPr>
            <p:ph type="title"/>
          </p:nvPr>
        </p:nvSpPr>
        <p:spPr/>
        <p:txBody>
          <a:bodyPr/>
          <a:lstStyle/>
          <a:p>
            <a:r>
              <a:rPr lang="en-US" altLang="en-US" smtClean="0"/>
              <a:t>Module </a:t>
            </a:r>
            <a:r>
              <a:rPr lang="en-US" altLang="en-US" dirty="0" smtClean="0"/>
              <a:t>7.16: The </a:t>
            </a:r>
            <a:r>
              <a:rPr lang="en-US" altLang="en-US" smtClean="0"/>
              <a:t>pectoral girdles</a:t>
            </a:r>
            <a:endParaRPr lang="en-US" altLang="en-US" dirty="0" smtClean="0"/>
          </a:p>
        </p:txBody>
      </p:sp>
      <p:sp>
        <p:nvSpPr>
          <p:cNvPr id="151555" name="Content Placeholder 2"/>
          <p:cNvSpPr>
            <a:spLocks noGrp="1"/>
          </p:cNvSpPr>
          <p:nvPr>
            <p:ph idx="1"/>
          </p:nvPr>
        </p:nvSpPr>
        <p:spPr/>
        <p:txBody>
          <a:bodyPr/>
          <a:lstStyle/>
          <a:p>
            <a:r>
              <a:rPr lang="en-US" altLang="en-US" b="1" dirty="0" smtClean="0"/>
              <a:t>Scapula </a:t>
            </a:r>
            <a:r>
              <a:rPr lang="en-US" altLang="en-US" dirty="0" smtClean="0"/>
              <a:t>(continued)</a:t>
            </a:r>
          </a:p>
          <a:p>
            <a:pPr lvl="1"/>
            <a:r>
              <a:rPr lang="en-US" altLang="en-US" b="1" dirty="0" smtClean="0"/>
              <a:t>Supraspinous fossa </a:t>
            </a:r>
            <a:r>
              <a:rPr lang="en-US" altLang="en-US" dirty="0" smtClean="0"/>
              <a:t>(</a:t>
            </a:r>
            <a:r>
              <a:rPr lang="en-US" altLang="en-US" i="1" dirty="0" smtClean="0"/>
              <a:t>supra,</a:t>
            </a:r>
            <a:r>
              <a:rPr lang="en-US" altLang="en-US" dirty="0" smtClean="0"/>
              <a:t> above)</a:t>
            </a:r>
          </a:p>
          <a:p>
            <a:pPr lvl="2"/>
            <a:r>
              <a:rPr lang="en-US" altLang="en-US" dirty="0" smtClean="0"/>
              <a:t>Depression superior to the scapular spine</a:t>
            </a:r>
          </a:p>
          <a:p>
            <a:pPr lvl="1"/>
            <a:r>
              <a:rPr lang="en-US" altLang="en-US" b="1" dirty="0" err="1" smtClean="0"/>
              <a:t>Infraspinous</a:t>
            </a:r>
            <a:r>
              <a:rPr lang="en-US" altLang="en-US" b="1" dirty="0" smtClean="0"/>
              <a:t> fossa </a:t>
            </a:r>
            <a:r>
              <a:rPr lang="en-US" altLang="en-US" dirty="0" smtClean="0"/>
              <a:t>(</a:t>
            </a:r>
            <a:r>
              <a:rPr lang="en-US" altLang="en-US" i="1" dirty="0" smtClean="0"/>
              <a:t>infra,</a:t>
            </a:r>
            <a:r>
              <a:rPr lang="en-US" altLang="en-US" dirty="0" smtClean="0"/>
              <a:t> below)</a:t>
            </a:r>
          </a:p>
          <a:p>
            <a:pPr lvl="2"/>
            <a:r>
              <a:rPr lang="en-US" altLang="en-US" dirty="0" smtClean="0"/>
              <a:t>Region inferior to scapular spine</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88222456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ltLang="en-US" smtClean="0"/>
              <a:t>Module </a:t>
            </a:r>
            <a:r>
              <a:rPr lang="en-US" altLang="en-US" dirty="0" smtClean="0"/>
              <a:t>7.16</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Name the bones of the pectoral girdles.</a:t>
            </a:r>
          </a:p>
          <a:p>
            <a:pPr marL="514350" indent="-514350">
              <a:buClr>
                <a:srgbClr val="00743A"/>
              </a:buClr>
              <a:buFont typeface="+mj-lt"/>
              <a:buAutoNum type="alphaUcPeriod"/>
            </a:pPr>
            <a:r>
              <a:rPr lang="en-US" dirty="0" smtClean="0"/>
              <a:t>How would a broken clavicle affect the mobility and stability of the scapula?</a:t>
            </a:r>
          </a:p>
          <a:p>
            <a:pPr marL="514350" indent="-514350">
              <a:buClr>
                <a:srgbClr val="00743A"/>
              </a:buClr>
              <a:buFont typeface="+mj-lt"/>
              <a:buAutoNum type="alphaUcPeriod"/>
            </a:pPr>
            <a:r>
              <a:rPr lang="en-US" dirty="0" smtClean="0"/>
              <a:t>Which bone articulates with the scapula at the glenoid cavity?</a:t>
            </a:r>
          </a:p>
          <a:p>
            <a:pPr marL="514350" indent="-514350">
              <a:buClr>
                <a:srgbClr val="00743A"/>
              </a:buClr>
              <a:buFont typeface="+mj-lt"/>
              <a:buAutoNum type="alphaUcPeriod"/>
            </a:pPr>
            <a:r>
              <a:rPr lang="en-US" dirty="0" smtClean="0"/>
              <a:t>How are the pectoral girdles of the appendicular skeleton attached to the axial skeleton?</a:t>
            </a:r>
          </a:p>
          <a:p>
            <a:pPr>
              <a:lnSpc>
                <a:spcPts val="1200"/>
              </a:lnSpc>
            </a:pPr>
            <a:endParaRPr lang="en-US" dirty="0" smtClean="0"/>
          </a:p>
          <a:p>
            <a:r>
              <a:rPr lang="en-US" i="1" dirty="0" smtClean="0"/>
              <a:t>Learning Outcome:</a:t>
            </a:r>
            <a:r>
              <a:rPr lang="en-US" dirty="0" smtClean="0"/>
              <a:t> Identify the bones that form the pectoral girdles, their functions, and their superficial features</a:t>
            </a:r>
            <a:r>
              <a:rPr lang="en-US" dirty="0" smtClean="0"/>
              <a:t>.</a:t>
            </a:r>
            <a:endParaRPr 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01639138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dirty="0" smtClean="0"/>
              <a:t>Module 7.17: The </a:t>
            </a:r>
            <a:r>
              <a:rPr lang="en-US" altLang="en-US" dirty="0" err="1" smtClean="0"/>
              <a:t>humerus</a:t>
            </a:r>
            <a:r>
              <a:rPr lang="en-US" altLang="en-US" dirty="0" smtClean="0"/>
              <a:t> of the arm articulates with the radius and ulna of the forearm</a:t>
            </a:r>
          </a:p>
        </p:txBody>
      </p:sp>
      <p:sp>
        <p:nvSpPr>
          <p:cNvPr id="3" name="Content Placeholder 2"/>
          <p:cNvSpPr>
            <a:spLocks noGrp="1"/>
          </p:cNvSpPr>
          <p:nvPr>
            <p:ph idx="1"/>
          </p:nvPr>
        </p:nvSpPr>
        <p:spPr>
          <a:xfrm>
            <a:off x="446088" y="1478070"/>
            <a:ext cx="8288337" cy="4771917"/>
          </a:xfrm>
        </p:spPr>
        <p:txBody>
          <a:bodyPr/>
          <a:lstStyle/>
          <a:p>
            <a:r>
              <a:rPr lang="en-US" b="1" dirty="0" smtClean="0"/>
              <a:t>Upper limb</a:t>
            </a:r>
          </a:p>
          <a:p>
            <a:pPr lvl="1"/>
            <a:r>
              <a:rPr lang="en-US" dirty="0" smtClean="0"/>
              <a:t>Consists of bones of the:</a:t>
            </a:r>
          </a:p>
          <a:p>
            <a:pPr lvl="2"/>
            <a:r>
              <a:rPr lang="en-US" dirty="0" smtClean="0"/>
              <a:t>Arm (shoulder to elbow)</a:t>
            </a:r>
          </a:p>
          <a:p>
            <a:pPr lvl="3"/>
            <a:r>
              <a:rPr lang="en-US" b="1" dirty="0" err="1" smtClean="0"/>
              <a:t>Humerus</a:t>
            </a:r>
            <a:endParaRPr lang="en-US" b="1" dirty="0" smtClean="0"/>
          </a:p>
          <a:p>
            <a:pPr lvl="2"/>
            <a:r>
              <a:rPr lang="en-US" dirty="0" smtClean="0"/>
              <a:t>Forearm (elbow to wrist)</a:t>
            </a:r>
          </a:p>
          <a:p>
            <a:pPr lvl="3"/>
            <a:r>
              <a:rPr lang="en-US" b="1" dirty="0" smtClean="0"/>
              <a:t>Ulna</a:t>
            </a:r>
          </a:p>
          <a:p>
            <a:pPr lvl="3"/>
            <a:r>
              <a:rPr lang="en-US" b="1" dirty="0" smtClean="0"/>
              <a:t>Radius</a:t>
            </a:r>
          </a:p>
          <a:p>
            <a:pPr lvl="2"/>
            <a:r>
              <a:rPr lang="en-US" dirty="0" smtClean="0"/>
              <a:t>Wrist</a:t>
            </a:r>
          </a:p>
          <a:p>
            <a:pPr lvl="3"/>
            <a:r>
              <a:rPr lang="en-US" b="1" dirty="0" smtClean="0"/>
              <a:t>Carpals</a:t>
            </a:r>
          </a:p>
          <a:p>
            <a:pPr lvl="2"/>
            <a:r>
              <a:rPr lang="en-US" dirty="0" smtClean="0"/>
              <a:t>Hands</a:t>
            </a:r>
          </a:p>
          <a:p>
            <a:pPr lvl="3"/>
            <a:r>
              <a:rPr lang="en-US" b="1" dirty="0" smtClean="0"/>
              <a:t>Metacarpals </a:t>
            </a:r>
            <a:r>
              <a:rPr lang="en-US" dirty="0" smtClean="0"/>
              <a:t>and</a:t>
            </a:r>
            <a:r>
              <a:rPr lang="en-US" b="1" dirty="0" smtClean="0"/>
              <a:t> </a:t>
            </a:r>
            <a:r>
              <a:rPr lang="en-US" b="1" dirty="0" smtClean="0"/>
              <a:t>phalanges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51491091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192.168.4.30\conversion\IRDVD\Lecture Format\Martini VAP3e\Output\Chs 7, 8 &amp; 11\fig_07_1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849792" y="909522"/>
            <a:ext cx="3884633" cy="5787667"/>
          </a:xfrm>
          <a:prstGeom prst="rect">
            <a:avLst/>
          </a:prstGeom>
          <a:noFill/>
          <a:extLst>
            <a:ext uri="{909E8E84-426E-40DD-AFC4-6F175D3DCCD1}">
              <a14:hiddenFill xmlns:a14="http://schemas.microsoft.com/office/drawing/2010/main">
                <a:solidFill>
                  <a:srgbClr val="FFFFFF"/>
                </a:solidFill>
              </a14:hiddenFill>
            </a:ext>
          </a:extLst>
        </p:spPr>
      </p:pic>
      <p:sp>
        <p:nvSpPr>
          <p:cNvPr id="154626"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8" y="909522"/>
            <a:ext cx="4247129" cy="5340466"/>
          </a:xfrm>
        </p:spPr>
        <p:txBody>
          <a:bodyPr/>
          <a:lstStyle/>
          <a:p>
            <a:r>
              <a:rPr lang="en-US" b="1" dirty="0" err="1" smtClean="0"/>
              <a:t>Humerus</a:t>
            </a:r>
            <a:endParaRPr lang="en-US" b="1" dirty="0" smtClean="0"/>
          </a:p>
          <a:p>
            <a:pPr lvl="1"/>
            <a:r>
              <a:rPr lang="en-US" dirty="0" smtClean="0"/>
              <a:t>Only bone in the arm (</a:t>
            </a:r>
            <a:r>
              <a:rPr lang="en-US" b="1" dirty="0" smtClean="0"/>
              <a:t>brachium</a:t>
            </a:r>
            <a:r>
              <a:rPr lang="en-US" dirty="0" smtClean="0"/>
              <a:t>)</a:t>
            </a:r>
          </a:p>
          <a:p>
            <a:pPr lvl="1"/>
            <a:r>
              <a:rPr lang="en-US" dirty="0" smtClean="0"/>
              <a:t>Shaft expands at distal end to form epicondyles</a:t>
            </a:r>
          </a:p>
          <a:p>
            <a:pPr lvl="2"/>
            <a:r>
              <a:rPr lang="en-US" dirty="0" smtClean="0"/>
              <a:t>Provide additional surface area for muscle attachment</a:t>
            </a:r>
          </a:p>
          <a:p>
            <a:pPr lvl="3"/>
            <a:r>
              <a:rPr lang="en-US" b="1" dirty="0" smtClean="0"/>
              <a:t>Medial epicondyle</a:t>
            </a:r>
          </a:p>
          <a:p>
            <a:pPr lvl="3"/>
            <a:r>
              <a:rPr lang="en-US" b="1" dirty="0" smtClean="0"/>
              <a:t>Lateral </a:t>
            </a:r>
            <a:r>
              <a:rPr lang="en-US" b="1" dirty="0" smtClean="0"/>
              <a:t>epicondyle</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56224928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5" descr="\\192.168.4.30\conversion\IRDVD\JPG Creation\Martini _VAP3E\Output\Chapter 07\JPEG FILES\Labeled\fig_07_1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207704" y="1098012"/>
            <a:ext cx="4787381" cy="4480986"/>
          </a:xfrm>
          <a:prstGeom prst="rect">
            <a:avLst/>
          </a:prstGeom>
          <a:noFill/>
          <a:extLst>
            <a:ext uri="{909E8E84-426E-40DD-AFC4-6F175D3DCCD1}">
              <a14:hiddenFill xmlns:a14="http://schemas.microsoft.com/office/drawing/2010/main">
                <a:solidFill>
                  <a:srgbClr val="FFFFFF"/>
                </a:solidFill>
              </a14:hiddenFill>
            </a:ext>
          </a:extLst>
        </p:spPr>
      </p:pic>
      <p:sp>
        <p:nvSpPr>
          <p:cNvPr id="155650"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8" y="909522"/>
            <a:ext cx="8084137" cy="5340466"/>
          </a:xfrm>
        </p:spPr>
        <p:txBody>
          <a:bodyPr/>
          <a:lstStyle/>
          <a:p>
            <a:r>
              <a:rPr lang="en-US" b="1" dirty="0" err="1" smtClean="0"/>
              <a:t>Humerus</a:t>
            </a:r>
            <a:r>
              <a:rPr lang="en-US" b="1" dirty="0" smtClean="0"/>
              <a:t> </a:t>
            </a:r>
            <a:r>
              <a:rPr lang="en-US" dirty="0" smtClean="0"/>
              <a:t>(continued)</a:t>
            </a:r>
          </a:p>
          <a:p>
            <a:pPr lvl="1"/>
            <a:r>
              <a:rPr lang="en-US" b="1" dirty="0" smtClean="0"/>
              <a:t>Head</a:t>
            </a:r>
          </a:p>
          <a:p>
            <a:pPr lvl="2"/>
            <a:r>
              <a:rPr lang="en-US" dirty="0" smtClean="0"/>
              <a:t>Proximal end that</a:t>
            </a:r>
            <a:br>
              <a:rPr lang="en-US" dirty="0" smtClean="0"/>
            </a:br>
            <a:r>
              <a:rPr lang="en-US" dirty="0" smtClean="0"/>
              <a:t>articulates with the</a:t>
            </a:r>
            <a:br>
              <a:rPr lang="en-US" dirty="0" smtClean="0"/>
            </a:br>
            <a:r>
              <a:rPr lang="en-US" dirty="0" smtClean="0"/>
              <a:t>glenoid cavity</a:t>
            </a:r>
          </a:p>
          <a:p>
            <a:pPr lvl="1"/>
            <a:r>
              <a:rPr lang="en-US" b="1" dirty="0" smtClean="0"/>
              <a:t>Anatomical neck</a:t>
            </a:r>
          </a:p>
          <a:p>
            <a:pPr lvl="2"/>
            <a:r>
              <a:rPr lang="en-US" dirty="0" smtClean="0"/>
              <a:t>Marks the extent of</a:t>
            </a:r>
            <a:br>
              <a:rPr lang="en-US" dirty="0" smtClean="0"/>
            </a:br>
            <a:r>
              <a:rPr lang="en-US" dirty="0" smtClean="0"/>
              <a:t>the joint capsule</a:t>
            </a:r>
          </a:p>
          <a:p>
            <a:pPr lvl="1"/>
            <a:r>
              <a:rPr lang="en-US" b="1" dirty="0" smtClean="0"/>
              <a:t>Surgical neck</a:t>
            </a:r>
          </a:p>
          <a:p>
            <a:pPr lvl="2"/>
            <a:r>
              <a:rPr lang="en-US" dirty="0" smtClean="0"/>
              <a:t>Corresponds to the </a:t>
            </a:r>
            <a:br>
              <a:rPr lang="en-US" dirty="0" smtClean="0"/>
            </a:br>
            <a:r>
              <a:rPr lang="en-US" dirty="0" smtClean="0"/>
              <a:t>metaphysis of </a:t>
            </a:r>
            <a:r>
              <a:rPr lang="en-US" dirty="0" smtClean="0"/>
              <a:t/>
            </a:r>
            <a:br>
              <a:rPr lang="en-US" dirty="0" smtClean="0"/>
            </a:br>
            <a:r>
              <a:rPr lang="en-US" dirty="0" smtClean="0"/>
              <a:t>growing </a:t>
            </a:r>
            <a:r>
              <a:rPr lang="en-US" dirty="0" smtClean="0"/>
              <a:t>bone</a:t>
            </a:r>
          </a:p>
          <a:p>
            <a:pPr lvl="2"/>
            <a:r>
              <a:rPr lang="en-US" dirty="0" smtClean="0"/>
              <a:t>Typical site for </a:t>
            </a:r>
            <a:r>
              <a:rPr lang="en-US" dirty="0" smtClean="0"/>
              <a:t>fractures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03014015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5" descr="\\192.168.4.30\conversion\IRDVD\JPG Creation\Martini _VAP3E\Output\Chapter 07\JPEG FILES\Labeled\fig_07_1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207704" y="1098012"/>
            <a:ext cx="4787381" cy="4480986"/>
          </a:xfrm>
          <a:prstGeom prst="rect">
            <a:avLst/>
          </a:prstGeom>
          <a:noFill/>
          <a:extLst>
            <a:ext uri="{909E8E84-426E-40DD-AFC4-6F175D3DCCD1}">
              <a14:hiddenFill xmlns:a14="http://schemas.microsoft.com/office/drawing/2010/main">
                <a:solidFill>
                  <a:srgbClr val="FFFFFF"/>
                </a:solidFill>
              </a14:hiddenFill>
            </a:ext>
          </a:extLst>
        </p:spPr>
      </p:pic>
      <p:sp>
        <p:nvSpPr>
          <p:cNvPr id="156674"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8" y="909522"/>
            <a:ext cx="4068039" cy="5340466"/>
          </a:xfrm>
        </p:spPr>
        <p:txBody>
          <a:bodyPr/>
          <a:lstStyle/>
          <a:p>
            <a:r>
              <a:rPr lang="en-US" b="1" dirty="0" err="1" smtClean="0"/>
              <a:t>Humerus</a:t>
            </a:r>
            <a:r>
              <a:rPr lang="en-US" b="1" dirty="0" smtClean="0"/>
              <a:t> </a:t>
            </a:r>
            <a:r>
              <a:rPr lang="en-US" dirty="0" smtClean="0"/>
              <a:t>(continued)</a:t>
            </a:r>
          </a:p>
          <a:p>
            <a:pPr lvl="1"/>
            <a:r>
              <a:rPr lang="en-US" b="1" dirty="0" smtClean="0"/>
              <a:t>Greater tubercle</a:t>
            </a:r>
          </a:p>
          <a:p>
            <a:pPr lvl="2"/>
            <a:r>
              <a:rPr lang="en-US" dirty="0" smtClean="0"/>
              <a:t>Rounded projection </a:t>
            </a:r>
            <a:r>
              <a:rPr lang="en-US" dirty="0" smtClean="0"/>
              <a:t/>
            </a:r>
            <a:br>
              <a:rPr lang="en-US" dirty="0" smtClean="0"/>
            </a:br>
            <a:r>
              <a:rPr lang="en-US" dirty="0" smtClean="0"/>
              <a:t>on </a:t>
            </a:r>
            <a:r>
              <a:rPr lang="en-US" dirty="0" smtClean="0"/>
              <a:t>lateral </a:t>
            </a:r>
            <a:r>
              <a:rPr lang="en-US" dirty="0" smtClean="0"/>
              <a:t/>
            </a:r>
            <a:br>
              <a:rPr lang="en-US" dirty="0" smtClean="0"/>
            </a:br>
            <a:r>
              <a:rPr lang="en-US" dirty="0" smtClean="0"/>
              <a:t>epiphyseal </a:t>
            </a:r>
            <a:r>
              <a:rPr lang="en-US" dirty="0" smtClean="0"/>
              <a:t>surface</a:t>
            </a:r>
          </a:p>
          <a:p>
            <a:pPr lvl="2"/>
            <a:r>
              <a:rPr lang="en-US" dirty="0" smtClean="0"/>
              <a:t>Establishes lateral contour of the shoulder</a:t>
            </a:r>
          </a:p>
          <a:p>
            <a:pPr lvl="1"/>
            <a:r>
              <a:rPr lang="en-US" b="1" dirty="0" smtClean="0"/>
              <a:t>Lesser tubercle</a:t>
            </a:r>
          </a:p>
          <a:p>
            <a:pPr lvl="2"/>
            <a:r>
              <a:rPr lang="en-US" dirty="0" smtClean="0"/>
              <a:t>Smaller projection on anterior medial surface of the </a:t>
            </a:r>
            <a:r>
              <a:rPr lang="en-US" dirty="0" smtClean="0"/>
              <a:t>epiphysis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76221425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5" descr="\\192.168.4.30\conversion\IRDVD\JPG Creation\Martini _VAP3E\Output\Chapter 07\JPEG FILES\Labeled\fig_07_1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207704" y="1098012"/>
            <a:ext cx="4787381" cy="4480986"/>
          </a:xfrm>
          <a:prstGeom prst="rect">
            <a:avLst/>
          </a:prstGeom>
          <a:noFill/>
          <a:extLst>
            <a:ext uri="{909E8E84-426E-40DD-AFC4-6F175D3DCCD1}">
              <a14:hiddenFill xmlns:a14="http://schemas.microsoft.com/office/drawing/2010/main">
                <a:solidFill>
                  <a:srgbClr val="FFFFFF"/>
                </a:solidFill>
              </a14:hiddenFill>
            </a:ext>
          </a:extLst>
        </p:spPr>
      </p:pic>
      <p:sp>
        <p:nvSpPr>
          <p:cNvPr id="157698"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9" y="909522"/>
            <a:ext cx="3761615" cy="5340466"/>
          </a:xfrm>
        </p:spPr>
        <p:txBody>
          <a:bodyPr/>
          <a:lstStyle/>
          <a:p>
            <a:r>
              <a:rPr lang="en-US" b="1" dirty="0" err="1" smtClean="0"/>
              <a:t>Humerus</a:t>
            </a:r>
            <a:r>
              <a:rPr lang="en-US" b="1" dirty="0" smtClean="0"/>
              <a:t> </a:t>
            </a:r>
            <a:r>
              <a:rPr lang="en-US" dirty="0" smtClean="0"/>
              <a:t>(continued)</a:t>
            </a:r>
          </a:p>
          <a:p>
            <a:pPr lvl="1"/>
            <a:r>
              <a:rPr lang="en-US" b="1" dirty="0" smtClean="0"/>
              <a:t>Intertubercular sulcus </a:t>
            </a:r>
            <a:r>
              <a:rPr lang="en-US" dirty="0" smtClean="0"/>
              <a:t>(intertubercular groove, or bicipital groove)</a:t>
            </a:r>
          </a:p>
          <a:p>
            <a:pPr lvl="2"/>
            <a:r>
              <a:rPr lang="en-US" dirty="0" smtClean="0"/>
              <a:t>Between the greater and lesser tubercles (both important muscle attachment sites)</a:t>
            </a:r>
          </a:p>
          <a:p>
            <a:pPr lvl="2"/>
            <a:r>
              <a:rPr lang="en-US" dirty="0" smtClean="0"/>
              <a:t>Large tendon runs through the </a:t>
            </a:r>
            <a:r>
              <a:rPr lang="en-US" dirty="0" smtClean="0"/>
              <a:t>groove</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264918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Module </a:t>
            </a:r>
            <a:r>
              <a:rPr lang="en-US" altLang="en-US" dirty="0" smtClean="0"/>
              <a:t>7.2: </a:t>
            </a:r>
            <a:r>
              <a:rPr lang="en-US" altLang="en-US" smtClean="0"/>
              <a:t>Skull components</a:t>
            </a:r>
            <a:endParaRPr lang="en-US" altLang="en-US" dirty="0" smtClean="0"/>
          </a:p>
        </p:txBody>
      </p:sp>
      <p:sp>
        <p:nvSpPr>
          <p:cNvPr id="20483" name="Content Placeholder 2"/>
          <p:cNvSpPr>
            <a:spLocks noGrp="1"/>
          </p:cNvSpPr>
          <p:nvPr>
            <p:ph idx="1"/>
          </p:nvPr>
        </p:nvSpPr>
        <p:spPr/>
        <p:txBody>
          <a:bodyPr/>
          <a:lstStyle/>
          <a:p>
            <a:r>
              <a:rPr lang="en-US" altLang="en-US" b="1" dirty="0" smtClean="0"/>
              <a:t>Cranial bones </a:t>
            </a:r>
            <a:r>
              <a:rPr lang="en-US" altLang="en-US" dirty="0" smtClean="0"/>
              <a:t>(continued)</a:t>
            </a:r>
          </a:p>
          <a:p>
            <a:pPr lvl="1"/>
            <a:r>
              <a:rPr lang="en-US" altLang="en-US" dirty="0" smtClean="0"/>
              <a:t>Outer surface</a:t>
            </a:r>
          </a:p>
          <a:p>
            <a:pPr lvl="2"/>
            <a:r>
              <a:rPr lang="en-US" altLang="en-US" dirty="0" smtClean="0"/>
              <a:t>Attachment point for muscles that move the eyes, jaws, and head</a:t>
            </a:r>
          </a:p>
          <a:p>
            <a:pPr lvl="1"/>
            <a:r>
              <a:rPr lang="en-US" altLang="en-US" b="1" dirty="0" err="1" smtClean="0"/>
              <a:t>Calvaria</a:t>
            </a:r>
            <a:r>
              <a:rPr lang="en-US" altLang="en-US" dirty="0" smtClean="0"/>
              <a:t> (skullcap)</a:t>
            </a:r>
          </a:p>
          <a:p>
            <a:pPr lvl="2"/>
            <a:r>
              <a:rPr lang="en-US" altLang="en-US" dirty="0" smtClean="0"/>
              <a:t>Roof of the skull </a:t>
            </a:r>
            <a:r>
              <a:rPr lang="en-US" altLang="en-US" dirty="0" smtClean="0"/>
              <a:t/>
            </a:r>
            <a:br>
              <a:rPr lang="en-US" altLang="en-US" dirty="0" smtClean="0"/>
            </a:br>
            <a:r>
              <a:rPr lang="en-US" altLang="en-US" dirty="0" smtClean="0"/>
              <a:t>formed </a:t>
            </a:r>
            <a:r>
              <a:rPr lang="en-US" altLang="en-US" dirty="0" smtClean="0"/>
              <a:t>by the </a:t>
            </a:r>
            <a:r>
              <a:rPr lang="en-US" altLang="en-US" dirty="0" smtClean="0"/>
              <a:t/>
            </a:r>
            <a:br>
              <a:rPr lang="en-US" altLang="en-US" dirty="0" smtClean="0"/>
            </a:br>
            <a:r>
              <a:rPr lang="en-US" altLang="en-US" dirty="0" smtClean="0"/>
              <a:t>occipital</a:t>
            </a:r>
            <a:r>
              <a:rPr lang="en-US" altLang="en-US" dirty="0" smtClean="0"/>
              <a:t>, parietal, and </a:t>
            </a:r>
            <a:r>
              <a:rPr lang="en-US" altLang="en-US" dirty="0" smtClean="0"/>
              <a:t/>
            </a:r>
            <a:br>
              <a:rPr lang="en-US" altLang="en-US" dirty="0" smtClean="0"/>
            </a:br>
            <a:r>
              <a:rPr lang="en-US" altLang="en-US" dirty="0" smtClean="0"/>
              <a:t>frontal </a:t>
            </a:r>
            <a:r>
              <a:rPr lang="en-US" altLang="en-US" dirty="0" smtClean="0"/>
              <a:t>bones</a:t>
            </a:r>
          </a:p>
        </p:txBody>
      </p:sp>
      <p:sp>
        <p:nvSpPr>
          <p:cNvPr id="19459" name="Footer Placeholder 3"/>
          <p:cNvSpPr>
            <a:spLocks noGrp="1"/>
          </p:cNvSpPr>
          <p:nvPr>
            <p:ph type="ftr" sz="quarter" idx="10"/>
          </p:nvPr>
        </p:nvSpPr>
        <p:spPr/>
        <p:txBody>
          <a:bodyPr/>
          <a:lstStyle/>
          <a:p>
            <a:r>
              <a:rPr lang="en-US" smtClean="0"/>
              <a:t>© 2018 Pearson Education, Inc.</a:t>
            </a:r>
            <a:endParaRPr lang="en-US"/>
          </a:p>
        </p:txBody>
      </p:sp>
      <p:pic>
        <p:nvPicPr>
          <p:cNvPr id="5" name="Picture 4" descr="\\192.168.4.30\conversion\IRDVD\JPG Creation\Martini _VAP3E\Output\Chapter 07\JPEG FILES\Labeled\fig_07_02_02-L.jpg"/>
          <p:cNvPicPr>
            <a:picLocks noChangeAspect="1" noChangeArrowheads="1"/>
          </p:cNvPicPr>
          <p:nvPr/>
        </p:nvPicPr>
        <p:blipFill>
          <a:blip r:embed="rId3">
            <a:extLst>
              <a:ext uri="{28A0092B-C50C-407E-A947-70E740481C1C}">
                <a14:useLocalDpi xmlns:a14="http://schemas.microsoft.com/office/drawing/2010/main" val="0"/>
              </a:ext>
            </a:extLst>
          </a:blip>
          <a:srcRect b="2480"/>
          <a:stretch>
            <a:fillRect/>
          </a:stretch>
        </p:blipFill>
        <p:spPr bwMode="auto">
          <a:xfrm>
            <a:off x="4466145" y="2997843"/>
            <a:ext cx="4468990" cy="313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38859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5" descr="\\192.168.4.30\conversion\IRDVD\JPG Creation\Martini _VAP3E\Output\Chapter 07\JPEG FILES\Labeled\fig_07_1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207704" y="1098012"/>
            <a:ext cx="4787381" cy="4480986"/>
          </a:xfrm>
          <a:prstGeom prst="rect">
            <a:avLst/>
          </a:prstGeom>
          <a:noFill/>
          <a:extLst>
            <a:ext uri="{909E8E84-426E-40DD-AFC4-6F175D3DCCD1}">
              <a14:hiddenFill xmlns:a14="http://schemas.microsoft.com/office/drawing/2010/main">
                <a:solidFill>
                  <a:srgbClr val="FFFFFF"/>
                </a:solidFill>
              </a14:hiddenFill>
            </a:ext>
          </a:extLst>
        </p:spPr>
      </p:pic>
      <p:sp>
        <p:nvSpPr>
          <p:cNvPr id="158722"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9" y="909522"/>
            <a:ext cx="3651349" cy="5340466"/>
          </a:xfrm>
        </p:spPr>
        <p:txBody>
          <a:bodyPr/>
          <a:lstStyle/>
          <a:p>
            <a:r>
              <a:rPr lang="en-US" b="1" dirty="0" err="1" smtClean="0"/>
              <a:t>Humerus</a:t>
            </a:r>
            <a:r>
              <a:rPr lang="en-US" b="1" dirty="0" smtClean="0"/>
              <a:t> </a:t>
            </a:r>
            <a:r>
              <a:rPr lang="en-US" dirty="0" smtClean="0"/>
              <a:t>(continued)</a:t>
            </a:r>
          </a:p>
          <a:p>
            <a:pPr lvl="1"/>
            <a:r>
              <a:rPr lang="en-US" b="1" dirty="0" smtClean="0"/>
              <a:t>Deltoid tuberosity</a:t>
            </a:r>
          </a:p>
          <a:p>
            <a:pPr lvl="2"/>
            <a:r>
              <a:rPr lang="en-US" dirty="0" smtClean="0"/>
              <a:t>Large, rough elevation on the lateral humeral shaft</a:t>
            </a:r>
          </a:p>
          <a:p>
            <a:pPr lvl="2"/>
            <a:r>
              <a:rPr lang="en-US" dirty="0" smtClean="0"/>
              <a:t>Attachment site for deltoid muscle</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92057170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5" descr="\\192.168.4.30\conversion\IRDVD\JPG Creation\Martini _VAP3E\Output\Chapter 07\JPEG FILES\Labeled\fig_07_1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207704" y="1098012"/>
            <a:ext cx="4787381" cy="4480986"/>
          </a:xfrm>
          <a:prstGeom prst="rect">
            <a:avLst/>
          </a:prstGeom>
          <a:noFill/>
          <a:extLst>
            <a:ext uri="{909E8E84-426E-40DD-AFC4-6F175D3DCCD1}">
              <a14:hiddenFill xmlns:a14="http://schemas.microsoft.com/office/drawing/2010/main">
                <a:solidFill>
                  <a:srgbClr val="FFFFFF"/>
                </a:solidFill>
              </a14:hiddenFill>
            </a:ext>
          </a:extLst>
        </p:spPr>
      </p:pic>
      <p:sp>
        <p:nvSpPr>
          <p:cNvPr id="159746"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9" y="909522"/>
            <a:ext cx="4013178" cy="5340466"/>
          </a:xfrm>
        </p:spPr>
        <p:txBody>
          <a:bodyPr/>
          <a:lstStyle/>
          <a:p>
            <a:r>
              <a:rPr lang="en-US" b="1" dirty="0" err="1" smtClean="0"/>
              <a:t>Humerus</a:t>
            </a:r>
            <a:r>
              <a:rPr lang="en-US" b="1" dirty="0" smtClean="0"/>
              <a:t> </a:t>
            </a:r>
            <a:r>
              <a:rPr lang="en-US" dirty="0" smtClean="0"/>
              <a:t>(continued)</a:t>
            </a:r>
          </a:p>
          <a:p>
            <a:pPr lvl="1"/>
            <a:r>
              <a:rPr lang="en-US" b="1" dirty="0" smtClean="0"/>
              <a:t>Radial groove</a:t>
            </a:r>
          </a:p>
          <a:p>
            <a:pPr lvl="2"/>
            <a:r>
              <a:rPr lang="en-US" dirty="0" smtClean="0"/>
              <a:t>Crosses inferior end of deltoid tuberosity</a:t>
            </a:r>
          </a:p>
          <a:p>
            <a:pPr lvl="2"/>
            <a:r>
              <a:rPr lang="en-US" dirty="0" smtClean="0"/>
              <a:t>Marks path of radial nerve</a:t>
            </a:r>
          </a:p>
          <a:p>
            <a:pPr lvl="1"/>
            <a:r>
              <a:rPr lang="en-US" b="1" dirty="0" smtClean="0"/>
              <a:t>Radial fossa</a:t>
            </a:r>
          </a:p>
          <a:p>
            <a:pPr lvl="2"/>
            <a:r>
              <a:rPr lang="en-US" dirty="0" smtClean="0"/>
              <a:t>Shallow depression on anterior humeral </a:t>
            </a:r>
            <a:r>
              <a:rPr lang="en-US" dirty="0" smtClean="0"/>
              <a:t>surface</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88741470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5" descr="\\192.168.4.30\conversion\IRDVD\JPG Creation\Martini _VAP3E\Output\Chapter 07\JPEG FILES\Labeled\fig_07_1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207704" y="1098012"/>
            <a:ext cx="4787381" cy="4480986"/>
          </a:xfrm>
          <a:prstGeom prst="rect">
            <a:avLst/>
          </a:prstGeom>
          <a:noFill/>
          <a:extLst>
            <a:ext uri="{909E8E84-426E-40DD-AFC4-6F175D3DCCD1}">
              <a14:hiddenFill xmlns:a14="http://schemas.microsoft.com/office/drawing/2010/main">
                <a:solidFill>
                  <a:srgbClr val="FFFFFF"/>
                </a:solidFill>
              </a14:hiddenFill>
            </a:ext>
          </a:extLst>
        </p:spPr>
      </p:pic>
      <p:sp>
        <p:nvSpPr>
          <p:cNvPr id="160770"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8" y="909522"/>
            <a:ext cx="4450003" cy="5340466"/>
          </a:xfrm>
        </p:spPr>
        <p:txBody>
          <a:bodyPr/>
          <a:lstStyle/>
          <a:p>
            <a:r>
              <a:rPr lang="en-US" b="1" dirty="0" err="1" smtClean="0"/>
              <a:t>Humerus</a:t>
            </a:r>
            <a:r>
              <a:rPr lang="en-US" b="1" dirty="0" smtClean="0"/>
              <a:t> </a:t>
            </a:r>
            <a:r>
              <a:rPr lang="en-US" dirty="0" smtClean="0"/>
              <a:t>(continued)</a:t>
            </a:r>
          </a:p>
          <a:p>
            <a:pPr lvl="1"/>
            <a:r>
              <a:rPr lang="en-US" b="1" dirty="0" smtClean="0"/>
              <a:t>Condyle</a:t>
            </a:r>
          </a:p>
          <a:p>
            <a:pPr lvl="2"/>
            <a:r>
              <a:rPr lang="en-US" dirty="0" smtClean="0"/>
              <a:t>Site where </a:t>
            </a:r>
            <a:r>
              <a:rPr lang="en-US" dirty="0" err="1" smtClean="0"/>
              <a:t>humerus</a:t>
            </a:r>
            <a:r>
              <a:rPr lang="en-US" dirty="0" smtClean="0"/>
              <a:t/>
            </a:r>
            <a:br>
              <a:rPr lang="en-US" dirty="0" smtClean="0"/>
            </a:br>
            <a:r>
              <a:rPr lang="en-US" dirty="0" smtClean="0"/>
              <a:t>articulates with both</a:t>
            </a:r>
            <a:br>
              <a:rPr lang="en-US" dirty="0" smtClean="0"/>
            </a:br>
            <a:r>
              <a:rPr lang="en-US" dirty="0" smtClean="0"/>
              <a:t>radius (</a:t>
            </a:r>
            <a:r>
              <a:rPr lang="en-US" dirty="0" err="1" smtClean="0"/>
              <a:t>radiohumeral</a:t>
            </a:r>
            <a:r>
              <a:rPr lang="en-US" dirty="0" smtClean="0"/>
              <a:t/>
            </a:r>
            <a:br>
              <a:rPr lang="en-US" dirty="0" smtClean="0"/>
            </a:br>
            <a:r>
              <a:rPr lang="en-US" dirty="0" smtClean="0"/>
              <a:t>joint) and ulna </a:t>
            </a:r>
            <a:br>
              <a:rPr lang="en-US" dirty="0" smtClean="0"/>
            </a:br>
            <a:r>
              <a:rPr lang="en-US" dirty="0" smtClean="0"/>
              <a:t>(</a:t>
            </a:r>
            <a:r>
              <a:rPr lang="en-US" dirty="0" err="1" smtClean="0"/>
              <a:t>humero</a:t>
            </a:r>
            <a:r>
              <a:rPr lang="en-US" dirty="0" smtClean="0"/>
              <a:t>-ulnar joint)</a:t>
            </a:r>
          </a:p>
          <a:p>
            <a:pPr lvl="2"/>
            <a:r>
              <a:rPr lang="en-US" dirty="0" smtClean="0"/>
              <a:t>Divided into two regions:</a:t>
            </a:r>
          </a:p>
          <a:p>
            <a:pPr marL="1027113" lvl="2" indent="-457200">
              <a:buFont typeface="+mj-lt"/>
              <a:buAutoNum type="arabicPeriod"/>
            </a:pPr>
            <a:r>
              <a:rPr lang="en-US" altLang="en-US" dirty="0" smtClean="0"/>
              <a:t>​</a:t>
            </a:r>
            <a:r>
              <a:rPr lang="en-US" b="1" dirty="0" err="1" smtClean="0"/>
              <a:t>Capitulum</a:t>
            </a:r>
            <a:endParaRPr lang="en-US" b="1" dirty="0" smtClean="0"/>
          </a:p>
          <a:p>
            <a:pPr lvl="3"/>
            <a:r>
              <a:rPr lang="en-US" dirty="0" smtClean="0"/>
              <a:t>Rounded portion </a:t>
            </a:r>
            <a:br>
              <a:rPr lang="en-US" dirty="0" smtClean="0"/>
            </a:br>
            <a:r>
              <a:rPr lang="en-US" dirty="0" smtClean="0"/>
              <a:t>forming lateral </a:t>
            </a:r>
            <a:r>
              <a:rPr lang="en-US" dirty="0" smtClean="0"/>
              <a:t/>
            </a:r>
            <a:br>
              <a:rPr lang="en-US" dirty="0" smtClean="0"/>
            </a:br>
            <a:r>
              <a:rPr lang="en-US" dirty="0" smtClean="0"/>
              <a:t>surface</a:t>
            </a:r>
            <a:endParaRPr lang="en-US" dirty="0" smtClean="0"/>
          </a:p>
          <a:p>
            <a:pPr lvl="3"/>
            <a:r>
              <a:rPr lang="en-US" dirty="0" smtClean="0"/>
              <a:t>Articulates with </a:t>
            </a:r>
            <a:r>
              <a:rPr lang="en-US" dirty="0" smtClean="0"/>
              <a:t>the </a:t>
            </a:r>
            <a:r>
              <a:rPr lang="en-US" dirty="0" smtClean="0"/>
              <a:t>radius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01784047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5" descr="\\192.168.4.30\conversion\IRDVD\JPG Creation\Martini _VAP3E\Output\Chapter 07\JPEG FILES\Labeled\fig_07_1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207704" y="1098012"/>
            <a:ext cx="4787381" cy="4480986"/>
          </a:xfrm>
          <a:prstGeom prst="rect">
            <a:avLst/>
          </a:prstGeom>
          <a:noFill/>
          <a:extLst>
            <a:ext uri="{909E8E84-426E-40DD-AFC4-6F175D3DCCD1}">
              <a14:hiddenFill xmlns:a14="http://schemas.microsoft.com/office/drawing/2010/main">
                <a:solidFill>
                  <a:srgbClr val="FFFFFF"/>
                </a:solidFill>
              </a14:hiddenFill>
            </a:ext>
          </a:extLst>
        </p:spPr>
      </p:pic>
      <p:sp>
        <p:nvSpPr>
          <p:cNvPr id="161794"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8" y="909522"/>
            <a:ext cx="3905993" cy="5340466"/>
          </a:xfrm>
        </p:spPr>
        <p:txBody>
          <a:bodyPr/>
          <a:lstStyle/>
          <a:p>
            <a:r>
              <a:rPr lang="en-US" b="1" dirty="0" err="1" smtClean="0"/>
              <a:t>Humerus</a:t>
            </a:r>
            <a:r>
              <a:rPr lang="en-US" b="1" dirty="0" smtClean="0"/>
              <a:t> </a:t>
            </a:r>
            <a:r>
              <a:rPr lang="en-US" dirty="0" smtClean="0"/>
              <a:t>(continued)</a:t>
            </a:r>
          </a:p>
          <a:p>
            <a:pPr lvl="1"/>
            <a:r>
              <a:rPr lang="en-US" b="1" dirty="0" smtClean="0"/>
              <a:t>Condyle </a:t>
            </a:r>
            <a:r>
              <a:rPr lang="en-US" dirty="0" smtClean="0"/>
              <a:t>(continued)</a:t>
            </a:r>
          </a:p>
          <a:p>
            <a:pPr marL="1027113" lvl="2" indent="-457200">
              <a:buFont typeface="+mj-lt"/>
              <a:buAutoNum type="arabicPeriod" startAt="2"/>
            </a:pPr>
            <a:r>
              <a:rPr lang="en-US" altLang="en-US" dirty="0" smtClean="0"/>
              <a:t>​</a:t>
            </a:r>
            <a:r>
              <a:rPr lang="en-US" b="1" dirty="0" smtClean="0"/>
              <a:t>Trochlea</a:t>
            </a:r>
            <a:r>
              <a:rPr lang="en-US" dirty="0" smtClean="0"/>
              <a:t> (</a:t>
            </a:r>
            <a:r>
              <a:rPr lang="en-US" i="1" dirty="0" smtClean="0"/>
              <a:t>trochlea,</a:t>
            </a:r>
            <a:r>
              <a:rPr lang="en-US" dirty="0" smtClean="0"/>
              <a:t> </a:t>
            </a:r>
            <a:r>
              <a:rPr lang="en-US" dirty="0" smtClean="0"/>
              <a:t>a </a:t>
            </a:r>
            <a:r>
              <a:rPr lang="en-US" dirty="0" smtClean="0"/>
              <a:t>pulley)</a:t>
            </a:r>
          </a:p>
          <a:p>
            <a:pPr lvl="3"/>
            <a:r>
              <a:rPr lang="en-US" dirty="0" smtClean="0"/>
              <a:t>Forms medial surface</a:t>
            </a:r>
          </a:p>
          <a:p>
            <a:pPr lvl="3"/>
            <a:r>
              <a:rPr lang="en-US" dirty="0" smtClean="0"/>
              <a:t>Extends from </a:t>
            </a:r>
            <a:r>
              <a:rPr lang="en-US" b="1" dirty="0" smtClean="0"/>
              <a:t>olecranon </a:t>
            </a:r>
            <a:r>
              <a:rPr lang="en-US" b="1" dirty="0" smtClean="0"/>
              <a:t>fossa </a:t>
            </a:r>
            <a:r>
              <a:rPr lang="en-US" dirty="0" smtClean="0"/>
              <a:t>(</a:t>
            </a:r>
            <a:r>
              <a:rPr lang="en-US" dirty="0" smtClean="0"/>
              <a:t>posterior) to </a:t>
            </a:r>
            <a:r>
              <a:rPr lang="en-US" b="1" dirty="0" smtClean="0"/>
              <a:t>coronoid fossa</a:t>
            </a:r>
            <a:r>
              <a:rPr lang="en-US" dirty="0" smtClean="0"/>
              <a:t> </a:t>
            </a:r>
            <a:r>
              <a:rPr lang="en-US" dirty="0" smtClean="0"/>
              <a:t>(anterior)</a:t>
            </a:r>
          </a:p>
          <a:p>
            <a:pPr lvl="3"/>
            <a:r>
              <a:rPr lang="en-US" dirty="0" smtClean="0"/>
              <a:t>These depressions </a:t>
            </a:r>
            <a:r>
              <a:rPr lang="en-US" dirty="0" smtClean="0"/>
              <a:t>accept </a:t>
            </a:r>
            <a:r>
              <a:rPr lang="en-US" dirty="0" smtClean="0"/>
              <a:t>projections </a:t>
            </a:r>
            <a:r>
              <a:rPr lang="en-US" dirty="0" smtClean="0"/>
              <a:t>of </a:t>
            </a:r>
            <a:r>
              <a:rPr lang="en-US" dirty="0" smtClean="0"/>
              <a:t>ulna</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29181664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6" descr="\\192.168.4.30\conversion\IRDVD\JPG Creation\Martini _VAP3E\Output\Chapter 07\JPEG FILES\Labeled\fig_07_17_02-L.jpg"/>
          <p:cNvPicPr>
            <a:picLocks noChangeAspect="1" noChangeArrowheads="1"/>
          </p:cNvPicPr>
          <p:nvPr/>
        </p:nvPicPr>
        <p:blipFill>
          <a:blip r:embed="rId2">
            <a:extLst>
              <a:ext uri="{28A0092B-C50C-407E-A947-70E740481C1C}">
                <a14:useLocalDpi xmlns:a14="http://schemas.microsoft.com/office/drawing/2010/main" val="0"/>
              </a:ext>
            </a:extLst>
          </a:blip>
          <a:srcRect b="2385"/>
          <a:stretch>
            <a:fillRect/>
          </a:stretch>
        </p:blipFill>
        <p:spPr bwMode="auto">
          <a:xfrm>
            <a:off x="4178646" y="2368166"/>
            <a:ext cx="4884333" cy="4223134"/>
          </a:xfrm>
          <a:prstGeom prst="rect">
            <a:avLst/>
          </a:prstGeom>
          <a:noFill/>
          <a:extLst>
            <a:ext uri="{909E8E84-426E-40DD-AFC4-6F175D3DCCD1}">
              <a14:hiddenFill xmlns:a14="http://schemas.microsoft.com/office/drawing/2010/main">
                <a:solidFill>
                  <a:srgbClr val="FFFFFF"/>
                </a:solidFill>
              </a14:hiddenFill>
            </a:ext>
          </a:extLst>
        </p:spPr>
      </p:pic>
      <p:sp>
        <p:nvSpPr>
          <p:cNvPr id="162818"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162819" name="Content Placeholder 2"/>
          <p:cNvSpPr>
            <a:spLocks noGrp="1"/>
          </p:cNvSpPr>
          <p:nvPr>
            <p:ph idx="1"/>
          </p:nvPr>
        </p:nvSpPr>
        <p:spPr/>
        <p:txBody>
          <a:bodyPr/>
          <a:lstStyle/>
          <a:p>
            <a:r>
              <a:rPr lang="en-US" altLang="en-US" b="1" dirty="0" smtClean="0"/>
              <a:t>Ulna and radius</a:t>
            </a:r>
          </a:p>
          <a:p>
            <a:pPr lvl="1"/>
            <a:r>
              <a:rPr lang="en-US" altLang="en-US" dirty="0" smtClean="0"/>
              <a:t>Parallel bones that support the forearm (</a:t>
            </a:r>
            <a:r>
              <a:rPr lang="en-US" altLang="en-US" b="1" dirty="0" err="1" smtClean="0"/>
              <a:t>antebrachium</a:t>
            </a:r>
            <a:r>
              <a:rPr lang="en-US" altLang="en-US" dirty="0" smtClean="0"/>
              <a:t>)</a:t>
            </a:r>
          </a:p>
          <a:p>
            <a:pPr lvl="1"/>
            <a:r>
              <a:rPr lang="en-US" altLang="en-US" dirty="0" smtClean="0"/>
              <a:t>Shafts are </a:t>
            </a:r>
            <a:r>
              <a:rPr lang="en-US" altLang="en-US" dirty="0" smtClean="0"/>
              <a:t>connected </a:t>
            </a:r>
            <a:br>
              <a:rPr lang="en-US" altLang="en-US" dirty="0" smtClean="0"/>
            </a:br>
            <a:r>
              <a:rPr lang="en-US" altLang="en-US" dirty="0" smtClean="0"/>
              <a:t>by the </a:t>
            </a:r>
            <a:r>
              <a:rPr lang="en-US" altLang="en-US" b="1" dirty="0" smtClean="0"/>
              <a:t>interosseous </a:t>
            </a:r>
            <a:r>
              <a:rPr lang="en-US" altLang="en-US" b="1" dirty="0" smtClean="0"/>
              <a:t/>
            </a:r>
            <a:br>
              <a:rPr lang="en-US" altLang="en-US" b="1" dirty="0" smtClean="0"/>
            </a:br>
            <a:r>
              <a:rPr lang="en-US" altLang="en-US" b="1" dirty="0" smtClean="0"/>
              <a:t>membrane </a:t>
            </a:r>
            <a:r>
              <a:rPr lang="en-US" altLang="en-US" dirty="0" smtClean="0"/>
              <a:t>of the </a:t>
            </a:r>
            <a:r>
              <a:rPr lang="en-US" altLang="en-US" dirty="0" smtClean="0"/>
              <a:t/>
            </a:r>
            <a:br>
              <a:rPr lang="en-US" altLang="en-US" dirty="0" smtClean="0"/>
            </a:br>
            <a:r>
              <a:rPr lang="en-US" altLang="en-US" dirty="0" smtClean="0"/>
              <a:t>forearm</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30372393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6" descr="\\192.168.4.30\conversion\IRDVD\JPG Creation\Martini _VAP3E\Output\Chapter 07\JPEG FILES\Labeled\fig_07_17_02-L.jpg"/>
          <p:cNvPicPr>
            <a:picLocks noChangeAspect="1" noChangeArrowheads="1"/>
          </p:cNvPicPr>
          <p:nvPr/>
        </p:nvPicPr>
        <p:blipFill>
          <a:blip r:embed="rId2">
            <a:extLst>
              <a:ext uri="{28A0092B-C50C-407E-A947-70E740481C1C}">
                <a14:useLocalDpi xmlns:a14="http://schemas.microsoft.com/office/drawing/2010/main" val="0"/>
              </a:ext>
            </a:extLst>
          </a:blip>
          <a:srcRect b="2385"/>
          <a:stretch>
            <a:fillRect/>
          </a:stretch>
        </p:blipFill>
        <p:spPr bwMode="auto">
          <a:xfrm>
            <a:off x="4178646" y="2368166"/>
            <a:ext cx="4884333" cy="4223134"/>
          </a:xfrm>
          <a:prstGeom prst="rect">
            <a:avLst/>
          </a:prstGeom>
          <a:noFill/>
          <a:extLst>
            <a:ext uri="{909E8E84-426E-40DD-AFC4-6F175D3DCCD1}">
              <a14:hiddenFill xmlns:a14="http://schemas.microsoft.com/office/drawing/2010/main">
                <a:solidFill>
                  <a:srgbClr val="FFFFFF"/>
                </a:solidFill>
              </a14:hiddenFill>
            </a:ext>
          </a:extLst>
        </p:spPr>
      </p:pic>
      <p:sp>
        <p:nvSpPr>
          <p:cNvPr id="163842"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p:txBody>
          <a:bodyPr/>
          <a:lstStyle/>
          <a:p>
            <a:r>
              <a:rPr lang="en-US" b="1" dirty="0" smtClean="0"/>
              <a:t>Ulna and radius </a:t>
            </a:r>
            <a:r>
              <a:rPr lang="en-US" dirty="0" smtClean="0"/>
              <a:t>(continued)</a:t>
            </a:r>
            <a:endParaRPr lang="en-US" b="1" dirty="0" smtClean="0"/>
          </a:p>
          <a:p>
            <a:pPr lvl="1"/>
            <a:r>
              <a:rPr lang="en-US" b="1" dirty="0" smtClean="0"/>
              <a:t>Proximal </a:t>
            </a:r>
            <a:r>
              <a:rPr lang="en-US" b="1" dirty="0" smtClean="0"/>
              <a:t>radio-ulnar joint</a:t>
            </a:r>
            <a:endParaRPr lang="en-US" b="1" dirty="0" smtClean="0"/>
          </a:p>
          <a:p>
            <a:pPr lvl="2"/>
            <a:r>
              <a:rPr lang="en-US" b="1" dirty="0" smtClean="0"/>
              <a:t>Radial notch </a:t>
            </a:r>
            <a:r>
              <a:rPr lang="en-US" dirty="0" smtClean="0"/>
              <a:t>on ulna </a:t>
            </a:r>
            <a:br>
              <a:rPr lang="en-US" dirty="0" smtClean="0"/>
            </a:br>
            <a:r>
              <a:rPr lang="en-US" dirty="0" smtClean="0"/>
              <a:t>articulates </a:t>
            </a:r>
            <a:r>
              <a:rPr lang="en-US" dirty="0" smtClean="0"/>
              <a:t>with</a:t>
            </a:r>
            <a:br>
              <a:rPr lang="en-US" dirty="0" smtClean="0"/>
            </a:br>
            <a:r>
              <a:rPr lang="en-US" b="1" dirty="0" smtClean="0"/>
              <a:t>radial head</a:t>
            </a:r>
          </a:p>
          <a:p>
            <a:pPr lvl="1"/>
            <a:r>
              <a:rPr lang="en-US" b="1" dirty="0" smtClean="0"/>
              <a:t>Distal radio-ulnar</a:t>
            </a:r>
            <a:br>
              <a:rPr lang="en-US" b="1" dirty="0" smtClean="0"/>
            </a:br>
            <a:r>
              <a:rPr lang="en-US" b="1" dirty="0" smtClean="0"/>
              <a:t>joint</a:t>
            </a:r>
          </a:p>
          <a:p>
            <a:pPr lvl="2"/>
            <a:r>
              <a:rPr lang="en-US" dirty="0" smtClean="0"/>
              <a:t>Lateral surface </a:t>
            </a:r>
            <a:r>
              <a:rPr lang="en-US" dirty="0" smtClean="0"/>
              <a:t/>
            </a:r>
            <a:br>
              <a:rPr lang="en-US" dirty="0" smtClean="0"/>
            </a:br>
            <a:r>
              <a:rPr lang="en-US" dirty="0" smtClean="0"/>
              <a:t>of </a:t>
            </a:r>
            <a:r>
              <a:rPr lang="en-US" b="1" dirty="0" smtClean="0"/>
              <a:t>head </a:t>
            </a:r>
            <a:r>
              <a:rPr lang="en-US" b="1" dirty="0" smtClean="0"/>
              <a:t>of ulna </a:t>
            </a:r>
            <a:r>
              <a:rPr lang="en-US" b="1" dirty="0" smtClean="0"/>
              <a:t/>
            </a:r>
            <a:br>
              <a:rPr lang="en-US" b="1" dirty="0" smtClean="0"/>
            </a:br>
            <a:r>
              <a:rPr lang="en-US" dirty="0" smtClean="0"/>
              <a:t>articulates with </a:t>
            </a:r>
            <a:r>
              <a:rPr lang="en-US" b="1" dirty="0" smtClean="0"/>
              <a:t>ulnar </a:t>
            </a:r>
            <a:r>
              <a:rPr lang="en-US" b="1" dirty="0" smtClean="0"/>
              <a:t/>
            </a:r>
            <a:br>
              <a:rPr lang="en-US" b="1" dirty="0" smtClean="0"/>
            </a:br>
            <a:r>
              <a:rPr lang="en-US" b="1" dirty="0" smtClean="0"/>
              <a:t>notch</a:t>
            </a:r>
            <a:r>
              <a:rPr lang="en-US" dirty="0" smtClean="0"/>
              <a:t> </a:t>
            </a:r>
            <a:r>
              <a:rPr lang="en-US" dirty="0" smtClean="0"/>
              <a:t>on </a:t>
            </a:r>
            <a:r>
              <a:rPr lang="en-US" dirty="0" smtClean="0"/>
              <a:t>distal </a:t>
            </a:r>
            <a:r>
              <a:rPr lang="en-US" dirty="0" smtClean="0"/>
              <a:t>end </a:t>
            </a:r>
            <a:r>
              <a:rPr lang="en-US" dirty="0" smtClean="0"/>
              <a:t/>
            </a:r>
            <a:br>
              <a:rPr lang="en-US" dirty="0" smtClean="0"/>
            </a:br>
            <a:r>
              <a:rPr lang="en-US" dirty="0" smtClean="0"/>
              <a:t>of radius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2793881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6" descr="\\192.168.4.30\conversion\IRDVD\JPG Creation\Martini _VAP3E\Output\Chapter 07\JPEG FILES\Labeled\fig_07_17_02-L.jpg"/>
          <p:cNvPicPr>
            <a:picLocks noChangeAspect="1" noChangeArrowheads="1"/>
          </p:cNvPicPr>
          <p:nvPr/>
        </p:nvPicPr>
        <p:blipFill>
          <a:blip r:embed="rId3">
            <a:extLst>
              <a:ext uri="{28A0092B-C50C-407E-A947-70E740481C1C}">
                <a14:useLocalDpi xmlns:a14="http://schemas.microsoft.com/office/drawing/2010/main" val="0"/>
              </a:ext>
            </a:extLst>
          </a:blip>
          <a:srcRect b="2385"/>
          <a:stretch>
            <a:fillRect/>
          </a:stretch>
        </p:blipFill>
        <p:spPr bwMode="auto">
          <a:xfrm>
            <a:off x="4178646" y="2368166"/>
            <a:ext cx="4884333" cy="4223134"/>
          </a:xfrm>
          <a:prstGeom prst="rect">
            <a:avLst/>
          </a:prstGeom>
          <a:noFill/>
          <a:extLst>
            <a:ext uri="{909E8E84-426E-40DD-AFC4-6F175D3DCCD1}">
              <a14:hiddenFill xmlns:a14="http://schemas.microsoft.com/office/drawing/2010/main">
                <a:solidFill>
                  <a:srgbClr val="FFFFFF"/>
                </a:solidFill>
              </a14:hiddenFill>
            </a:ext>
          </a:extLst>
        </p:spPr>
      </p:pic>
      <p:sp>
        <p:nvSpPr>
          <p:cNvPr id="164866"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9" y="909522"/>
            <a:ext cx="8059083" cy="5340466"/>
          </a:xfrm>
        </p:spPr>
        <p:txBody>
          <a:bodyPr/>
          <a:lstStyle/>
          <a:p>
            <a:r>
              <a:rPr lang="en-US" b="1" dirty="0" smtClean="0"/>
              <a:t>Features of the ulna</a:t>
            </a:r>
          </a:p>
          <a:p>
            <a:pPr lvl="1"/>
            <a:r>
              <a:rPr lang="en-US" b="1" dirty="0" smtClean="0"/>
              <a:t>Olecranon</a:t>
            </a:r>
          </a:p>
          <a:p>
            <a:pPr lvl="2"/>
            <a:r>
              <a:rPr lang="en-US" dirty="0" smtClean="0"/>
              <a:t>Proximal end of </a:t>
            </a:r>
            <a:r>
              <a:rPr lang="en-US" dirty="0" smtClean="0"/>
              <a:t>ulna forming </a:t>
            </a:r>
            <a:r>
              <a:rPr lang="en-US" dirty="0" smtClean="0"/>
              <a:t>the point </a:t>
            </a:r>
            <a:r>
              <a:rPr lang="en-US" dirty="0" smtClean="0"/>
              <a:t>of the </a:t>
            </a:r>
            <a:r>
              <a:rPr lang="en-US" dirty="0" smtClean="0"/>
              <a:t>elbow</a:t>
            </a:r>
          </a:p>
          <a:p>
            <a:pPr lvl="1"/>
            <a:r>
              <a:rPr lang="en-US" b="1" dirty="0" smtClean="0"/>
              <a:t>Trochlear notch</a:t>
            </a:r>
          </a:p>
          <a:p>
            <a:pPr lvl="2"/>
            <a:r>
              <a:rPr lang="en-US" dirty="0" smtClean="0"/>
              <a:t>Articulates with </a:t>
            </a:r>
            <a:r>
              <a:rPr lang="en-US" dirty="0" smtClean="0"/>
              <a:t/>
            </a:r>
            <a:br>
              <a:rPr lang="en-US" dirty="0" smtClean="0"/>
            </a:br>
            <a:r>
              <a:rPr lang="en-US" dirty="0" smtClean="0"/>
              <a:t>the trochlea </a:t>
            </a:r>
            <a:r>
              <a:rPr lang="en-US" dirty="0" smtClean="0"/>
              <a:t>of </a:t>
            </a:r>
            <a:r>
              <a:rPr lang="en-US" dirty="0" smtClean="0"/>
              <a:t/>
            </a:r>
            <a:br>
              <a:rPr lang="en-US" dirty="0" smtClean="0"/>
            </a:br>
            <a:r>
              <a:rPr lang="en-US" dirty="0" smtClean="0"/>
              <a:t>the </a:t>
            </a:r>
            <a:r>
              <a:rPr lang="en-US" dirty="0" err="1" smtClean="0"/>
              <a:t>humerus</a:t>
            </a:r>
            <a:endParaRPr lang="en-US" dirty="0" smtClean="0"/>
          </a:p>
          <a:p>
            <a:pPr lvl="1"/>
            <a:r>
              <a:rPr lang="en-US" b="1" dirty="0" smtClean="0"/>
              <a:t>Coronoid process</a:t>
            </a:r>
          </a:p>
          <a:p>
            <a:pPr lvl="2"/>
            <a:r>
              <a:rPr lang="en-US" dirty="0" smtClean="0"/>
              <a:t>Forms inferior lip </a:t>
            </a:r>
            <a:r>
              <a:rPr lang="en-US" dirty="0" smtClean="0"/>
              <a:t>of </a:t>
            </a:r>
            <a:br>
              <a:rPr lang="en-US" dirty="0" smtClean="0"/>
            </a:br>
            <a:r>
              <a:rPr lang="en-US" dirty="0" smtClean="0"/>
              <a:t>trochlear </a:t>
            </a:r>
            <a:r>
              <a:rPr lang="en-US" dirty="0" smtClean="0"/>
              <a:t>notch</a:t>
            </a:r>
          </a:p>
          <a:p>
            <a:pPr lvl="2"/>
            <a:r>
              <a:rPr lang="en-US" dirty="0" smtClean="0"/>
              <a:t>Fits into coronoid </a:t>
            </a:r>
            <a:r>
              <a:rPr lang="en-US" dirty="0" smtClean="0"/>
              <a:t/>
            </a:r>
            <a:br>
              <a:rPr lang="en-US" dirty="0" smtClean="0"/>
            </a:br>
            <a:r>
              <a:rPr lang="en-US" dirty="0" smtClean="0"/>
              <a:t>fossa of </a:t>
            </a:r>
            <a:r>
              <a:rPr lang="en-US" dirty="0" err="1" smtClean="0"/>
              <a:t>humerus</a:t>
            </a:r>
            <a:r>
              <a:rPr lang="en-US" dirty="0" smtClean="0"/>
              <a:t> </a:t>
            </a:r>
            <a:r>
              <a:rPr lang="en-US" dirty="0" smtClean="0"/>
              <a:t/>
            </a:r>
            <a:br>
              <a:rPr lang="en-US" dirty="0" smtClean="0"/>
            </a:br>
            <a:r>
              <a:rPr lang="en-US" dirty="0" smtClean="0"/>
              <a:t>during flexion</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27376214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6" descr="\\192.168.4.30\conversion\IRDVD\JPG Creation\Martini _VAP3E\Output\Chapter 07\JPEG FILES\Labeled\fig_07_17_02-L.jpg"/>
          <p:cNvPicPr>
            <a:picLocks noChangeAspect="1" noChangeArrowheads="1"/>
          </p:cNvPicPr>
          <p:nvPr/>
        </p:nvPicPr>
        <p:blipFill>
          <a:blip r:embed="rId2">
            <a:extLst>
              <a:ext uri="{28A0092B-C50C-407E-A947-70E740481C1C}">
                <a14:useLocalDpi xmlns:a14="http://schemas.microsoft.com/office/drawing/2010/main" val="0"/>
              </a:ext>
            </a:extLst>
          </a:blip>
          <a:srcRect b="2385"/>
          <a:stretch>
            <a:fillRect/>
          </a:stretch>
        </p:blipFill>
        <p:spPr bwMode="auto">
          <a:xfrm>
            <a:off x="4178646" y="2368166"/>
            <a:ext cx="4884333" cy="4223134"/>
          </a:xfrm>
          <a:prstGeom prst="rect">
            <a:avLst/>
          </a:prstGeom>
          <a:noFill/>
          <a:extLst>
            <a:ext uri="{909E8E84-426E-40DD-AFC4-6F175D3DCCD1}">
              <a14:hiddenFill xmlns:a14="http://schemas.microsoft.com/office/drawing/2010/main">
                <a:solidFill>
                  <a:srgbClr val="FFFFFF"/>
                </a:solidFill>
              </a14:hiddenFill>
            </a:ext>
          </a:extLst>
        </p:spPr>
      </p:pic>
      <p:sp>
        <p:nvSpPr>
          <p:cNvPr id="165890"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p:txBody>
          <a:bodyPr/>
          <a:lstStyle/>
          <a:p>
            <a:r>
              <a:rPr lang="en-US" b="1" dirty="0" smtClean="0"/>
              <a:t>Features of the ulna </a:t>
            </a:r>
            <a:r>
              <a:rPr lang="en-US" dirty="0" smtClean="0"/>
              <a:t>(continued)</a:t>
            </a:r>
          </a:p>
          <a:p>
            <a:pPr lvl="1"/>
            <a:r>
              <a:rPr lang="en-US" b="1" dirty="0" smtClean="0"/>
              <a:t>Head of ulna </a:t>
            </a:r>
            <a:r>
              <a:rPr lang="en-US" dirty="0" smtClean="0"/>
              <a:t>(ulnar head)</a:t>
            </a:r>
            <a:endParaRPr lang="en-US" b="1" dirty="0" smtClean="0"/>
          </a:p>
          <a:p>
            <a:pPr lvl="2"/>
            <a:r>
              <a:rPr lang="en-US" dirty="0" smtClean="0"/>
              <a:t>Slender, rounded distal end of the ulna </a:t>
            </a:r>
          </a:p>
          <a:p>
            <a:pPr lvl="1"/>
            <a:r>
              <a:rPr lang="en-US" b="1" dirty="0" smtClean="0"/>
              <a:t>Ulnar styloid process</a:t>
            </a:r>
          </a:p>
          <a:p>
            <a:pPr lvl="2"/>
            <a:r>
              <a:rPr lang="en-US" dirty="0" smtClean="0"/>
              <a:t>Pointed projection </a:t>
            </a:r>
            <a:r>
              <a:rPr lang="en-US" dirty="0" smtClean="0"/>
              <a:t/>
            </a:r>
            <a:br>
              <a:rPr lang="en-US" dirty="0" smtClean="0"/>
            </a:br>
            <a:r>
              <a:rPr lang="en-US" dirty="0" smtClean="0"/>
              <a:t>on </a:t>
            </a:r>
            <a:r>
              <a:rPr lang="en-US" dirty="0" smtClean="0"/>
              <a:t>lateral surface of </a:t>
            </a:r>
            <a:br>
              <a:rPr lang="en-US" dirty="0" smtClean="0"/>
            </a:br>
            <a:r>
              <a:rPr lang="en-US" dirty="0" smtClean="0"/>
              <a:t>ulnar </a:t>
            </a:r>
            <a:r>
              <a:rPr lang="en-US" dirty="0" smtClean="0"/>
              <a:t>head</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12344697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6" descr="\\192.168.4.30\conversion\IRDVD\JPG Creation\Martini _VAP3E\Output\Chapter 07\JPEG FILES\Labeled\fig_07_17_02-L.jpg"/>
          <p:cNvPicPr>
            <a:picLocks noChangeAspect="1" noChangeArrowheads="1"/>
          </p:cNvPicPr>
          <p:nvPr/>
        </p:nvPicPr>
        <p:blipFill>
          <a:blip r:embed="rId2">
            <a:extLst>
              <a:ext uri="{28A0092B-C50C-407E-A947-70E740481C1C}">
                <a14:useLocalDpi xmlns:a14="http://schemas.microsoft.com/office/drawing/2010/main" val="0"/>
              </a:ext>
            </a:extLst>
          </a:blip>
          <a:srcRect b="2385"/>
          <a:stretch>
            <a:fillRect/>
          </a:stretch>
        </p:blipFill>
        <p:spPr bwMode="auto">
          <a:xfrm>
            <a:off x="4178646" y="2368166"/>
            <a:ext cx="4884333" cy="4223134"/>
          </a:xfrm>
          <a:prstGeom prst="rect">
            <a:avLst/>
          </a:prstGeom>
          <a:noFill/>
          <a:extLst>
            <a:ext uri="{909E8E84-426E-40DD-AFC4-6F175D3DCCD1}">
              <a14:hiddenFill xmlns:a14="http://schemas.microsoft.com/office/drawing/2010/main">
                <a:solidFill>
                  <a:srgbClr val="FFFFFF"/>
                </a:solidFill>
              </a14:hiddenFill>
            </a:ext>
          </a:extLst>
        </p:spPr>
      </p:pic>
      <p:sp>
        <p:nvSpPr>
          <p:cNvPr id="166914"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p:txBody>
          <a:bodyPr/>
          <a:lstStyle/>
          <a:p>
            <a:r>
              <a:rPr lang="en-US" b="1" dirty="0" smtClean="0"/>
              <a:t>Features of the radius</a:t>
            </a:r>
          </a:p>
          <a:p>
            <a:pPr lvl="1"/>
            <a:r>
              <a:rPr lang="en-US" b="1" dirty="0" smtClean="0"/>
              <a:t>Radial head</a:t>
            </a:r>
          </a:p>
          <a:p>
            <a:pPr lvl="2"/>
            <a:r>
              <a:rPr lang="en-US" dirty="0" smtClean="0"/>
              <a:t>Disc-shaped proximal</a:t>
            </a:r>
            <a:br>
              <a:rPr lang="en-US" dirty="0" smtClean="0"/>
            </a:br>
            <a:r>
              <a:rPr lang="en-US" dirty="0" smtClean="0"/>
              <a:t>end of the radius</a:t>
            </a:r>
          </a:p>
          <a:p>
            <a:pPr lvl="2"/>
            <a:r>
              <a:rPr lang="en-US" dirty="0" smtClean="0"/>
              <a:t>Articulates with the</a:t>
            </a:r>
            <a:br>
              <a:rPr lang="en-US" dirty="0" smtClean="0"/>
            </a:br>
            <a:r>
              <a:rPr lang="en-US" dirty="0" err="1" smtClean="0"/>
              <a:t>capitulum</a:t>
            </a:r>
            <a:r>
              <a:rPr lang="en-US" dirty="0" smtClean="0"/>
              <a:t> of </a:t>
            </a:r>
            <a:r>
              <a:rPr lang="en-US" dirty="0" err="1" smtClean="0"/>
              <a:t>humerus</a:t>
            </a:r>
            <a:endParaRPr lang="en-US" dirty="0" smtClean="0"/>
          </a:p>
          <a:p>
            <a:pPr lvl="1"/>
            <a:r>
              <a:rPr lang="en-US" b="1" dirty="0" smtClean="0"/>
              <a:t>Neck </a:t>
            </a:r>
            <a:r>
              <a:rPr lang="en-US" dirty="0" smtClean="0"/>
              <a:t>of the radius</a:t>
            </a:r>
          </a:p>
          <a:p>
            <a:pPr lvl="2"/>
            <a:r>
              <a:rPr lang="en-US" dirty="0" smtClean="0"/>
              <a:t>Extends from the</a:t>
            </a:r>
            <a:br>
              <a:rPr lang="en-US" dirty="0" smtClean="0"/>
            </a:br>
            <a:r>
              <a:rPr lang="en-US" dirty="0" smtClean="0"/>
              <a:t>radial head to radial</a:t>
            </a:r>
            <a:br>
              <a:rPr lang="en-US" dirty="0" smtClean="0"/>
            </a:br>
            <a:r>
              <a:rPr lang="en-US" dirty="0" smtClean="0"/>
              <a:t>tuberosity</a:t>
            </a:r>
          </a:p>
          <a:p>
            <a:pPr lvl="1"/>
            <a:r>
              <a:rPr lang="en-US" b="1" dirty="0" smtClean="0"/>
              <a:t>Radial tuberosity</a:t>
            </a:r>
          </a:p>
          <a:p>
            <a:pPr lvl="2"/>
            <a:r>
              <a:rPr lang="en-US" dirty="0" smtClean="0"/>
              <a:t>Attachment site for the </a:t>
            </a:r>
            <a:br>
              <a:rPr lang="en-US" dirty="0" smtClean="0"/>
            </a:br>
            <a:r>
              <a:rPr lang="en-US" dirty="0" smtClean="0"/>
              <a:t>biceps </a:t>
            </a:r>
            <a:r>
              <a:rPr lang="en-US" dirty="0" err="1" smtClean="0"/>
              <a:t>brachii</a:t>
            </a:r>
            <a:r>
              <a:rPr lang="en-US" dirty="0" smtClean="0"/>
              <a:t> muscle</a:t>
            </a:r>
          </a:p>
          <a:p>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4592219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altLang="en-US" smtClean="0"/>
              <a:t>Module </a:t>
            </a:r>
            <a:r>
              <a:rPr lang="en-US" altLang="en-US" dirty="0" smtClean="0"/>
              <a:t>7.17: Bones of the arm </a:t>
            </a:r>
            <a:r>
              <a:rPr lang="en-US" altLang="en-US" smtClean="0"/>
              <a:t>and forearm</a:t>
            </a:r>
            <a:endParaRPr lang="en-US" altLang="en-US" dirty="0" smtClean="0"/>
          </a:p>
        </p:txBody>
      </p:sp>
      <p:sp>
        <p:nvSpPr>
          <p:cNvPr id="3" name="Content Placeholder 2"/>
          <p:cNvSpPr>
            <a:spLocks noGrp="1"/>
          </p:cNvSpPr>
          <p:nvPr>
            <p:ph idx="1"/>
          </p:nvPr>
        </p:nvSpPr>
        <p:spPr>
          <a:xfrm>
            <a:off x="446089" y="909522"/>
            <a:ext cx="4125912" cy="5340466"/>
          </a:xfrm>
        </p:spPr>
        <p:txBody>
          <a:bodyPr/>
          <a:lstStyle/>
          <a:p>
            <a:r>
              <a:rPr lang="en-US" b="1" dirty="0" smtClean="0"/>
              <a:t>Features of the radius </a:t>
            </a:r>
            <a:r>
              <a:rPr lang="en-US" dirty="0" smtClean="0"/>
              <a:t>(continued)</a:t>
            </a:r>
          </a:p>
          <a:p>
            <a:pPr lvl="1"/>
            <a:r>
              <a:rPr lang="en-US" b="1" dirty="0" smtClean="0"/>
              <a:t>Ulnar notch </a:t>
            </a:r>
            <a:r>
              <a:rPr lang="en-US" dirty="0" smtClean="0"/>
              <a:t>of the radius</a:t>
            </a:r>
          </a:p>
          <a:p>
            <a:pPr lvl="2"/>
            <a:r>
              <a:rPr lang="en-US" dirty="0" smtClean="0"/>
              <a:t>Site of articulation with the head of the ulna</a:t>
            </a:r>
          </a:p>
          <a:p>
            <a:pPr lvl="1"/>
            <a:r>
              <a:rPr lang="en-US" b="1" dirty="0" smtClean="0"/>
              <a:t>Radial styloid process</a:t>
            </a:r>
          </a:p>
          <a:p>
            <a:pPr lvl="2"/>
            <a:r>
              <a:rPr lang="en-US" dirty="0" smtClean="0"/>
              <a:t>Pointed projection on the distal end of the radius</a:t>
            </a:r>
          </a:p>
          <a:p>
            <a:pPr lvl="2"/>
            <a:r>
              <a:rPr lang="en-US" dirty="0" smtClean="0"/>
              <a:t>Helps stabilize the wrist joint</a:t>
            </a:r>
          </a:p>
          <a:p>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pic>
        <p:nvPicPr>
          <p:cNvPr id="8" name="Picture 56" descr="\\192.168.4.30\conversion\IRDVD\JPG Creation\Martini _VAP3E\Output\Chapter 07\JPEG FILES\Labeled\fig_07_17_02-L.jpg"/>
          <p:cNvPicPr>
            <a:picLocks noChangeAspect="1" noChangeArrowheads="1"/>
          </p:cNvPicPr>
          <p:nvPr/>
        </p:nvPicPr>
        <p:blipFill>
          <a:blip r:embed="rId2">
            <a:extLst>
              <a:ext uri="{28A0092B-C50C-407E-A947-70E740481C1C}">
                <a14:useLocalDpi xmlns:a14="http://schemas.microsoft.com/office/drawing/2010/main" val="0"/>
              </a:ext>
            </a:extLst>
          </a:blip>
          <a:srcRect b="2385"/>
          <a:stretch>
            <a:fillRect/>
          </a:stretch>
        </p:blipFill>
        <p:spPr bwMode="auto">
          <a:xfrm>
            <a:off x="4532349" y="1453018"/>
            <a:ext cx="4384692" cy="379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25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t>Video: Cranial </a:t>
            </a:r>
            <a:r>
              <a:rPr lang="en-US" altLang="en-US" dirty="0" smtClean="0"/>
              <a:t>Bones</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dirty="0"/>
          </a:p>
        </p:txBody>
      </p:sp>
      <p:pic>
        <p:nvPicPr>
          <p:cNvPr id="2" name="crani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753730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smtClean="0"/>
              <a:t>Module </a:t>
            </a:r>
            <a:r>
              <a:rPr lang="en-US" altLang="en-US" dirty="0" smtClean="0"/>
              <a:t>7.17</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Identify the two rounded projections on either side of the elbow, and state to which bone they belong.</a:t>
            </a:r>
          </a:p>
          <a:p>
            <a:pPr marL="514350" indent="-514350">
              <a:buClr>
                <a:srgbClr val="00743A"/>
              </a:buClr>
              <a:buFont typeface="+mj-lt"/>
              <a:buAutoNum type="alphaUcPeriod"/>
            </a:pPr>
            <a:r>
              <a:rPr lang="en-US" dirty="0" smtClean="0"/>
              <a:t>Which bone of the forearm is positioned laterally while in anatomical position?</a:t>
            </a:r>
          </a:p>
          <a:p>
            <a:pPr marL="514350" indent="-514350">
              <a:buClr>
                <a:srgbClr val="00743A"/>
              </a:buClr>
              <a:buFont typeface="+mj-lt"/>
              <a:buAutoNum type="alphaUcPeriod"/>
            </a:pPr>
            <a:r>
              <a:rPr lang="en-US" dirty="0" smtClean="0"/>
              <a:t>Name four different bone markings associated with the proximal portion of the ulna. </a:t>
            </a:r>
          </a:p>
          <a:p>
            <a:pPr>
              <a:lnSpc>
                <a:spcPts val="1200"/>
              </a:lnSpc>
            </a:pPr>
            <a:endParaRPr lang="en-US" i="1" dirty="0" smtClean="0"/>
          </a:p>
          <a:p>
            <a:r>
              <a:rPr lang="en-US" i="1" dirty="0" smtClean="0"/>
              <a:t>Learning Outcome: </a:t>
            </a:r>
            <a:r>
              <a:rPr lang="en-US" dirty="0" smtClean="0"/>
              <a:t>Identify the bones of the arm and forearm, their functions, and their bone markings</a:t>
            </a:r>
            <a:r>
              <a:rPr lang="en-US" dirty="0" smtClean="0"/>
              <a:t>.</a:t>
            </a:r>
            <a:endParaRPr 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78313455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altLang="en-US" smtClean="0"/>
              <a:t>Module </a:t>
            </a:r>
            <a:r>
              <a:rPr lang="en-US" altLang="en-US" dirty="0" smtClean="0"/>
              <a:t>7.18: The wrist consists of carpal </a:t>
            </a:r>
            <a:r>
              <a:rPr lang="en-US" altLang="en-US" smtClean="0"/>
              <a:t>bones …</a:t>
            </a:r>
            <a:endParaRPr lang="en-US" altLang="en-US" dirty="0" smtClean="0"/>
          </a:p>
        </p:txBody>
      </p:sp>
      <p:sp>
        <p:nvSpPr>
          <p:cNvPr id="174083" name="Content Placeholder 2"/>
          <p:cNvSpPr>
            <a:spLocks noGrp="1"/>
          </p:cNvSpPr>
          <p:nvPr>
            <p:ph idx="1"/>
          </p:nvPr>
        </p:nvSpPr>
        <p:spPr>
          <a:xfrm>
            <a:off x="446089" y="1290638"/>
            <a:ext cx="4307790" cy="4959350"/>
          </a:xfrm>
        </p:spPr>
        <p:txBody>
          <a:bodyPr/>
          <a:lstStyle/>
          <a:p>
            <a:r>
              <a:rPr lang="en-US" altLang="en-US" b="1" dirty="0" smtClean="0"/>
              <a:t>Carpus, or wrist</a:t>
            </a:r>
          </a:p>
          <a:p>
            <a:pPr lvl="1"/>
            <a:r>
              <a:rPr lang="en-US" altLang="en-US" dirty="0" smtClean="0"/>
              <a:t>Eight </a:t>
            </a:r>
            <a:r>
              <a:rPr lang="en-US" altLang="en-US" b="1" dirty="0" smtClean="0"/>
              <a:t>carpal bones </a:t>
            </a:r>
            <a:r>
              <a:rPr lang="en-US" altLang="en-US" dirty="0" smtClean="0"/>
              <a:t>arranged in two rows </a:t>
            </a:r>
          </a:p>
          <a:p>
            <a:pPr lvl="2"/>
            <a:r>
              <a:rPr lang="en-US" altLang="en-US" dirty="0" smtClean="0"/>
              <a:t>Proximal carpal bones</a:t>
            </a:r>
          </a:p>
          <a:p>
            <a:pPr marL="1084263" lvl="2" indent="-514350">
              <a:buFont typeface="+mj-lt"/>
              <a:buAutoNum type="arabicPeriod"/>
            </a:pPr>
            <a:r>
              <a:rPr lang="en-US" altLang="en-US" dirty="0" smtClean="0"/>
              <a:t>​</a:t>
            </a:r>
            <a:r>
              <a:rPr lang="en-US" altLang="en-US" b="1" dirty="0" smtClean="0"/>
              <a:t>Scaphoid</a:t>
            </a:r>
            <a:r>
              <a:rPr lang="en-US" altLang="en-US" dirty="0" smtClean="0"/>
              <a:t> (</a:t>
            </a:r>
            <a:r>
              <a:rPr lang="en-US" altLang="en-US" i="1" dirty="0" err="1" smtClean="0"/>
              <a:t>skaphe</a:t>
            </a:r>
            <a:r>
              <a:rPr lang="en-US" altLang="en-US" i="1" dirty="0" smtClean="0"/>
              <a:t>,</a:t>
            </a:r>
            <a:r>
              <a:rPr lang="en-US" altLang="en-US" dirty="0" smtClean="0"/>
              <a:t> boat)</a:t>
            </a:r>
          </a:p>
          <a:p>
            <a:pPr lvl="3"/>
            <a:r>
              <a:rPr lang="en-US" altLang="en-US" dirty="0" smtClean="0"/>
              <a:t>Closest to styloid process of radius</a:t>
            </a:r>
          </a:p>
          <a:p>
            <a:pPr marL="1084263" lvl="2" indent="-514350">
              <a:buFont typeface="+mj-lt"/>
              <a:buAutoNum type="arabicPeriod"/>
            </a:pPr>
            <a:r>
              <a:rPr lang="en-US" altLang="en-US" dirty="0" smtClean="0"/>
              <a:t>​</a:t>
            </a:r>
            <a:r>
              <a:rPr lang="en-US" altLang="en-US" b="1" dirty="0" smtClean="0"/>
              <a:t>Lunate</a:t>
            </a:r>
            <a:r>
              <a:rPr lang="en-US" altLang="en-US" dirty="0" smtClean="0"/>
              <a:t> (</a:t>
            </a:r>
            <a:r>
              <a:rPr lang="en-US" altLang="en-US" i="1" dirty="0" err="1" smtClean="0"/>
              <a:t>luna</a:t>
            </a:r>
            <a:r>
              <a:rPr lang="en-US" altLang="en-US" i="1" dirty="0" smtClean="0"/>
              <a:t>,</a:t>
            </a:r>
            <a:r>
              <a:rPr lang="en-US" altLang="en-US" dirty="0" smtClean="0"/>
              <a:t> moon)</a:t>
            </a:r>
          </a:p>
          <a:p>
            <a:pPr lvl="3"/>
            <a:r>
              <a:rPr lang="en-US" altLang="en-US" dirty="0" smtClean="0"/>
              <a:t>Articulates with the radius</a:t>
            </a:r>
            <a:endParaRPr lang="en-US" altLang="en-US" u="sng"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57" descr="\\192.168.4.30\conversion\IRDVD\JPG Creation\Martini _VAP3E\Output\Chapter 07\JPEG FILES\Labeled\fig_07_18_01B-L.jpg"/>
          <p:cNvPicPr>
            <a:picLocks noChangeAspect="1" noChangeArrowheads="1"/>
          </p:cNvPicPr>
          <p:nvPr/>
        </p:nvPicPr>
        <p:blipFill>
          <a:blip r:embed="rId2">
            <a:extLst>
              <a:ext uri="{28A0092B-C50C-407E-A947-70E740481C1C}">
                <a14:useLocalDpi xmlns:a14="http://schemas.microsoft.com/office/drawing/2010/main" val="0"/>
              </a:ext>
            </a:extLst>
          </a:blip>
          <a:srcRect b="2444"/>
          <a:stretch>
            <a:fillRect/>
          </a:stretch>
        </p:blipFill>
        <p:spPr bwMode="auto">
          <a:xfrm>
            <a:off x="4298761" y="1290638"/>
            <a:ext cx="4654346" cy="425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78205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7" descr="\\192.168.4.30\conversion\IRDVD\JPG Creation\Martini _VAP3E\Output\Chapter 07\JPEG FILES\Labeled\fig_07_18_01B-L.jpg"/>
          <p:cNvPicPr>
            <a:picLocks noChangeAspect="1" noChangeArrowheads="1"/>
          </p:cNvPicPr>
          <p:nvPr/>
        </p:nvPicPr>
        <p:blipFill>
          <a:blip r:embed="rId2">
            <a:extLst>
              <a:ext uri="{28A0092B-C50C-407E-A947-70E740481C1C}">
                <a14:useLocalDpi xmlns:a14="http://schemas.microsoft.com/office/drawing/2010/main" val="0"/>
              </a:ext>
            </a:extLst>
          </a:blip>
          <a:srcRect b="2444"/>
          <a:stretch>
            <a:fillRect/>
          </a:stretch>
        </p:blipFill>
        <p:spPr bwMode="auto">
          <a:xfrm>
            <a:off x="4298761" y="1290638"/>
            <a:ext cx="4654346" cy="4253635"/>
          </a:xfrm>
          <a:prstGeom prst="rect">
            <a:avLst/>
          </a:prstGeom>
          <a:noFill/>
          <a:extLst>
            <a:ext uri="{909E8E84-426E-40DD-AFC4-6F175D3DCCD1}">
              <a14:hiddenFill xmlns:a14="http://schemas.microsoft.com/office/drawing/2010/main">
                <a:solidFill>
                  <a:srgbClr val="FFFFFF"/>
                </a:solidFill>
              </a14:hiddenFill>
            </a:ext>
          </a:extLst>
        </p:spPr>
      </p:pic>
      <p:sp>
        <p:nvSpPr>
          <p:cNvPr id="171010" name="Title 1"/>
          <p:cNvSpPr>
            <a:spLocks noGrp="1"/>
          </p:cNvSpPr>
          <p:nvPr>
            <p:ph type="title"/>
          </p:nvPr>
        </p:nvSpPr>
        <p:spPr/>
        <p:txBody>
          <a:bodyPr/>
          <a:lstStyle/>
          <a:p>
            <a:r>
              <a:rPr lang="en-US" altLang="en-US" smtClean="0"/>
              <a:t>Module </a:t>
            </a:r>
            <a:r>
              <a:rPr lang="en-US" altLang="en-US" dirty="0" smtClean="0"/>
              <a:t>7.18: Bones of </a:t>
            </a:r>
            <a:r>
              <a:rPr lang="en-US" altLang="en-US" smtClean="0"/>
              <a:t>the wrist</a:t>
            </a:r>
            <a:endParaRPr lang="en-US" altLang="en-US" dirty="0" smtClean="0"/>
          </a:p>
        </p:txBody>
      </p:sp>
      <p:sp>
        <p:nvSpPr>
          <p:cNvPr id="175107" name="Content Placeholder 2"/>
          <p:cNvSpPr>
            <a:spLocks noGrp="1"/>
          </p:cNvSpPr>
          <p:nvPr>
            <p:ph idx="1"/>
          </p:nvPr>
        </p:nvSpPr>
        <p:spPr>
          <a:xfrm>
            <a:off x="446088" y="909522"/>
            <a:ext cx="4664531" cy="5340466"/>
          </a:xfrm>
        </p:spPr>
        <p:txBody>
          <a:bodyPr/>
          <a:lstStyle/>
          <a:p>
            <a:r>
              <a:rPr lang="en-US" altLang="en-US" b="1" dirty="0" smtClean="0"/>
              <a:t>Carpus, or wrist </a:t>
            </a:r>
            <a:r>
              <a:rPr lang="en-US" altLang="en-US" dirty="0" smtClean="0"/>
              <a:t>(continued)</a:t>
            </a:r>
          </a:p>
          <a:p>
            <a:r>
              <a:rPr lang="en-US" altLang="en-US" dirty="0" smtClean="0"/>
              <a:t>Proximal carpal bones (continued)</a:t>
            </a:r>
          </a:p>
          <a:p>
            <a:pPr marL="690563" lvl="1" indent="-514350">
              <a:buFont typeface="+mj-lt"/>
              <a:buAutoNum type="arabicPeriod" startAt="3"/>
            </a:pPr>
            <a:r>
              <a:rPr lang="en-US" altLang="en-US" dirty="0" smtClean="0"/>
              <a:t>​</a:t>
            </a:r>
            <a:r>
              <a:rPr lang="en-US" altLang="en-US" b="1" dirty="0" err="1" smtClean="0"/>
              <a:t>Triquetrum</a:t>
            </a:r>
            <a:r>
              <a:rPr lang="en-US" altLang="en-US" b="1" dirty="0" smtClean="0"/>
              <a:t> </a:t>
            </a:r>
            <a:r>
              <a:rPr lang="en-US" altLang="en-US" dirty="0" smtClean="0"/>
              <a:t>(</a:t>
            </a:r>
            <a:r>
              <a:rPr lang="en-US" altLang="en-US" i="1" dirty="0" err="1" smtClean="0"/>
              <a:t>triquetrus</a:t>
            </a:r>
            <a:r>
              <a:rPr lang="en-US" altLang="en-US" i="1" dirty="0" smtClean="0"/>
              <a:t>,</a:t>
            </a:r>
            <a:r>
              <a:rPr lang="en-US" altLang="en-US" dirty="0" smtClean="0"/>
              <a:t> three-cornered)</a:t>
            </a:r>
          </a:p>
          <a:p>
            <a:pPr lvl="2"/>
            <a:r>
              <a:rPr lang="en-US" altLang="en-US" dirty="0" smtClean="0"/>
              <a:t>Articulates with articular disc separating the ulna from the wrist</a:t>
            </a:r>
          </a:p>
          <a:p>
            <a:pPr marL="690563" lvl="1" indent="-514350">
              <a:buFont typeface="+mj-lt"/>
              <a:buAutoNum type="arabicPeriod" startAt="3"/>
            </a:pPr>
            <a:r>
              <a:rPr lang="en-US" altLang="en-US" dirty="0" smtClean="0"/>
              <a:t>​</a:t>
            </a:r>
            <a:r>
              <a:rPr lang="en-US" altLang="en-US" b="1" dirty="0" smtClean="0"/>
              <a:t>Pisiform </a:t>
            </a:r>
            <a:r>
              <a:rPr lang="en-US" altLang="en-US" dirty="0" smtClean="0"/>
              <a:t>(</a:t>
            </a:r>
            <a:r>
              <a:rPr lang="en-US" altLang="en-US" i="1" dirty="0" err="1" smtClean="0"/>
              <a:t>pisum</a:t>
            </a:r>
            <a:r>
              <a:rPr lang="en-US" altLang="en-US" i="1" dirty="0" smtClean="0"/>
              <a:t>,</a:t>
            </a:r>
            <a:r>
              <a:rPr lang="en-US" altLang="en-US" dirty="0" smtClean="0"/>
              <a:t> pea)</a:t>
            </a:r>
          </a:p>
          <a:p>
            <a:pPr lvl="2"/>
            <a:r>
              <a:rPr lang="en-US" altLang="en-US" dirty="0" smtClean="0"/>
              <a:t>Pea-shaped</a:t>
            </a:r>
          </a:p>
          <a:p>
            <a:pPr lvl="2"/>
            <a:r>
              <a:rPr lang="en-US" altLang="en-US" dirty="0" smtClean="0"/>
              <a:t>Anterior to the triquetrum</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68119599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7" descr="\\192.168.4.30\conversion\IRDVD\JPG Creation\Martini _VAP3E\Output\Chapter 07\JPEG FILES\Labeled\fig_07_18_01B-L.jpg"/>
          <p:cNvPicPr>
            <a:picLocks noChangeAspect="1" noChangeArrowheads="1"/>
          </p:cNvPicPr>
          <p:nvPr/>
        </p:nvPicPr>
        <p:blipFill>
          <a:blip r:embed="rId2">
            <a:extLst>
              <a:ext uri="{28A0092B-C50C-407E-A947-70E740481C1C}">
                <a14:useLocalDpi xmlns:a14="http://schemas.microsoft.com/office/drawing/2010/main" val="0"/>
              </a:ext>
            </a:extLst>
          </a:blip>
          <a:srcRect b="2444"/>
          <a:stretch>
            <a:fillRect/>
          </a:stretch>
        </p:blipFill>
        <p:spPr bwMode="auto">
          <a:xfrm>
            <a:off x="4298761" y="1290638"/>
            <a:ext cx="4654346" cy="4253635"/>
          </a:xfrm>
          <a:prstGeom prst="rect">
            <a:avLst/>
          </a:prstGeom>
          <a:noFill/>
          <a:extLst>
            <a:ext uri="{909E8E84-426E-40DD-AFC4-6F175D3DCCD1}">
              <a14:hiddenFill xmlns:a14="http://schemas.microsoft.com/office/drawing/2010/main">
                <a:solidFill>
                  <a:srgbClr val="FFFFFF"/>
                </a:solidFill>
              </a14:hiddenFill>
            </a:ext>
          </a:extLst>
        </p:spPr>
      </p:pic>
      <p:sp>
        <p:nvSpPr>
          <p:cNvPr id="172034" name="Title 1"/>
          <p:cNvSpPr>
            <a:spLocks noGrp="1"/>
          </p:cNvSpPr>
          <p:nvPr>
            <p:ph type="title"/>
          </p:nvPr>
        </p:nvSpPr>
        <p:spPr/>
        <p:txBody>
          <a:bodyPr/>
          <a:lstStyle/>
          <a:p>
            <a:r>
              <a:rPr lang="en-US" altLang="en-US" smtClean="0"/>
              <a:t>Module </a:t>
            </a:r>
            <a:r>
              <a:rPr lang="en-US" altLang="en-US" dirty="0" smtClean="0"/>
              <a:t>7.18: Bones of </a:t>
            </a:r>
            <a:r>
              <a:rPr lang="en-US" altLang="en-US" smtClean="0"/>
              <a:t>the wrist</a:t>
            </a:r>
            <a:endParaRPr lang="en-US" altLang="en-US" dirty="0" smtClean="0"/>
          </a:p>
        </p:txBody>
      </p:sp>
      <p:sp>
        <p:nvSpPr>
          <p:cNvPr id="176131" name="Content Placeholder 2"/>
          <p:cNvSpPr>
            <a:spLocks noGrp="1"/>
          </p:cNvSpPr>
          <p:nvPr>
            <p:ph idx="1"/>
          </p:nvPr>
        </p:nvSpPr>
        <p:spPr>
          <a:xfrm>
            <a:off x="446089" y="909522"/>
            <a:ext cx="4068038" cy="5340466"/>
          </a:xfrm>
        </p:spPr>
        <p:txBody>
          <a:bodyPr/>
          <a:lstStyle/>
          <a:p>
            <a:r>
              <a:rPr lang="en-US" altLang="en-US" b="1" dirty="0" smtClean="0"/>
              <a:t>Distal carpal bones</a:t>
            </a:r>
          </a:p>
          <a:p>
            <a:pPr marL="690563" lvl="1" indent="-514350">
              <a:buFont typeface="+mj-lt"/>
              <a:buAutoNum type="arabicPeriod"/>
            </a:pPr>
            <a:r>
              <a:rPr lang="en-US" altLang="en-US" dirty="0" smtClean="0"/>
              <a:t>​</a:t>
            </a:r>
            <a:r>
              <a:rPr lang="en-US" altLang="en-US" b="1" dirty="0" smtClean="0"/>
              <a:t>Trapezium </a:t>
            </a:r>
            <a:r>
              <a:rPr lang="en-US" altLang="en-US" dirty="0" smtClean="0"/>
              <a:t>(</a:t>
            </a:r>
            <a:r>
              <a:rPr lang="en-US" altLang="en-US" i="1" dirty="0" err="1" smtClean="0"/>
              <a:t>trapezion</a:t>
            </a:r>
            <a:r>
              <a:rPr lang="en-US" altLang="en-US" i="1" dirty="0" smtClean="0"/>
              <a:t>, </a:t>
            </a:r>
            <a:r>
              <a:rPr lang="en-US" altLang="en-US" dirty="0" smtClean="0"/>
              <a:t>table)</a:t>
            </a:r>
          </a:p>
          <a:p>
            <a:pPr lvl="2"/>
            <a:r>
              <a:rPr lang="en-US" altLang="en-US" dirty="0" smtClean="0"/>
              <a:t>Proximal surface articulates with scaphoid</a:t>
            </a:r>
          </a:p>
          <a:p>
            <a:pPr marL="690563" lvl="1" indent="-514350">
              <a:buFont typeface="+mj-lt"/>
              <a:buAutoNum type="arabicPeriod"/>
            </a:pPr>
            <a:r>
              <a:rPr lang="en-US" altLang="en-US" dirty="0" smtClean="0"/>
              <a:t>​</a:t>
            </a:r>
            <a:r>
              <a:rPr lang="en-US" altLang="en-US" b="1" dirty="0" smtClean="0"/>
              <a:t>Trapezoid</a:t>
            </a:r>
          </a:p>
          <a:p>
            <a:pPr lvl="2"/>
            <a:r>
              <a:rPr lang="en-US" altLang="en-US" dirty="0" smtClean="0"/>
              <a:t>Wedge-shaped bone medial to trapezium</a:t>
            </a:r>
          </a:p>
          <a:p>
            <a:pPr lvl="2"/>
            <a:r>
              <a:rPr lang="en-US" altLang="en-US" dirty="0" smtClean="0"/>
              <a:t>Also articulates with the scaphoid</a:t>
            </a:r>
            <a:endParaRPr lang="en-US" altLang="en-US" dirty="0" smtClean="0">
              <a:solidFill>
                <a:srgbClr val="FF0000"/>
              </a:solidFill>
            </a:endParaRP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00515384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7" descr="\\192.168.4.30\conversion\IRDVD\JPG Creation\Martini _VAP3E\Output\Chapter 07\JPEG FILES\Labeled\fig_07_18_01B-L.jpg"/>
          <p:cNvPicPr>
            <a:picLocks noChangeAspect="1" noChangeArrowheads="1"/>
          </p:cNvPicPr>
          <p:nvPr/>
        </p:nvPicPr>
        <p:blipFill>
          <a:blip r:embed="rId2">
            <a:extLst>
              <a:ext uri="{28A0092B-C50C-407E-A947-70E740481C1C}">
                <a14:useLocalDpi xmlns:a14="http://schemas.microsoft.com/office/drawing/2010/main" val="0"/>
              </a:ext>
            </a:extLst>
          </a:blip>
          <a:srcRect b="2444"/>
          <a:stretch>
            <a:fillRect/>
          </a:stretch>
        </p:blipFill>
        <p:spPr bwMode="auto">
          <a:xfrm>
            <a:off x="4298761" y="1290638"/>
            <a:ext cx="4654346" cy="4253635"/>
          </a:xfrm>
          <a:prstGeom prst="rect">
            <a:avLst/>
          </a:prstGeom>
          <a:noFill/>
          <a:extLst>
            <a:ext uri="{909E8E84-426E-40DD-AFC4-6F175D3DCCD1}">
              <a14:hiddenFill xmlns:a14="http://schemas.microsoft.com/office/drawing/2010/main">
                <a:solidFill>
                  <a:srgbClr val="FFFFFF"/>
                </a:solidFill>
              </a14:hiddenFill>
            </a:ext>
          </a:extLst>
        </p:spPr>
      </p:pic>
      <p:sp>
        <p:nvSpPr>
          <p:cNvPr id="173058" name="Title 1"/>
          <p:cNvSpPr>
            <a:spLocks noGrp="1"/>
          </p:cNvSpPr>
          <p:nvPr>
            <p:ph type="title"/>
          </p:nvPr>
        </p:nvSpPr>
        <p:spPr/>
        <p:txBody>
          <a:bodyPr/>
          <a:lstStyle/>
          <a:p>
            <a:r>
              <a:rPr lang="en-US" altLang="en-US" smtClean="0"/>
              <a:t>Module </a:t>
            </a:r>
            <a:r>
              <a:rPr lang="en-US" altLang="en-US" dirty="0" smtClean="0"/>
              <a:t>7.18: Bones of </a:t>
            </a:r>
            <a:r>
              <a:rPr lang="en-US" altLang="en-US" smtClean="0"/>
              <a:t>the wrist</a:t>
            </a:r>
            <a:endParaRPr lang="en-US" altLang="en-US" dirty="0" smtClean="0"/>
          </a:p>
        </p:txBody>
      </p:sp>
      <p:sp>
        <p:nvSpPr>
          <p:cNvPr id="177155" name="Content Placeholder 2"/>
          <p:cNvSpPr>
            <a:spLocks noGrp="1"/>
          </p:cNvSpPr>
          <p:nvPr>
            <p:ph idx="1"/>
          </p:nvPr>
        </p:nvSpPr>
        <p:spPr>
          <a:xfrm>
            <a:off x="446089" y="909522"/>
            <a:ext cx="4307790" cy="5340466"/>
          </a:xfrm>
        </p:spPr>
        <p:txBody>
          <a:bodyPr/>
          <a:lstStyle/>
          <a:p>
            <a:r>
              <a:rPr lang="en-US" altLang="en-US" b="1" dirty="0" smtClean="0"/>
              <a:t>Distal carpal bones </a:t>
            </a:r>
            <a:r>
              <a:rPr lang="en-US" altLang="en-US" dirty="0" smtClean="0"/>
              <a:t>(continued)</a:t>
            </a:r>
          </a:p>
          <a:p>
            <a:pPr marL="690563" lvl="1" indent="-514350">
              <a:buFont typeface="+mj-lt"/>
              <a:buAutoNum type="arabicPeriod" startAt="3"/>
            </a:pPr>
            <a:r>
              <a:rPr lang="en-US" altLang="en-US" dirty="0" smtClean="0"/>
              <a:t>​</a:t>
            </a:r>
            <a:r>
              <a:rPr lang="en-US" altLang="en-US" b="1" dirty="0" err="1" smtClean="0"/>
              <a:t>Capitate</a:t>
            </a:r>
            <a:r>
              <a:rPr lang="en-US" altLang="en-US" b="1" dirty="0" smtClean="0"/>
              <a:t> </a:t>
            </a:r>
            <a:r>
              <a:rPr lang="en-US" altLang="en-US" dirty="0" smtClean="0"/>
              <a:t>(</a:t>
            </a:r>
            <a:r>
              <a:rPr lang="en-US" altLang="en-US" i="1" dirty="0" smtClean="0"/>
              <a:t>caput,</a:t>
            </a:r>
            <a:r>
              <a:rPr lang="en-US" altLang="en-US" dirty="0" smtClean="0"/>
              <a:t> head)</a:t>
            </a:r>
          </a:p>
          <a:p>
            <a:pPr lvl="2"/>
            <a:r>
              <a:rPr lang="en-US" altLang="en-US" dirty="0" smtClean="0"/>
              <a:t>Largest carpal bone</a:t>
            </a:r>
          </a:p>
          <a:p>
            <a:pPr lvl="2"/>
            <a:r>
              <a:rPr lang="en-US" altLang="en-US" dirty="0" smtClean="0"/>
              <a:t>Between the trapezoid and hamate</a:t>
            </a:r>
          </a:p>
          <a:p>
            <a:pPr marL="690563" lvl="1" indent="-514350">
              <a:buFont typeface="+mj-lt"/>
              <a:buAutoNum type="arabicPeriod" startAt="4"/>
            </a:pPr>
            <a:r>
              <a:rPr lang="en-US" altLang="en-US" dirty="0" smtClean="0"/>
              <a:t>​</a:t>
            </a:r>
            <a:r>
              <a:rPr lang="en-US" altLang="en-US" b="1" dirty="0" smtClean="0"/>
              <a:t>Hamate </a:t>
            </a:r>
            <a:r>
              <a:rPr lang="en-US" altLang="en-US" dirty="0" smtClean="0"/>
              <a:t>(</a:t>
            </a:r>
            <a:r>
              <a:rPr lang="en-US" altLang="en-US" i="1" dirty="0" err="1" smtClean="0"/>
              <a:t>hamatum</a:t>
            </a:r>
            <a:r>
              <a:rPr lang="en-US" altLang="en-US" i="1" dirty="0" smtClean="0"/>
              <a:t>,</a:t>
            </a:r>
            <a:r>
              <a:rPr lang="en-US" altLang="en-US" dirty="0" smtClean="0"/>
              <a:t> hooked)</a:t>
            </a:r>
          </a:p>
          <a:p>
            <a:pPr lvl="2"/>
            <a:r>
              <a:rPr lang="en-US" altLang="en-US" dirty="0" smtClean="0"/>
              <a:t>Medial distal carpal bone</a:t>
            </a:r>
          </a:p>
          <a:p>
            <a:pPr lvl="2"/>
            <a:r>
              <a:rPr lang="en-US" altLang="en-US" dirty="0" smtClean="0"/>
              <a:t>Prominent hook projects anteriorly</a:t>
            </a:r>
            <a:endParaRPr lang="en-US" altLang="en-US" i="1"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00282719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8" descr="\\192.168.4.30\conversion\IRDVD\JPG Creation\Martini _VAP3E\Output\Chapter 07\JPEG FILES\Labeled\fig_07_18_02-03-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572394" y="1457407"/>
            <a:ext cx="4301569" cy="4427256"/>
          </a:xfrm>
          <a:prstGeom prst="rect">
            <a:avLst/>
          </a:prstGeom>
          <a:noFill/>
          <a:extLst>
            <a:ext uri="{909E8E84-426E-40DD-AFC4-6F175D3DCCD1}">
              <a14:hiddenFill xmlns:a14="http://schemas.microsoft.com/office/drawing/2010/main">
                <a:solidFill>
                  <a:srgbClr val="FFFFFF"/>
                </a:solidFill>
              </a14:hiddenFill>
            </a:ext>
          </a:extLst>
        </p:spPr>
      </p:pic>
      <p:sp>
        <p:nvSpPr>
          <p:cNvPr id="174082" name="Title 1"/>
          <p:cNvSpPr>
            <a:spLocks noGrp="1"/>
          </p:cNvSpPr>
          <p:nvPr>
            <p:ph type="title"/>
          </p:nvPr>
        </p:nvSpPr>
        <p:spPr/>
        <p:txBody>
          <a:bodyPr/>
          <a:lstStyle/>
          <a:p>
            <a:r>
              <a:rPr lang="en-US" altLang="en-US" smtClean="0"/>
              <a:t>Module </a:t>
            </a:r>
            <a:r>
              <a:rPr lang="en-US" altLang="en-US" dirty="0" smtClean="0"/>
              <a:t>7.18: … and the hand consists of metacarpal bones </a:t>
            </a:r>
            <a:r>
              <a:rPr lang="en-US" altLang="en-US" smtClean="0"/>
              <a:t>and phalanges</a:t>
            </a:r>
            <a:endParaRPr lang="en-US" altLang="en-US" dirty="0" smtClean="0"/>
          </a:p>
        </p:txBody>
      </p:sp>
      <p:sp>
        <p:nvSpPr>
          <p:cNvPr id="179203" name="Content Placeholder 2"/>
          <p:cNvSpPr>
            <a:spLocks noGrp="1"/>
          </p:cNvSpPr>
          <p:nvPr>
            <p:ph idx="1"/>
          </p:nvPr>
        </p:nvSpPr>
        <p:spPr>
          <a:xfrm>
            <a:off x="446088" y="1290638"/>
            <a:ext cx="4564323" cy="4959350"/>
          </a:xfrm>
        </p:spPr>
        <p:txBody>
          <a:bodyPr/>
          <a:lstStyle/>
          <a:p>
            <a:r>
              <a:rPr lang="en-US" altLang="en-US" b="1" dirty="0" smtClean="0"/>
              <a:t>Bones of the hand</a:t>
            </a:r>
          </a:p>
          <a:p>
            <a:pPr lvl="1"/>
            <a:r>
              <a:rPr lang="en-US" altLang="en-US" b="1" dirty="0" smtClean="0"/>
              <a:t>Metacarpal bones</a:t>
            </a:r>
          </a:p>
          <a:p>
            <a:pPr lvl="2"/>
            <a:r>
              <a:rPr lang="en-US" altLang="en-US" dirty="0" smtClean="0"/>
              <a:t>Identified by Roman numerals I–V starting on the lateral side</a:t>
            </a:r>
          </a:p>
          <a:p>
            <a:pPr lvl="3"/>
            <a:r>
              <a:rPr lang="en-US" altLang="en-US" dirty="0" smtClean="0"/>
              <a:t>Metacarpal I articulates with trapezium and the </a:t>
            </a:r>
            <a:r>
              <a:rPr lang="en-US" altLang="en-US" dirty="0" smtClean="0"/>
              <a:t>thumb</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94775206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8" descr="\\192.168.4.30\conversion\IRDVD\JPG Creation\Martini _VAP3E\Output\Chapter 07\JPEG FILES\Labeled\fig_07_18_02-03-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572394" y="1457407"/>
            <a:ext cx="4301569" cy="4427256"/>
          </a:xfrm>
          <a:prstGeom prst="rect">
            <a:avLst/>
          </a:prstGeom>
          <a:noFill/>
          <a:extLst>
            <a:ext uri="{909E8E84-426E-40DD-AFC4-6F175D3DCCD1}">
              <a14:hiddenFill xmlns:a14="http://schemas.microsoft.com/office/drawing/2010/main">
                <a:solidFill>
                  <a:srgbClr val="FFFFFF"/>
                </a:solidFill>
              </a14:hiddenFill>
            </a:ext>
          </a:extLst>
        </p:spPr>
      </p:pic>
      <p:sp>
        <p:nvSpPr>
          <p:cNvPr id="175106" name="Title 1"/>
          <p:cNvSpPr>
            <a:spLocks noGrp="1"/>
          </p:cNvSpPr>
          <p:nvPr>
            <p:ph type="title"/>
          </p:nvPr>
        </p:nvSpPr>
        <p:spPr/>
        <p:txBody>
          <a:bodyPr/>
          <a:lstStyle/>
          <a:p>
            <a:r>
              <a:rPr lang="en-US" altLang="en-US" smtClean="0"/>
              <a:t>Module </a:t>
            </a:r>
            <a:r>
              <a:rPr lang="en-US" altLang="en-US" dirty="0" smtClean="0"/>
              <a:t>7.18: Bones of </a:t>
            </a:r>
            <a:r>
              <a:rPr lang="en-US" altLang="en-US" smtClean="0"/>
              <a:t>the hand</a:t>
            </a:r>
            <a:endParaRPr lang="en-US" altLang="en-US" dirty="0" smtClean="0"/>
          </a:p>
        </p:txBody>
      </p:sp>
      <p:sp>
        <p:nvSpPr>
          <p:cNvPr id="3" name="Content Placeholder 2"/>
          <p:cNvSpPr>
            <a:spLocks noGrp="1"/>
          </p:cNvSpPr>
          <p:nvPr>
            <p:ph idx="1"/>
          </p:nvPr>
        </p:nvSpPr>
        <p:spPr>
          <a:xfrm>
            <a:off x="446089" y="909522"/>
            <a:ext cx="4473152" cy="5340466"/>
          </a:xfrm>
        </p:spPr>
        <p:txBody>
          <a:bodyPr/>
          <a:lstStyle/>
          <a:p>
            <a:r>
              <a:rPr lang="en-US" b="1" dirty="0" smtClean="0"/>
              <a:t>Bones of the hand </a:t>
            </a:r>
            <a:r>
              <a:rPr lang="en-US" dirty="0" smtClean="0"/>
              <a:t>(continued)</a:t>
            </a:r>
            <a:endParaRPr lang="en-US" b="1" dirty="0" smtClean="0"/>
          </a:p>
          <a:p>
            <a:pPr lvl="1"/>
            <a:r>
              <a:rPr lang="en-US" b="1" dirty="0" smtClean="0"/>
              <a:t>Phalanges, </a:t>
            </a:r>
            <a:r>
              <a:rPr lang="en-US" dirty="0" smtClean="0"/>
              <a:t>or finger</a:t>
            </a:r>
            <a:br>
              <a:rPr lang="en-US" dirty="0" smtClean="0"/>
            </a:br>
            <a:r>
              <a:rPr lang="en-US" dirty="0" smtClean="0"/>
              <a:t>bones</a:t>
            </a:r>
          </a:p>
          <a:p>
            <a:pPr lvl="2"/>
            <a:r>
              <a:rPr lang="en-US" dirty="0" smtClean="0"/>
              <a:t>Articulate with </a:t>
            </a:r>
            <a:r>
              <a:rPr lang="en-US" dirty="0" smtClean="0"/>
              <a:t>the metacarpals</a:t>
            </a:r>
            <a:endParaRPr lang="en-US" dirty="0" smtClean="0"/>
          </a:p>
          <a:p>
            <a:pPr lvl="2"/>
            <a:r>
              <a:rPr lang="en-US" dirty="0" smtClean="0"/>
              <a:t>14 phalanges per hand</a:t>
            </a:r>
          </a:p>
          <a:p>
            <a:pPr lvl="2"/>
            <a:r>
              <a:rPr lang="en-US" b="1" dirty="0" smtClean="0"/>
              <a:t>Pollex</a:t>
            </a:r>
            <a:r>
              <a:rPr lang="en-US" dirty="0" smtClean="0"/>
              <a:t> (thumb) has </a:t>
            </a:r>
            <a:r>
              <a:rPr lang="en-US" dirty="0" smtClean="0"/>
              <a:t>two phalanges </a:t>
            </a:r>
            <a:r>
              <a:rPr lang="en-US" dirty="0" smtClean="0"/>
              <a:t>(proximal and</a:t>
            </a:r>
            <a:br>
              <a:rPr lang="en-US" dirty="0" smtClean="0"/>
            </a:br>
            <a:r>
              <a:rPr lang="en-US" dirty="0" smtClean="0"/>
              <a:t>distal)</a:t>
            </a:r>
          </a:p>
          <a:p>
            <a:pPr lvl="2"/>
            <a:r>
              <a:rPr lang="en-US" dirty="0" smtClean="0"/>
              <a:t>All other fingers </a:t>
            </a:r>
            <a:r>
              <a:rPr lang="en-US" dirty="0" smtClean="0"/>
              <a:t>have three phalanges (proximal</a:t>
            </a:r>
            <a:r>
              <a:rPr lang="en-US" dirty="0" smtClean="0"/>
              <a:t>, middle, and distal</a:t>
            </a:r>
            <a:r>
              <a:rPr lang="en-US" dirty="0" smtClean="0"/>
              <a: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90042901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altLang="en-US" dirty="0" smtClean="0"/>
              <a:t>Video: The </a:t>
            </a:r>
            <a:r>
              <a:rPr lang="en-US" altLang="en-US" dirty="0" smtClean="0"/>
              <a:t>Hand</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2" name="hand_bo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654772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altLang="en-US" smtClean="0"/>
              <a:t>Module </a:t>
            </a:r>
            <a:r>
              <a:rPr lang="en-US" altLang="en-US" dirty="0" smtClean="0"/>
              <a:t>7.18</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Name the carpal bones.</a:t>
            </a:r>
          </a:p>
          <a:p>
            <a:pPr marL="514350" indent="-514350">
              <a:buClr>
                <a:srgbClr val="00743A"/>
              </a:buClr>
              <a:buFont typeface="+mj-lt"/>
              <a:buAutoNum type="alphaUcPeriod"/>
            </a:pPr>
            <a:r>
              <a:rPr lang="en-US" dirty="0" smtClean="0"/>
              <a:t>Define </a:t>
            </a:r>
            <a:r>
              <a:rPr lang="en-US" i="1" dirty="0" smtClean="0"/>
              <a:t>phalanges</a:t>
            </a:r>
            <a:r>
              <a:rPr lang="en-US" dirty="0" smtClean="0"/>
              <a:t>.</a:t>
            </a:r>
          </a:p>
          <a:p>
            <a:pPr marL="514350" indent="-514350">
              <a:buClr>
                <a:srgbClr val="00743A"/>
              </a:buClr>
              <a:buFont typeface="+mj-lt"/>
              <a:buAutoNum type="alphaUcPeriod"/>
            </a:pPr>
            <a:r>
              <a:rPr lang="en-US" dirty="0" smtClean="0"/>
              <a:t>Bill accidentally fractures his first distal phalanx with a hammer. Which finger is broken?</a:t>
            </a:r>
          </a:p>
          <a:p>
            <a:pPr>
              <a:lnSpc>
                <a:spcPts val="1200"/>
              </a:lnSpc>
            </a:pPr>
            <a:endParaRPr lang="en-US" i="1" dirty="0" smtClean="0"/>
          </a:p>
          <a:p>
            <a:r>
              <a:rPr lang="en-US" i="1" dirty="0" smtClean="0"/>
              <a:t>Learning Outcome: </a:t>
            </a:r>
            <a:r>
              <a:rPr lang="en-US" dirty="0" smtClean="0"/>
              <a:t>Identify the bones of the wrist and hand, and describe their locations using anatomical terminology.</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0006058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altLang="en-US" smtClean="0"/>
              <a:t>Module </a:t>
            </a:r>
            <a:r>
              <a:rPr lang="en-US" altLang="en-US" dirty="0" smtClean="0"/>
              <a:t>7.19: The hip bone forms by the fusion of the ilium, ischium, </a:t>
            </a:r>
            <a:r>
              <a:rPr lang="en-US" altLang="en-US" smtClean="0"/>
              <a:t>and pubis</a:t>
            </a:r>
            <a:endParaRPr lang="en-US" altLang="en-US" dirty="0" smtClean="0"/>
          </a:p>
        </p:txBody>
      </p:sp>
      <p:sp>
        <p:nvSpPr>
          <p:cNvPr id="178179" name="Content Placeholder 2"/>
          <p:cNvSpPr>
            <a:spLocks noGrp="1"/>
          </p:cNvSpPr>
          <p:nvPr>
            <p:ph idx="1"/>
          </p:nvPr>
        </p:nvSpPr>
        <p:spPr>
          <a:xfrm>
            <a:off x="446089" y="1290638"/>
            <a:ext cx="4163489" cy="4959350"/>
          </a:xfrm>
        </p:spPr>
        <p:txBody>
          <a:bodyPr/>
          <a:lstStyle/>
          <a:p>
            <a:r>
              <a:rPr lang="en-US" altLang="en-US" b="1" dirty="0" smtClean="0"/>
              <a:t>Pelvic girdle</a:t>
            </a:r>
          </a:p>
          <a:p>
            <a:pPr lvl="1"/>
            <a:r>
              <a:rPr lang="en-US" altLang="en-US" dirty="0" smtClean="0"/>
              <a:t>Composed of two </a:t>
            </a:r>
            <a:r>
              <a:rPr lang="en-US" altLang="en-US" b="1" dirty="0" smtClean="0"/>
              <a:t>hip bones, </a:t>
            </a:r>
            <a:r>
              <a:rPr lang="en-US" altLang="en-US" dirty="0" smtClean="0"/>
              <a:t>also called </a:t>
            </a:r>
            <a:r>
              <a:rPr lang="en-US" altLang="en-US" b="1" dirty="0" err="1" smtClean="0"/>
              <a:t>coxal</a:t>
            </a:r>
            <a:r>
              <a:rPr lang="en-US" altLang="en-US" b="1" dirty="0" smtClean="0"/>
              <a:t> bones</a:t>
            </a:r>
            <a:r>
              <a:rPr lang="en-US" altLang="en-US" dirty="0" smtClean="0"/>
              <a:t> or innominate (“no-name”) bones</a:t>
            </a:r>
          </a:p>
          <a:p>
            <a:pPr lvl="2"/>
            <a:r>
              <a:rPr lang="en-US" altLang="en-US" dirty="0" smtClean="0"/>
              <a:t>Each hip bone is formed by the fusion of three bones</a:t>
            </a:r>
          </a:p>
          <a:p>
            <a:pPr marL="1431925" lvl="3" indent="-457200">
              <a:buFont typeface="+mj-lt"/>
              <a:buAutoNum type="arabicPeriod"/>
            </a:pPr>
            <a:r>
              <a:rPr lang="en-US" altLang="en-US" dirty="0" smtClean="0"/>
              <a:t>​</a:t>
            </a:r>
            <a:r>
              <a:rPr lang="en-US" altLang="en-US" b="1" dirty="0" smtClean="0"/>
              <a:t>Ilium</a:t>
            </a:r>
          </a:p>
          <a:p>
            <a:pPr marL="1431925" lvl="3" indent="-457200">
              <a:buFont typeface="+mj-lt"/>
              <a:buAutoNum type="arabicPeriod"/>
            </a:pPr>
            <a:r>
              <a:rPr lang="en-US" altLang="en-US" dirty="0" smtClean="0"/>
              <a:t>​</a:t>
            </a:r>
            <a:r>
              <a:rPr lang="en-US" altLang="en-US" b="1" dirty="0" smtClean="0"/>
              <a:t>Ischium</a:t>
            </a:r>
          </a:p>
          <a:p>
            <a:pPr marL="1431925" lvl="3" indent="-457200">
              <a:buFont typeface="+mj-lt"/>
              <a:buAutoNum type="arabicPeriod"/>
            </a:pPr>
            <a:r>
              <a:rPr lang="en-US" altLang="en-US" dirty="0" smtClean="0"/>
              <a:t>​</a:t>
            </a:r>
            <a:r>
              <a:rPr lang="en-US" altLang="en-US" b="1" dirty="0" smtClean="0"/>
              <a:t>Pubis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59" descr="\\192.168.4.30\conversion\IRDVD\JPG Creation\Martini _VAP3E\Output\Chapter 07\JPEG FILES\Labeled\fig_07_19_01A-B-L.jpg"/>
          <p:cNvPicPr>
            <a:picLocks noChangeAspect="1" noChangeArrowheads="1"/>
          </p:cNvPicPr>
          <p:nvPr/>
        </p:nvPicPr>
        <p:blipFill>
          <a:blip r:embed="rId2">
            <a:extLst>
              <a:ext uri="{28A0092B-C50C-407E-A947-70E740481C1C}">
                <a14:useLocalDpi xmlns:a14="http://schemas.microsoft.com/office/drawing/2010/main" val="0"/>
              </a:ext>
            </a:extLst>
          </a:blip>
          <a:srcRect b="2505"/>
          <a:stretch>
            <a:fillRect/>
          </a:stretch>
        </p:blipFill>
        <p:spPr bwMode="auto">
          <a:xfrm>
            <a:off x="4759890" y="1141346"/>
            <a:ext cx="3753101" cy="556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47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Module </a:t>
            </a:r>
            <a:r>
              <a:rPr lang="en-US" altLang="en-US" dirty="0" smtClean="0"/>
              <a:t>7.2: </a:t>
            </a:r>
            <a:r>
              <a:rPr lang="en-US" altLang="en-US" smtClean="0"/>
              <a:t>Skull components</a:t>
            </a:r>
            <a:endParaRPr lang="en-US" altLang="en-US" dirty="0" smtClean="0"/>
          </a:p>
        </p:txBody>
      </p:sp>
      <p:sp>
        <p:nvSpPr>
          <p:cNvPr id="22531" name="Content Placeholder 2"/>
          <p:cNvSpPr>
            <a:spLocks noGrp="1"/>
          </p:cNvSpPr>
          <p:nvPr>
            <p:ph idx="1"/>
          </p:nvPr>
        </p:nvSpPr>
        <p:spPr/>
        <p:txBody>
          <a:bodyPr/>
          <a:lstStyle/>
          <a:p>
            <a:r>
              <a:rPr lang="en-US" altLang="en-US" b="1" dirty="0" smtClean="0"/>
              <a:t>Sutures: </a:t>
            </a:r>
            <a:r>
              <a:rPr lang="en-US" altLang="en-US" dirty="0" smtClean="0"/>
              <a:t>Joints (articulations) between the skull bones of adults</a:t>
            </a:r>
          </a:p>
          <a:p>
            <a:pPr lvl="1"/>
            <a:r>
              <a:rPr lang="en-US" altLang="en-US" dirty="0" smtClean="0"/>
              <a:t>Four major sutures:</a:t>
            </a:r>
          </a:p>
          <a:p>
            <a:pPr marL="1027113" lvl="2" indent="-457200">
              <a:buFont typeface="+mj-lt"/>
              <a:buAutoNum type="arabicPeriod"/>
            </a:pPr>
            <a:r>
              <a:rPr lang="en-US" altLang="en-US" dirty="0" smtClean="0"/>
              <a:t>​</a:t>
            </a:r>
            <a:r>
              <a:rPr lang="en-US" altLang="en-US" b="1" dirty="0" smtClean="0"/>
              <a:t>Coronal</a:t>
            </a:r>
            <a:r>
              <a:rPr lang="en-US" altLang="en-US" dirty="0" smtClean="0"/>
              <a:t> (attaches frontal to parietal bones)</a:t>
            </a:r>
          </a:p>
          <a:p>
            <a:pPr marL="1027113" lvl="2" indent="-457200">
              <a:buFont typeface="+mj-lt"/>
              <a:buAutoNum type="arabicPeriod"/>
            </a:pPr>
            <a:r>
              <a:rPr lang="en-US" altLang="en-US" dirty="0" smtClean="0"/>
              <a:t>​</a:t>
            </a:r>
            <a:r>
              <a:rPr lang="en-US" altLang="en-US" b="1" dirty="0" smtClean="0"/>
              <a:t>Squamous</a:t>
            </a:r>
            <a:r>
              <a:rPr lang="en-US" altLang="en-US" dirty="0" smtClean="0"/>
              <a:t> (attaches temporal and parietal bones)</a:t>
            </a:r>
          </a:p>
        </p:txBody>
      </p:sp>
      <p:sp>
        <p:nvSpPr>
          <p:cNvPr id="19459" name="Footer Placeholder 3"/>
          <p:cNvSpPr>
            <a:spLocks noGrp="1"/>
          </p:cNvSpPr>
          <p:nvPr>
            <p:ph type="ftr" sz="quarter" idx="10"/>
          </p:nvPr>
        </p:nvSpPr>
        <p:spPr/>
        <p:txBody>
          <a:bodyPr/>
          <a:lstStyle/>
          <a:p>
            <a:r>
              <a:rPr lang="en-US" smtClean="0"/>
              <a:t>© 2018 Pearson Education, Inc.</a:t>
            </a:r>
            <a:endParaRPr lang="en-US"/>
          </a:p>
        </p:txBody>
      </p:sp>
      <p:pic>
        <p:nvPicPr>
          <p:cNvPr id="6" name="Picture 6" descr="\\192.168.4.30\conversion\IRDVD\JPG Creation\Martini _VAP3E\Output\Chapter 07\JPEG FILES\Labeled\fig_07_02_03A-L.jpg"/>
          <p:cNvPicPr>
            <a:picLocks noChangeAspect="1" noChangeArrowheads="1"/>
          </p:cNvPicPr>
          <p:nvPr/>
        </p:nvPicPr>
        <p:blipFill>
          <a:blip r:embed="rId3">
            <a:extLst>
              <a:ext uri="{28A0092B-C50C-407E-A947-70E740481C1C}">
                <a14:useLocalDpi xmlns:a14="http://schemas.microsoft.com/office/drawing/2010/main" val="0"/>
              </a:ext>
            </a:extLst>
          </a:blip>
          <a:srcRect b="2750"/>
          <a:stretch>
            <a:fillRect/>
          </a:stretch>
        </p:blipFill>
        <p:spPr bwMode="auto">
          <a:xfrm>
            <a:off x="2001044" y="3272011"/>
            <a:ext cx="5141913" cy="327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97519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r>
              <a:rPr lang="en-US" altLang="en-US" smtClean="0"/>
              <a:t>Module </a:t>
            </a:r>
            <a:r>
              <a:rPr lang="en-US" altLang="en-US" dirty="0" smtClean="0"/>
              <a:t>7.19: The </a:t>
            </a:r>
            <a:r>
              <a:rPr lang="en-US" altLang="en-US" smtClean="0"/>
              <a:t>hip bone</a:t>
            </a:r>
            <a:endParaRPr lang="en-US" altLang="en-US" dirty="0" smtClean="0"/>
          </a:p>
        </p:txBody>
      </p:sp>
      <p:sp>
        <p:nvSpPr>
          <p:cNvPr id="184323" name="Content Placeholder 2"/>
          <p:cNvSpPr>
            <a:spLocks noGrp="1"/>
          </p:cNvSpPr>
          <p:nvPr>
            <p:ph idx="1"/>
          </p:nvPr>
        </p:nvSpPr>
        <p:spPr>
          <a:xfrm>
            <a:off x="446088" y="909522"/>
            <a:ext cx="4169431" cy="5340466"/>
          </a:xfrm>
        </p:spPr>
        <p:txBody>
          <a:bodyPr/>
          <a:lstStyle/>
          <a:p>
            <a:r>
              <a:rPr lang="en-US" altLang="en-US" b="1" dirty="0" smtClean="0"/>
              <a:t>Pelvic girdle </a:t>
            </a:r>
            <a:r>
              <a:rPr lang="en-US" altLang="en-US" dirty="0" smtClean="0"/>
              <a:t>(continued)</a:t>
            </a:r>
            <a:endParaRPr lang="en-US" altLang="en-US" b="1" dirty="0" smtClean="0"/>
          </a:p>
          <a:p>
            <a:pPr lvl="1"/>
            <a:r>
              <a:rPr lang="en-US" altLang="en-US" b="1" dirty="0" smtClean="0"/>
              <a:t>Pubic symphysis</a:t>
            </a:r>
          </a:p>
          <a:p>
            <a:pPr lvl="2"/>
            <a:r>
              <a:rPr lang="en-US" altLang="en-US" dirty="0" smtClean="0"/>
              <a:t>Fibrocartilage pad connecting the right and left pubic bones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60" descr="\\192.168.4.30\conversion\IRDVD\JPG Creation\Martini _VAP3E\Output\Chapter 07\JPEG FILES\Labeled\fig_07_19_04-L.jpg"/>
          <p:cNvPicPr>
            <a:picLocks noChangeAspect="1" noChangeArrowheads="1"/>
          </p:cNvPicPr>
          <p:nvPr/>
        </p:nvPicPr>
        <p:blipFill>
          <a:blip r:embed="rId2">
            <a:extLst>
              <a:ext uri="{28A0092B-C50C-407E-A947-70E740481C1C}">
                <a14:useLocalDpi xmlns:a14="http://schemas.microsoft.com/office/drawing/2010/main" val="0"/>
              </a:ext>
            </a:extLst>
          </a:blip>
          <a:srcRect b="3823"/>
          <a:stretch>
            <a:fillRect/>
          </a:stretch>
        </p:blipFill>
        <p:spPr bwMode="auto">
          <a:xfrm>
            <a:off x="4527837" y="985990"/>
            <a:ext cx="4391271" cy="28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3599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r>
              <a:rPr lang="en-US" altLang="en-US" smtClean="0"/>
              <a:t>Module </a:t>
            </a:r>
            <a:r>
              <a:rPr lang="en-US" altLang="en-US" dirty="0" smtClean="0"/>
              <a:t>7.19: The </a:t>
            </a:r>
            <a:r>
              <a:rPr lang="en-US" altLang="en-US" smtClean="0"/>
              <a:t>hip bone</a:t>
            </a:r>
            <a:endParaRPr lang="en-US" altLang="en-US" dirty="0" smtClean="0"/>
          </a:p>
        </p:txBody>
      </p:sp>
      <p:sp>
        <p:nvSpPr>
          <p:cNvPr id="3" name="Content Placeholder 2"/>
          <p:cNvSpPr>
            <a:spLocks noGrp="1"/>
          </p:cNvSpPr>
          <p:nvPr>
            <p:ph idx="1"/>
          </p:nvPr>
        </p:nvSpPr>
        <p:spPr>
          <a:xfrm>
            <a:off x="446088" y="909522"/>
            <a:ext cx="4777265" cy="5340466"/>
          </a:xfrm>
        </p:spPr>
        <p:txBody>
          <a:bodyPr/>
          <a:lstStyle/>
          <a:p>
            <a:r>
              <a:rPr lang="en-US" b="1" dirty="0" smtClean="0"/>
              <a:t>Features seen in a lateral view </a:t>
            </a:r>
          </a:p>
          <a:p>
            <a:pPr lvl="1"/>
            <a:r>
              <a:rPr lang="en-US" b="1" dirty="0" smtClean="0"/>
              <a:t>Iliac spines </a:t>
            </a:r>
            <a:r>
              <a:rPr lang="en-US" dirty="0" smtClean="0"/>
              <a:t>(posterior superior, posterior inferior, anterior superior, and anterior inferior)</a:t>
            </a:r>
          </a:p>
          <a:p>
            <a:pPr lvl="2"/>
            <a:r>
              <a:rPr lang="en-US" dirty="0" smtClean="0"/>
              <a:t>Attachment sites for important muscles and ligaments</a:t>
            </a:r>
          </a:p>
          <a:p>
            <a:pPr lvl="1"/>
            <a:r>
              <a:rPr lang="en-US" b="1" dirty="0" smtClean="0"/>
              <a:t>Gluteal lines </a:t>
            </a:r>
            <a:r>
              <a:rPr lang="en-US" dirty="0" smtClean="0"/>
              <a:t>(anterior and posterior)</a:t>
            </a:r>
          </a:p>
          <a:p>
            <a:pPr lvl="2"/>
            <a:r>
              <a:rPr lang="en-US" dirty="0" smtClean="0"/>
              <a:t>Attachment site for large hip muscles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61" descr="\\192.168.4.30\conversion\IRDVD\JPG Creation\Martini _VAP3E\Output\Chapter 07\JPEG FILES\Labeled\fig_07_19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40112" y="1352811"/>
            <a:ext cx="3962338" cy="381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3048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smtClean="0"/>
              <a:t>Module </a:t>
            </a:r>
            <a:r>
              <a:rPr lang="en-US" altLang="en-US" dirty="0" smtClean="0"/>
              <a:t>7.19: The </a:t>
            </a:r>
            <a:r>
              <a:rPr lang="en-US" altLang="en-US" smtClean="0"/>
              <a:t>hip bone</a:t>
            </a:r>
            <a:endParaRPr lang="en-US" altLang="en-US" dirty="0" smtClean="0"/>
          </a:p>
        </p:txBody>
      </p:sp>
      <p:sp>
        <p:nvSpPr>
          <p:cNvPr id="3" name="Content Placeholder 2"/>
          <p:cNvSpPr>
            <a:spLocks noGrp="1"/>
          </p:cNvSpPr>
          <p:nvPr>
            <p:ph idx="1"/>
          </p:nvPr>
        </p:nvSpPr>
        <p:spPr>
          <a:xfrm>
            <a:off x="446088" y="909522"/>
            <a:ext cx="5303359" cy="5340466"/>
          </a:xfrm>
        </p:spPr>
        <p:txBody>
          <a:bodyPr/>
          <a:lstStyle/>
          <a:p>
            <a:r>
              <a:rPr lang="en-US" b="1" dirty="0" smtClean="0"/>
              <a:t>Features seen in a lateral view </a:t>
            </a:r>
            <a:r>
              <a:rPr lang="en-US" dirty="0" smtClean="0"/>
              <a:t>(continued)</a:t>
            </a:r>
            <a:r>
              <a:rPr lang="en-US" b="1" dirty="0" smtClean="0"/>
              <a:t> </a:t>
            </a:r>
          </a:p>
          <a:p>
            <a:pPr lvl="1"/>
            <a:r>
              <a:rPr lang="en-US" b="1" dirty="0" smtClean="0"/>
              <a:t>Greater sciatic notch</a:t>
            </a:r>
          </a:p>
          <a:p>
            <a:pPr lvl="2"/>
            <a:r>
              <a:rPr lang="en-US" dirty="0" smtClean="0"/>
              <a:t>Passage of sciatic nerve </a:t>
            </a:r>
            <a:br>
              <a:rPr lang="en-US" dirty="0" smtClean="0"/>
            </a:br>
            <a:r>
              <a:rPr lang="en-US" dirty="0" smtClean="0"/>
              <a:t>to lower limb</a:t>
            </a:r>
          </a:p>
          <a:p>
            <a:pPr lvl="1"/>
            <a:r>
              <a:rPr lang="en-US" b="1" dirty="0" smtClean="0"/>
              <a:t>Iliac crest</a:t>
            </a:r>
          </a:p>
          <a:p>
            <a:pPr lvl="2"/>
            <a:r>
              <a:rPr lang="en-US" dirty="0" smtClean="0"/>
              <a:t>Important ridge for </a:t>
            </a:r>
            <a:br>
              <a:rPr lang="en-US" dirty="0" smtClean="0"/>
            </a:br>
            <a:r>
              <a:rPr lang="en-US" dirty="0" smtClean="0"/>
              <a:t>muscle </a:t>
            </a:r>
            <a:r>
              <a:rPr lang="en-US" dirty="0" smtClean="0"/>
              <a:t>attachment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61" descr="\\192.168.4.30\conversion\IRDVD\JPG Creation\Martini _VAP3E\Output\Chapter 07\JPEG FILES\Labeled\fig_07_19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40112" y="1352811"/>
            <a:ext cx="3962338" cy="381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62489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altLang="en-US" smtClean="0"/>
              <a:t>Module </a:t>
            </a:r>
            <a:r>
              <a:rPr lang="en-US" altLang="en-US" dirty="0" smtClean="0"/>
              <a:t>7.19: The </a:t>
            </a:r>
            <a:r>
              <a:rPr lang="en-US" altLang="en-US" smtClean="0"/>
              <a:t>hip bone</a:t>
            </a:r>
            <a:endParaRPr lang="en-US" altLang="en-US" dirty="0" smtClean="0"/>
          </a:p>
        </p:txBody>
      </p:sp>
      <p:sp>
        <p:nvSpPr>
          <p:cNvPr id="3" name="Content Placeholder 2"/>
          <p:cNvSpPr>
            <a:spLocks noGrp="1"/>
          </p:cNvSpPr>
          <p:nvPr>
            <p:ph idx="1"/>
          </p:nvPr>
        </p:nvSpPr>
        <p:spPr>
          <a:xfrm>
            <a:off x="446088" y="909522"/>
            <a:ext cx="5340937" cy="5340466"/>
          </a:xfrm>
        </p:spPr>
        <p:txBody>
          <a:bodyPr/>
          <a:lstStyle/>
          <a:p>
            <a:r>
              <a:rPr lang="en-US" b="1" dirty="0" smtClean="0"/>
              <a:t>Features seen in a lateral view </a:t>
            </a:r>
            <a:r>
              <a:rPr lang="en-US" dirty="0" smtClean="0"/>
              <a:t>(continued)</a:t>
            </a:r>
          </a:p>
          <a:p>
            <a:pPr lvl="1"/>
            <a:r>
              <a:rPr lang="en-US" b="1" dirty="0" smtClean="0"/>
              <a:t>Ischial spine</a:t>
            </a:r>
          </a:p>
          <a:p>
            <a:pPr lvl="2"/>
            <a:r>
              <a:rPr lang="en-US" dirty="0" smtClean="0"/>
              <a:t>Projects superior to </a:t>
            </a:r>
            <a:br>
              <a:rPr lang="en-US" dirty="0" smtClean="0"/>
            </a:br>
            <a:r>
              <a:rPr lang="en-US" dirty="0" smtClean="0"/>
              <a:t>lesser sciatic notch</a:t>
            </a:r>
          </a:p>
          <a:p>
            <a:pPr lvl="2"/>
            <a:r>
              <a:rPr lang="en-US" dirty="0" smtClean="0"/>
              <a:t>Marks passage of blood vessels, nerves, and </a:t>
            </a:r>
            <a:br>
              <a:rPr lang="en-US" dirty="0" smtClean="0"/>
            </a:br>
            <a:r>
              <a:rPr lang="en-US" dirty="0" smtClean="0"/>
              <a:t>small muscle</a:t>
            </a:r>
          </a:p>
          <a:p>
            <a:pPr lvl="1"/>
            <a:r>
              <a:rPr lang="en-US" b="1" dirty="0" smtClean="0"/>
              <a:t>Ischial tuberosity</a:t>
            </a:r>
          </a:p>
          <a:p>
            <a:pPr lvl="2"/>
            <a:r>
              <a:rPr lang="en-US" dirty="0" smtClean="0"/>
              <a:t>Roughened projection</a:t>
            </a:r>
          </a:p>
          <a:p>
            <a:pPr lvl="2"/>
            <a:r>
              <a:rPr lang="en-US" dirty="0" smtClean="0"/>
              <a:t>Bears body weight </a:t>
            </a:r>
            <a:r>
              <a:rPr lang="en-US" dirty="0" smtClean="0"/>
              <a:t/>
            </a:r>
            <a:br>
              <a:rPr lang="en-US" dirty="0" smtClean="0"/>
            </a:br>
            <a:r>
              <a:rPr lang="en-US" dirty="0" smtClean="0"/>
              <a:t>when seated</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pic>
        <p:nvPicPr>
          <p:cNvPr id="6" name="Picture 61" descr="\\192.168.4.30\conversion\IRDVD\JPG Creation\Martini _VAP3E\Output\Chapter 07\JPEG FILES\Labeled\fig_07_19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40112" y="1352811"/>
            <a:ext cx="3962338" cy="381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58456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altLang="en-US" smtClean="0"/>
              <a:t>Module </a:t>
            </a:r>
            <a:r>
              <a:rPr lang="en-US" altLang="en-US" dirty="0" smtClean="0"/>
              <a:t>7.19: The </a:t>
            </a:r>
            <a:r>
              <a:rPr lang="en-US" altLang="en-US" smtClean="0"/>
              <a:t>hip bone</a:t>
            </a:r>
            <a:endParaRPr lang="en-US" altLang="en-US" dirty="0" smtClean="0"/>
          </a:p>
        </p:txBody>
      </p:sp>
      <p:sp>
        <p:nvSpPr>
          <p:cNvPr id="3" name="Content Placeholder 2"/>
          <p:cNvSpPr>
            <a:spLocks noGrp="1"/>
          </p:cNvSpPr>
          <p:nvPr>
            <p:ph idx="1"/>
          </p:nvPr>
        </p:nvSpPr>
        <p:spPr>
          <a:xfrm>
            <a:off x="446089" y="909522"/>
            <a:ext cx="4494024" cy="5340466"/>
          </a:xfrm>
        </p:spPr>
        <p:txBody>
          <a:bodyPr/>
          <a:lstStyle/>
          <a:p>
            <a:pPr indent="-228600"/>
            <a:r>
              <a:rPr lang="en-US" b="1" dirty="0" smtClean="0"/>
              <a:t>Features seen in a lateral view </a:t>
            </a:r>
            <a:r>
              <a:rPr lang="en-US" dirty="0" smtClean="0"/>
              <a:t>(continued)</a:t>
            </a:r>
          </a:p>
          <a:p>
            <a:pPr lvl="1"/>
            <a:r>
              <a:rPr lang="en-US" b="1" dirty="0" smtClean="0"/>
              <a:t>Acetabulum </a:t>
            </a:r>
            <a:r>
              <a:rPr lang="en-US" dirty="0" smtClean="0"/>
              <a:t>(</a:t>
            </a:r>
            <a:r>
              <a:rPr lang="en-US" i="1" dirty="0" smtClean="0"/>
              <a:t>acetabulum,</a:t>
            </a:r>
            <a:r>
              <a:rPr lang="en-US" dirty="0" smtClean="0"/>
              <a:t> vinegar cup)</a:t>
            </a:r>
          </a:p>
          <a:p>
            <a:pPr lvl="2"/>
            <a:r>
              <a:rPr lang="en-US" dirty="0" smtClean="0"/>
              <a:t>Concave socket formed </a:t>
            </a:r>
            <a:br>
              <a:rPr lang="en-US" dirty="0" smtClean="0"/>
            </a:br>
            <a:r>
              <a:rPr lang="en-US" dirty="0" smtClean="0"/>
              <a:t>by all three fused bones</a:t>
            </a:r>
          </a:p>
          <a:p>
            <a:pPr lvl="2"/>
            <a:r>
              <a:rPr lang="en-US" dirty="0" smtClean="0"/>
              <a:t>Articulates with head </a:t>
            </a:r>
            <a:br>
              <a:rPr lang="en-US" dirty="0" smtClean="0"/>
            </a:br>
            <a:r>
              <a:rPr lang="en-US" dirty="0" smtClean="0"/>
              <a:t>of femur</a:t>
            </a:r>
          </a:p>
          <a:p>
            <a:pPr lvl="2"/>
            <a:r>
              <a:rPr lang="en-US" dirty="0" smtClean="0"/>
              <a:t>Smooth, cup-shaped </a:t>
            </a:r>
            <a:br>
              <a:rPr lang="en-US" dirty="0" smtClean="0"/>
            </a:br>
            <a:r>
              <a:rPr lang="en-US" dirty="0" smtClean="0"/>
              <a:t>surface (</a:t>
            </a:r>
            <a:r>
              <a:rPr lang="en-US" b="1" dirty="0" smtClean="0"/>
              <a:t>lunate surface</a:t>
            </a:r>
            <a:r>
              <a:rPr lang="en-US" dirty="0" smtClean="0"/>
              <a:t>)</a:t>
            </a:r>
          </a:p>
          <a:p>
            <a:pPr lvl="2"/>
            <a:r>
              <a:rPr lang="en-US" dirty="0" smtClean="0"/>
              <a:t>Gap in inferior portion of bony rim (</a:t>
            </a:r>
            <a:r>
              <a:rPr lang="en-US" b="1" dirty="0" smtClean="0"/>
              <a:t>acetabular notch</a:t>
            </a:r>
            <a:r>
              <a:rPr lang="en-US" dirty="0" smtClean="0"/>
              <a: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pic>
        <p:nvPicPr>
          <p:cNvPr id="6" name="Picture 61" descr="\\192.168.4.30\conversion\IRDVD\JPG Creation\Martini _VAP3E\Output\Chapter 07\JPEG FILES\Labeled\fig_07_19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40112" y="1352811"/>
            <a:ext cx="3962338" cy="381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5499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altLang="en-US" smtClean="0"/>
              <a:t>Module </a:t>
            </a:r>
            <a:r>
              <a:rPr lang="en-US" altLang="en-US" dirty="0" smtClean="0"/>
              <a:t>7.19: The </a:t>
            </a:r>
            <a:r>
              <a:rPr lang="en-US" altLang="en-US" smtClean="0"/>
              <a:t>hip bone</a:t>
            </a:r>
            <a:endParaRPr lang="en-US" altLang="en-US" dirty="0" smtClean="0"/>
          </a:p>
        </p:txBody>
      </p:sp>
      <p:sp>
        <p:nvSpPr>
          <p:cNvPr id="3" name="Content Placeholder 2"/>
          <p:cNvSpPr>
            <a:spLocks noGrp="1"/>
          </p:cNvSpPr>
          <p:nvPr>
            <p:ph idx="1"/>
          </p:nvPr>
        </p:nvSpPr>
        <p:spPr>
          <a:xfrm>
            <a:off x="446089" y="909522"/>
            <a:ext cx="4924564" cy="5340466"/>
          </a:xfrm>
        </p:spPr>
        <p:txBody>
          <a:bodyPr/>
          <a:lstStyle/>
          <a:p>
            <a:r>
              <a:rPr lang="en-US" b="1" dirty="0" smtClean="0"/>
              <a:t>Features seen in a medial view </a:t>
            </a:r>
          </a:p>
          <a:p>
            <a:pPr lvl="1"/>
            <a:r>
              <a:rPr lang="en-US" b="1" dirty="0" smtClean="0"/>
              <a:t>Iliac fossa</a:t>
            </a:r>
          </a:p>
          <a:p>
            <a:pPr lvl="2"/>
            <a:r>
              <a:rPr lang="en-US" dirty="0" smtClean="0"/>
              <a:t>Shallow depression </a:t>
            </a:r>
          </a:p>
          <a:p>
            <a:pPr lvl="2"/>
            <a:r>
              <a:rPr lang="en-US" dirty="0" smtClean="0"/>
              <a:t>Helps support </a:t>
            </a:r>
            <a:r>
              <a:rPr lang="en-US" dirty="0" smtClean="0"/>
              <a:t>abdominal organs </a:t>
            </a:r>
            <a:endParaRPr lang="en-US" dirty="0" smtClean="0"/>
          </a:p>
          <a:p>
            <a:pPr lvl="2"/>
            <a:r>
              <a:rPr lang="en-US" dirty="0" smtClean="0"/>
              <a:t>Provides area for </a:t>
            </a:r>
            <a:r>
              <a:rPr lang="en-US" dirty="0" smtClean="0"/>
              <a:t>muscle attachment</a:t>
            </a:r>
            <a:endParaRPr lang="en-US" dirty="0" smtClean="0"/>
          </a:p>
          <a:p>
            <a:pPr lvl="1"/>
            <a:r>
              <a:rPr lang="en-US" b="1" dirty="0" smtClean="0"/>
              <a:t>Pectineal line</a:t>
            </a:r>
          </a:p>
          <a:p>
            <a:pPr lvl="2"/>
            <a:r>
              <a:rPr lang="en-US" dirty="0" smtClean="0"/>
              <a:t>Ridge that ends in </a:t>
            </a:r>
            <a:r>
              <a:rPr lang="en-US" b="1" dirty="0" smtClean="0"/>
              <a:t>pubic</a:t>
            </a:r>
            <a:br>
              <a:rPr lang="en-US" b="1" dirty="0" smtClean="0"/>
            </a:br>
            <a:r>
              <a:rPr lang="en-US" b="1" dirty="0" smtClean="0"/>
              <a:t>tubercle </a:t>
            </a:r>
            <a:r>
              <a:rPr lang="en-US" dirty="0" smtClean="0"/>
              <a:t>(small, </a:t>
            </a:r>
            <a:r>
              <a:rPr lang="en-US" dirty="0" smtClean="0"/>
              <a:t>elevated area </a:t>
            </a:r>
            <a:r>
              <a:rPr lang="en-US" dirty="0" smtClean="0"/>
              <a:t>anterior and lateral </a:t>
            </a:r>
            <a:r>
              <a:rPr lang="en-US" dirty="0" smtClean="0"/>
              <a:t>to the </a:t>
            </a:r>
            <a:r>
              <a:rPr lang="en-US" dirty="0" smtClean="0"/>
              <a:t>pubic symphysis)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7" name="Picture 62" descr="\\192.168.4.30\conversion\IRDVD\JPG Creation\Martini _VAP3E\Output\Chapter 07\JPEG FILES\Labeled\fig_07_19_03-L.jpg"/>
          <p:cNvPicPr>
            <a:picLocks noChangeAspect="1" noChangeArrowheads="1"/>
          </p:cNvPicPr>
          <p:nvPr/>
        </p:nvPicPr>
        <p:blipFill>
          <a:blip r:embed="rId2">
            <a:extLst>
              <a:ext uri="{28A0092B-C50C-407E-A947-70E740481C1C}">
                <a14:useLocalDpi xmlns:a14="http://schemas.microsoft.com/office/drawing/2010/main" val="0"/>
              </a:ext>
            </a:extLst>
          </a:blip>
          <a:srcRect b="2458"/>
          <a:stretch>
            <a:fillRect/>
          </a:stretch>
        </p:blipFill>
        <p:spPr bwMode="auto">
          <a:xfrm>
            <a:off x="5073042" y="1447996"/>
            <a:ext cx="3795386" cy="365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93295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2" descr="\\192.168.4.30\conversion\IRDVD\JPG Creation\Martini _VAP3E\Output\Chapter 07\JPEG FILES\Labeled\fig_07_19_03-L.jpg"/>
          <p:cNvPicPr>
            <a:picLocks noChangeAspect="1" noChangeArrowheads="1"/>
          </p:cNvPicPr>
          <p:nvPr/>
        </p:nvPicPr>
        <p:blipFill>
          <a:blip r:embed="rId2">
            <a:extLst>
              <a:ext uri="{28A0092B-C50C-407E-A947-70E740481C1C}">
                <a14:useLocalDpi xmlns:a14="http://schemas.microsoft.com/office/drawing/2010/main" val="0"/>
              </a:ext>
            </a:extLst>
          </a:blip>
          <a:srcRect b="2458"/>
          <a:stretch>
            <a:fillRect/>
          </a:stretch>
        </p:blipFill>
        <p:spPr bwMode="auto">
          <a:xfrm>
            <a:off x="5073042" y="1447996"/>
            <a:ext cx="3795386" cy="3651591"/>
          </a:xfrm>
          <a:prstGeom prst="rect">
            <a:avLst/>
          </a:prstGeom>
          <a:noFill/>
          <a:extLst>
            <a:ext uri="{909E8E84-426E-40DD-AFC4-6F175D3DCCD1}">
              <a14:hiddenFill xmlns:a14="http://schemas.microsoft.com/office/drawing/2010/main">
                <a:solidFill>
                  <a:srgbClr val="FFFFFF"/>
                </a:solidFill>
              </a14:hiddenFill>
            </a:ext>
          </a:extLst>
        </p:spPr>
      </p:pic>
      <p:sp>
        <p:nvSpPr>
          <p:cNvPr id="185346" name="Title 1"/>
          <p:cNvSpPr>
            <a:spLocks noGrp="1"/>
          </p:cNvSpPr>
          <p:nvPr>
            <p:ph type="title"/>
          </p:nvPr>
        </p:nvSpPr>
        <p:spPr/>
        <p:txBody>
          <a:bodyPr/>
          <a:lstStyle/>
          <a:p>
            <a:r>
              <a:rPr lang="en-US" altLang="en-US" smtClean="0"/>
              <a:t>Module </a:t>
            </a:r>
            <a:r>
              <a:rPr lang="en-US" altLang="en-US" dirty="0" smtClean="0"/>
              <a:t>7.19: The </a:t>
            </a:r>
            <a:r>
              <a:rPr lang="en-US" altLang="en-US" smtClean="0"/>
              <a:t>hip bone</a:t>
            </a:r>
            <a:endParaRPr lang="en-US" altLang="en-US" dirty="0" smtClean="0"/>
          </a:p>
        </p:txBody>
      </p:sp>
      <p:sp>
        <p:nvSpPr>
          <p:cNvPr id="3" name="Content Placeholder 2"/>
          <p:cNvSpPr>
            <a:spLocks noGrp="1"/>
          </p:cNvSpPr>
          <p:nvPr>
            <p:ph idx="1"/>
          </p:nvPr>
        </p:nvSpPr>
        <p:spPr>
          <a:xfrm>
            <a:off x="446088" y="909522"/>
            <a:ext cx="4652006" cy="5340466"/>
          </a:xfrm>
        </p:spPr>
        <p:txBody>
          <a:bodyPr/>
          <a:lstStyle/>
          <a:p>
            <a:r>
              <a:rPr lang="en-US" b="1" dirty="0" smtClean="0"/>
              <a:t>Features seen in a medial view </a:t>
            </a:r>
            <a:r>
              <a:rPr lang="en-US" dirty="0" smtClean="0"/>
              <a:t>(continued) </a:t>
            </a:r>
          </a:p>
          <a:p>
            <a:pPr lvl="1"/>
            <a:r>
              <a:rPr lang="en-US" b="1" dirty="0" smtClean="0"/>
              <a:t>Arcuate line of the ilium</a:t>
            </a:r>
          </a:p>
          <a:p>
            <a:pPr lvl="2"/>
            <a:r>
              <a:rPr lang="en-US" dirty="0" smtClean="0"/>
              <a:t>Continuous with the pectineal line of the pubis</a:t>
            </a:r>
          </a:p>
          <a:p>
            <a:pPr lvl="2"/>
            <a:r>
              <a:rPr lang="en-US" b="1" dirty="0" smtClean="0"/>
              <a:t>Auricular surface </a:t>
            </a:r>
            <a:r>
              <a:rPr lang="en-US" dirty="0" smtClean="0"/>
              <a:t>of the ilium</a:t>
            </a:r>
          </a:p>
          <a:p>
            <a:pPr lvl="3"/>
            <a:r>
              <a:rPr lang="en-US" dirty="0" smtClean="0"/>
              <a:t>Articulates with auricular surface of the sacrum at the </a:t>
            </a:r>
            <a:r>
              <a:rPr lang="en-US" dirty="0" err="1" smtClean="0"/>
              <a:t>sacro</a:t>
            </a:r>
            <a:r>
              <a:rPr lang="en-US" dirty="0" smtClean="0"/>
              <a:t>-iliac </a:t>
            </a:r>
            <a:r>
              <a:rPr lang="en-US" dirty="0" smtClean="0"/>
              <a:t>joint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14943284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2" descr="\\192.168.4.30\conversion\IRDVD\JPG Creation\Martini _VAP3E\Output\Chapter 07\JPEG FILES\Labeled\fig_07_19_03-L.jpg"/>
          <p:cNvPicPr>
            <a:picLocks noChangeAspect="1" noChangeArrowheads="1"/>
          </p:cNvPicPr>
          <p:nvPr/>
        </p:nvPicPr>
        <p:blipFill>
          <a:blip r:embed="rId2">
            <a:extLst>
              <a:ext uri="{28A0092B-C50C-407E-A947-70E740481C1C}">
                <a14:useLocalDpi xmlns:a14="http://schemas.microsoft.com/office/drawing/2010/main" val="0"/>
              </a:ext>
            </a:extLst>
          </a:blip>
          <a:srcRect b="2458"/>
          <a:stretch>
            <a:fillRect/>
          </a:stretch>
        </p:blipFill>
        <p:spPr bwMode="auto">
          <a:xfrm>
            <a:off x="5073042" y="1447996"/>
            <a:ext cx="3795386" cy="3651591"/>
          </a:xfrm>
          <a:prstGeom prst="rect">
            <a:avLst/>
          </a:prstGeom>
          <a:noFill/>
          <a:extLst>
            <a:ext uri="{909E8E84-426E-40DD-AFC4-6F175D3DCCD1}">
              <a14:hiddenFill xmlns:a14="http://schemas.microsoft.com/office/drawing/2010/main">
                <a:solidFill>
                  <a:srgbClr val="FFFFFF"/>
                </a:solidFill>
              </a14:hiddenFill>
            </a:ext>
          </a:extLst>
        </p:spPr>
      </p:pic>
      <p:sp>
        <p:nvSpPr>
          <p:cNvPr id="186370" name="Title 1"/>
          <p:cNvSpPr>
            <a:spLocks noGrp="1"/>
          </p:cNvSpPr>
          <p:nvPr>
            <p:ph type="title"/>
          </p:nvPr>
        </p:nvSpPr>
        <p:spPr/>
        <p:txBody>
          <a:bodyPr/>
          <a:lstStyle/>
          <a:p>
            <a:r>
              <a:rPr lang="en-US" altLang="en-US" smtClean="0"/>
              <a:t>Module </a:t>
            </a:r>
            <a:r>
              <a:rPr lang="en-US" altLang="en-US" dirty="0" smtClean="0"/>
              <a:t>7.19: The </a:t>
            </a:r>
            <a:r>
              <a:rPr lang="en-US" altLang="en-US" smtClean="0"/>
              <a:t>hip bone</a:t>
            </a:r>
            <a:endParaRPr lang="en-US" altLang="en-US" dirty="0" smtClean="0"/>
          </a:p>
        </p:txBody>
      </p:sp>
      <p:sp>
        <p:nvSpPr>
          <p:cNvPr id="186371" name="Content Placeholder 2"/>
          <p:cNvSpPr>
            <a:spLocks noGrp="1"/>
          </p:cNvSpPr>
          <p:nvPr>
            <p:ph idx="1"/>
          </p:nvPr>
        </p:nvSpPr>
        <p:spPr>
          <a:xfrm>
            <a:off x="446088" y="909522"/>
            <a:ext cx="4626953" cy="5340466"/>
          </a:xfrm>
        </p:spPr>
        <p:txBody>
          <a:bodyPr/>
          <a:lstStyle/>
          <a:p>
            <a:r>
              <a:rPr lang="en-US" altLang="en-US" b="1" dirty="0" smtClean="0"/>
              <a:t>Features seen in a medial view </a:t>
            </a:r>
            <a:r>
              <a:rPr lang="en-US" altLang="en-US" dirty="0" smtClean="0"/>
              <a:t>(continued) </a:t>
            </a:r>
          </a:p>
          <a:p>
            <a:pPr lvl="1"/>
            <a:r>
              <a:rPr lang="en-US" altLang="en-US" b="1" dirty="0" smtClean="0"/>
              <a:t>Iliac tuberosity</a:t>
            </a:r>
          </a:p>
          <a:p>
            <a:pPr lvl="2"/>
            <a:r>
              <a:rPr lang="en-US" altLang="en-US" dirty="0" smtClean="0"/>
              <a:t>Roughened area superior to the auricular surface</a:t>
            </a:r>
          </a:p>
          <a:p>
            <a:pPr lvl="2"/>
            <a:r>
              <a:rPr lang="en-US" altLang="en-US" dirty="0" smtClean="0"/>
              <a:t>Ligaments from here stabilize </a:t>
            </a:r>
            <a:r>
              <a:rPr lang="en-US" altLang="en-US" dirty="0" err="1" smtClean="0"/>
              <a:t>sacro</a:t>
            </a:r>
            <a:r>
              <a:rPr lang="en-US" altLang="en-US" dirty="0" smtClean="0"/>
              <a:t>-iliac joint</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90015885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altLang="en-US" smtClean="0"/>
              <a:t>Module </a:t>
            </a:r>
            <a:r>
              <a:rPr lang="en-US" altLang="en-US" dirty="0" smtClean="0"/>
              <a:t>7.19: The </a:t>
            </a:r>
            <a:r>
              <a:rPr lang="en-US" altLang="en-US" smtClean="0"/>
              <a:t>hip bone</a:t>
            </a:r>
            <a:endParaRPr lang="en-US" altLang="en-US" dirty="0" smtClean="0"/>
          </a:p>
        </p:txBody>
      </p:sp>
      <p:sp>
        <p:nvSpPr>
          <p:cNvPr id="3" name="Content Placeholder 2"/>
          <p:cNvSpPr>
            <a:spLocks noGrp="1"/>
          </p:cNvSpPr>
          <p:nvPr>
            <p:ph idx="1"/>
          </p:nvPr>
        </p:nvSpPr>
        <p:spPr>
          <a:xfrm>
            <a:off x="446088" y="909522"/>
            <a:ext cx="5215676" cy="5340466"/>
          </a:xfrm>
        </p:spPr>
        <p:txBody>
          <a:bodyPr/>
          <a:lstStyle/>
          <a:p>
            <a:r>
              <a:rPr lang="en-US" b="1" dirty="0" smtClean="0"/>
              <a:t>Features seen in a medial view </a:t>
            </a:r>
            <a:r>
              <a:rPr lang="en-US" dirty="0" smtClean="0"/>
              <a:t>(continued) </a:t>
            </a:r>
          </a:p>
          <a:p>
            <a:pPr lvl="1"/>
            <a:r>
              <a:rPr lang="en-US" b="1" dirty="0" smtClean="0"/>
              <a:t>Obturator foramen</a:t>
            </a:r>
          </a:p>
          <a:p>
            <a:pPr lvl="2"/>
            <a:r>
              <a:rPr lang="en-US" dirty="0" smtClean="0"/>
              <a:t>Space that is closed by </a:t>
            </a:r>
            <a:br>
              <a:rPr lang="en-US" dirty="0" smtClean="0"/>
            </a:br>
            <a:r>
              <a:rPr lang="en-US" dirty="0" smtClean="0"/>
              <a:t>sheet of collagen fibers</a:t>
            </a:r>
          </a:p>
          <a:p>
            <a:pPr lvl="2"/>
            <a:r>
              <a:rPr lang="en-US" dirty="0" smtClean="0"/>
              <a:t>Inner and outer surfaces provide base for muscle attachment</a:t>
            </a:r>
          </a:p>
          <a:p>
            <a:pPr lvl="2"/>
            <a:r>
              <a:rPr lang="en-US" dirty="0" smtClean="0"/>
              <a:t>Bounded by the </a:t>
            </a:r>
            <a:r>
              <a:rPr lang="en-US" b="1" dirty="0" smtClean="0"/>
              <a:t>ischial ramus</a:t>
            </a:r>
            <a:r>
              <a:rPr lang="en-US" dirty="0" smtClean="0"/>
              <a:t>, </a:t>
            </a:r>
            <a:r>
              <a:rPr lang="en-US" b="1" dirty="0" smtClean="0"/>
              <a:t>inferior pubic </a:t>
            </a:r>
            <a:br>
              <a:rPr lang="en-US" b="1" dirty="0" smtClean="0"/>
            </a:br>
            <a:r>
              <a:rPr lang="en-US" b="1" dirty="0" smtClean="0"/>
              <a:t>ramus</a:t>
            </a:r>
            <a:r>
              <a:rPr lang="en-US" dirty="0" smtClean="0"/>
              <a:t>, and </a:t>
            </a:r>
            <a:r>
              <a:rPr lang="en-US" b="1" dirty="0" smtClean="0"/>
              <a:t>superior pubic </a:t>
            </a:r>
            <a:r>
              <a:rPr lang="en-US" b="1" dirty="0" smtClean="0"/>
              <a:t>ramus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62" descr="\\192.168.4.30\conversion\IRDVD\JPG Creation\Martini _VAP3E\Output\Chapter 07\JPEG FILES\Labeled\fig_07_19_03-L.jpg"/>
          <p:cNvPicPr>
            <a:picLocks noChangeAspect="1" noChangeArrowheads="1"/>
          </p:cNvPicPr>
          <p:nvPr/>
        </p:nvPicPr>
        <p:blipFill>
          <a:blip r:embed="rId2">
            <a:extLst>
              <a:ext uri="{28A0092B-C50C-407E-A947-70E740481C1C}">
                <a14:useLocalDpi xmlns:a14="http://schemas.microsoft.com/office/drawing/2010/main" val="0"/>
              </a:ext>
            </a:extLst>
          </a:blip>
          <a:srcRect b="2458"/>
          <a:stretch>
            <a:fillRect/>
          </a:stretch>
        </p:blipFill>
        <p:spPr bwMode="auto">
          <a:xfrm>
            <a:off x="5073042" y="1447996"/>
            <a:ext cx="3795386" cy="365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7259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altLang="en-US" dirty="0" smtClean="0"/>
              <a:t>Video: Hip </a:t>
            </a:r>
            <a:r>
              <a:rPr lang="en-US" altLang="en-US" dirty="0" smtClean="0"/>
              <a:t>Bone</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2" name="hip_bo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603893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Module </a:t>
            </a:r>
            <a:r>
              <a:rPr lang="en-US" altLang="en-US" dirty="0" smtClean="0"/>
              <a:t>7.2: </a:t>
            </a:r>
            <a:r>
              <a:rPr lang="en-US" altLang="en-US" smtClean="0"/>
              <a:t>Skull components</a:t>
            </a:r>
            <a:endParaRPr lang="en-US" altLang="en-US" dirty="0" smtClean="0"/>
          </a:p>
        </p:txBody>
      </p:sp>
      <p:sp>
        <p:nvSpPr>
          <p:cNvPr id="23555" name="Content Placeholder 2"/>
          <p:cNvSpPr>
            <a:spLocks noGrp="1"/>
          </p:cNvSpPr>
          <p:nvPr>
            <p:ph idx="1"/>
          </p:nvPr>
        </p:nvSpPr>
        <p:spPr/>
        <p:txBody>
          <a:bodyPr/>
          <a:lstStyle/>
          <a:p>
            <a:pPr lvl="1"/>
            <a:r>
              <a:rPr lang="en-US" altLang="en-US" dirty="0" smtClean="0"/>
              <a:t>Four major sutures (continued):</a:t>
            </a:r>
          </a:p>
          <a:p>
            <a:pPr marL="1027113" lvl="2" indent="-457200">
              <a:buFont typeface="+mj-lt"/>
              <a:buAutoNum type="arabicPeriod" startAt="3"/>
            </a:pPr>
            <a:r>
              <a:rPr lang="en-US" altLang="en-US" dirty="0" smtClean="0"/>
              <a:t>​</a:t>
            </a:r>
            <a:r>
              <a:rPr lang="en-US" altLang="en-US" b="1" dirty="0" smtClean="0"/>
              <a:t>Sagittal</a:t>
            </a:r>
            <a:r>
              <a:rPr lang="en-US" altLang="en-US" dirty="0" smtClean="0"/>
              <a:t> (attaches parietal bones)</a:t>
            </a:r>
          </a:p>
          <a:p>
            <a:pPr marL="1027113" lvl="2" indent="-457200">
              <a:buFont typeface="+mj-lt"/>
              <a:buAutoNum type="arabicPeriod" startAt="3"/>
            </a:pPr>
            <a:r>
              <a:rPr lang="en-US" altLang="en-US" dirty="0" smtClean="0"/>
              <a:t>​</a:t>
            </a:r>
            <a:r>
              <a:rPr lang="en-US" altLang="en-US" b="1" dirty="0" err="1" smtClean="0"/>
              <a:t>Lambdoid</a:t>
            </a:r>
            <a:r>
              <a:rPr lang="en-US" altLang="en-US" dirty="0" smtClean="0"/>
              <a:t> (attaches occipital to parietal bones)</a:t>
            </a:r>
          </a:p>
          <a:p>
            <a:pPr lvl="3"/>
            <a:r>
              <a:rPr lang="en-US" altLang="en-US" dirty="0" smtClean="0"/>
              <a:t>Sutural bones may be present along this suture</a:t>
            </a:r>
          </a:p>
        </p:txBody>
      </p:sp>
      <p:sp>
        <p:nvSpPr>
          <p:cNvPr id="19459" name="Footer Placeholder 3"/>
          <p:cNvSpPr>
            <a:spLocks noGrp="1"/>
          </p:cNvSpPr>
          <p:nvPr>
            <p:ph type="ftr" sz="quarter" idx="10"/>
          </p:nvPr>
        </p:nvSpPr>
        <p:spPr/>
        <p:txBody>
          <a:bodyPr/>
          <a:lstStyle/>
          <a:p>
            <a:r>
              <a:rPr lang="en-US" smtClean="0"/>
              <a:t>© 2018 Pearson Education, Inc.</a:t>
            </a:r>
            <a:endParaRPr lang="en-US"/>
          </a:p>
        </p:txBody>
      </p:sp>
      <p:pic>
        <p:nvPicPr>
          <p:cNvPr id="6" name="Picture 7" descr="\\192.168.4.30\conversion\IRDVD\JPG Creation\Martini _VAP3E\Output\Chapter 07\JPEG FILES\Labeled\fig_07_02_03B-L.jpg"/>
          <p:cNvPicPr>
            <a:picLocks noChangeAspect="1" noChangeArrowheads="1"/>
          </p:cNvPicPr>
          <p:nvPr/>
        </p:nvPicPr>
        <p:blipFill>
          <a:blip r:embed="rId2">
            <a:extLst>
              <a:ext uri="{28A0092B-C50C-407E-A947-70E740481C1C}">
                <a14:useLocalDpi xmlns:a14="http://schemas.microsoft.com/office/drawing/2010/main" val="0"/>
              </a:ext>
            </a:extLst>
          </a:blip>
          <a:srcRect b="2860"/>
          <a:stretch>
            <a:fillRect/>
          </a:stretch>
        </p:blipFill>
        <p:spPr bwMode="auto">
          <a:xfrm>
            <a:off x="1745035" y="2969712"/>
            <a:ext cx="5653930" cy="342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38885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smtClean="0"/>
              <a:t>Module </a:t>
            </a:r>
            <a:r>
              <a:rPr lang="en-US" altLang="en-US" dirty="0" smtClean="0"/>
              <a:t>7.19</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Which three bones fuse to make up a hip bone?</a:t>
            </a:r>
          </a:p>
          <a:p>
            <a:pPr marL="514350" indent="-514350">
              <a:buClr>
                <a:srgbClr val="00743A"/>
              </a:buClr>
              <a:buFont typeface="+mj-lt"/>
              <a:buAutoNum type="alphaUcPeriod"/>
            </a:pPr>
            <a:r>
              <a:rPr lang="en-US" dirty="0" smtClean="0"/>
              <a:t>Describe the acetabulum.</a:t>
            </a:r>
          </a:p>
          <a:p>
            <a:pPr marL="514350" indent="-514350">
              <a:buClr>
                <a:srgbClr val="00743A"/>
              </a:buClr>
              <a:buFont typeface="+mj-lt"/>
              <a:buAutoNum type="alphaUcPeriod"/>
            </a:pPr>
            <a:r>
              <a:rPr lang="en-US" dirty="0" smtClean="0"/>
              <a:t>When you are seated, which part of the hip bone bears your body’s weight?</a:t>
            </a:r>
          </a:p>
          <a:p>
            <a:pPr marL="514350" indent="-514350">
              <a:buClr>
                <a:srgbClr val="00743A"/>
              </a:buClr>
              <a:buFont typeface="+mj-lt"/>
              <a:buAutoNum type="alphaUcPeriod"/>
            </a:pPr>
            <a:r>
              <a:rPr lang="en-US" dirty="0" smtClean="0"/>
              <a:t>Which bones articulate at the </a:t>
            </a:r>
            <a:r>
              <a:rPr lang="en-US" dirty="0" err="1" smtClean="0"/>
              <a:t>sacro</a:t>
            </a:r>
            <a:r>
              <a:rPr lang="en-US" dirty="0" smtClean="0"/>
              <a:t>-iliac joint?</a:t>
            </a:r>
          </a:p>
          <a:p>
            <a:pPr>
              <a:lnSpc>
                <a:spcPts val="1200"/>
              </a:lnSpc>
            </a:pPr>
            <a:endParaRPr lang="en-US" dirty="0" smtClean="0"/>
          </a:p>
          <a:p>
            <a:r>
              <a:rPr lang="en-US" i="1" dirty="0" smtClean="0"/>
              <a:t>Learning Outcome: </a:t>
            </a:r>
            <a:r>
              <a:rPr lang="en-US" dirty="0" smtClean="0"/>
              <a:t>Describe the hip bones that form the pelvic girdle, their functions, and their bone markings</a:t>
            </a:r>
            <a:r>
              <a:rPr lang="en-US" dirty="0" smtClean="0"/>
              <a:t>.</a:t>
            </a:r>
            <a:endParaRPr 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19920239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lstStyle/>
          <a:p>
            <a:r>
              <a:rPr lang="en-US" altLang="en-US" dirty="0" smtClean="0"/>
              <a:t>Module 7.20: The pelvis consists of the two hip bones, the sacrum, and the coccyx</a:t>
            </a:r>
          </a:p>
        </p:txBody>
      </p:sp>
      <p:sp>
        <p:nvSpPr>
          <p:cNvPr id="190467" name="Content Placeholder 2"/>
          <p:cNvSpPr>
            <a:spLocks noGrp="1"/>
          </p:cNvSpPr>
          <p:nvPr>
            <p:ph idx="1"/>
          </p:nvPr>
        </p:nvSpPr>
        <p:spPr/>
        <p:txBody>
          <a:bodyPr/>
          <a:lstStyle/>
          <a:p>
            <a:r>
              <a:rPr lang="en-US" altLang="en-US" b="1" dirty="0" smtClean="0"/>
              <a:t>Pelvis</a:t>
            </a:r>
          </a:p>
          <a:p>
            <a:pPr lvl="1"/>
            <a:r>
              <a:rPr lang="en-US" altLang="en-US" dirty="0" smtClean="0"/>
              <a:t>Contains bones of the:</a:t>
            </a:r>
          </a:p>
          <a:p>
            <a:pPr lvl="2"/>
            <a:r>
              <a:rPr lang="en-US" altLang="en-US" dirty="0" smtClean="0"/>
              <a:t>Axial skeleton (sacrum and coccyx)</a:t>
            </a:r>
          </a:p>
          <a:p>
            <a:pPr lvl="2"/>
            <a:r>
              <a:rPr lang="en-US" altLang="en-US" dirty="0" smtClean="0"/>
              <a:t>Appendicular skeleton (hip bones)</a:t>
            </a:r>
          </a:p>
          <a:p>
            <a:pPr lvl="1"/>
            <a:r>
              <a:rPr lang="en-US" altLang="en-US" dirty="0" smtClean="0"/>
              <a:t>Extensive network of ligaments connect sacrum with:</a:t>
            </a:r>
          </a:p>
          <a:p>
            <a:pPr lvl="2"/>
            <a:r>
              <a:rPr lang="en-US" altLang="en-US" dirty="0" smtClean="0"/>
              <a:t>Iliac crest</a:t>
            </a:r>
          </a:p>
          <a:p>
            <a:pPr lvl="2"/>
            <a:r>
              <a:rPr lang="en-US" altLang="en-US" dirty="0" smtClean="0"/>
              <a:t>Ischial tuberosity</a:t>
            </a:r>
          </a:p>
          <a:p>
            <a:pPr lvl="2"/>
            <a:r>
              <a:rPr lang="en-US" altLang="en-US" dirty="0" smtClean="0"/>
              <a:t>Ischial spine</a:t>
            </a:r>
          </a:p>
          <a:p>
            <a:pPr lvl="2"/>
            <a:r>
              <a:rPr lang="en-US" altLang="en-US" dirty="0" smtClean="0"/>
              <a:t>Arcuate line</a:t>
            </a:r>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246208823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Module 7.20: The pelvis consists of the two hip bones, the sacrum, and the coccyx</a:t>
            </a:r>
            <a:endParaRPr lang="en-US" dirty="0"/>
          </a:p>
        </p:txBody>
      </p:sp>
      <p:sp>
        <p:nvSpPr>
          <p:cNvPr id="3" name="Content Placeholder 2"/>
          <p:cNvSpPr>
            <a:spLocks noGrp="1"/>
          </p:cNvSpPr>
          <p:nvPr>
            <p:ph idx="1"/>
          </p:nvPr>
        </p:nvSpPr>
        <p:spPr/>
        <p:txBody>
          <a:bodyPr/>
          <a:lstStyle/>
          <a:p>
            <a:pPr indent="-228600"/>
            <a:r>
              <a:rPr lang="en-US" altLang="en-US" b="1" dirty="0" smtClean="0"/>
              <a:t>Pelvis </a:t>
            </a:r>
            <a:r>
              <a:rPr lang="en-US" altLang="en-US" dirty="0" smtClean="0"/>
              <a:t>(continued)</a:t>
            </a:r>
            <a:endParaRPr lang="en-US" altLang="en-US" dirty="0"/>
          </a:p>
          <a:p>
            <a:pPr lvl="1"/>
            <a:r>
              <a:rPr lang="en-US" altLang="en-US" dirty="0" smtClean="0"/>
              <a:t>Other </a:t>
            </a:r>
            <a:r>
              <a:rPr lang="en-US" altLang="en-US" dirty="0"/>
              <a:t>ligaments connect the ilia to the lumbar vertebrae</a:t>
            </a:r>
          </a:p>
          <a:p>
            <a:pPr lvl="1"/>
            <a:r>
              <a:rPr lang="en-US" altLang="en-US" b="1" dirty="0" err="1"/>
              <a:t>Sacro</a:t>
            </a:r>
            <a:r>
              <a:rPr lang="en-US" altLang="en-US" b="1" dirty="0"/>
              <a:t>-iliac joint</a:t>
            </a:r>
          </a:p>
          <a:p>
            <a:pPr lvl="2"/>
            <a:r>
              <a:rPr lang="en-US" altLang="en-US" dirty="0"/>
              <a:t>Articulation between sacrum and adjacent </a:t>
            </a:r>
            <a:r>
              <a:rPr lang="en-US" altLang="en-US" dirty="0" smtClean="0"/>
              <a:t>ilium</a:t>
            </a:r>
            <a:endParaRPr lang="en-US" dirty="0"/>
          </a:p>
        </p:txBody>
      </p:sp>
      <p:sp>
        <p:nvSpPr>
          <p:cNvPr id="4" name="Footer Placeholder 3"/>
          <p:cNvSpPr>
            <a:spLocks noGrp="1"/>
          </p:cNvSpPr>
          <p:nvPr>
            <p:ph type="ftr" sz="quarter" idx="10"/>
          </p:nvPr>
        </p:nvSpPr>
        <p:spPr/>
        <p:txBody>
          <a:bodyPr/>
          <a:lstStyle/>
          <a:p>
            <a:pPr>
              <a:defRPr/>
            </a:pPr>
            <a:r>
              <a:rPr lang="en-US" smtClean="0"/>
              <a:t>© 2018 Pearson Education, Inc.</a:t>
            </a:r>
            <a:endParaRPr lang="en-US" dirty="0"/>
          </a:p>
        </p:txBody>
      </p:sp>
    </p:spTree>
    <p:extLst>
      <p:ext uri="{BB962C8B-B14F-4D97-AF65-F5344CB8AC3E}">
        <p14:creationId xmlns:p14="http://schemas.microsoft.com/office/powerpoint/2010/main" val="419961207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r>
              <a:rPr lang="en-US" altLang="en-US" smtClean="0"/>
              <a:t>The pelvis</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64" descr="\\192.168.4.30\conversion\IRDVD\JPG Creation\Martini _VAP3E\Output\Chapter 07\JPEG FILES\Labeled\fig_07_20_01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235178" y="732618"/>
            <a:ext cx="6673644" cy="591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76131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r>
              <a:rPr lang="en-US" altLang="en-US" smtClean="0"/>
              <a:t>Module </a:t>
            </a:r>
            <a:r>
              <a:rPr lang="en-US" altLang="en-US" dirty="0" smtClean="0"/>
              <a:t>7.20: </a:t>
            </a:r>
            <a:r>
              <a:rPr lang="en-US" altLang="en-US" smtClean="0"/>
              <a:t>The pelvis</a:t>
            </a:r>
            <a:endParaRPr lang="en-US" altLang="en-US" dirty="0" smtClean="0"/>
          </a:p>
        </p:txBody>
      </p:sp>
      <p:sp>
        <p:nvSpPr>
          <p:cNvPr id="3" name="Content Placeholder 2"/>
          <p:cNvSpPr>
            <a:spLocks noGrp="1"/>
          </p:cNvSpPr>
          <p:nvPr>
            <p:ph idx="1"/>
          </p:nvPr>
        </p:nvSpPr>
        <p:spPr>
          <a:xfrm>
            <a:off x="446089" y="909522"/>
            <a:ext cx="4251172" cy="5340466"/>
          </a:xfrm>
        </p:spPr>
        <p:txBody>
          <a:bodyPr/>
          <a:lstStyle/>
          <a:p>
            <a:r>
              <a:rPr lang="en-US" b="1" dirty="0" smtClean="0"/>
              <a:t>Divisions of the pelvis</a:t>
            </a:r>
          </a:p>
          <a:p>
            <a:pPr marL="690563" lvl="1" indent="-514350">
              <a:buFont typeface="+mj-lt"/>
              <a:buAutoNum type="arabicPeriod"/>
            </a:pPr>
            <a:r>
              <a:rPr lang="en-US" altLang="en-US" dirty="0" smtClean="0"/>
              <a:t>​</a:t>
            </a:r>
            <a:r>
              <a:rPr lang="en-US" b="1" dirty="0" smtClean="0"/>
              <a:t>True </a:t>
            </a:r>
            <a:r>
              <a:rPr lang="en-US" dirty="0" smtClean="0"/>
              <a:t>(lesser) </a:t>
            </a:r>
            <a:r>
              <a:rPr lang="en-US" b="1" dirty="0" smtClean="0"/>
              <a:t>pelvis</a:t>
            </a:r>
          </a:p>
          <a:p>
            <a:pPr lvl="2"/>
            <a:r>
              <a:rPr lang="en-US" dirty="0" smtClean="0"/>
              <a:t>Encloses the pelvic cavity</a:t>
            </a:r>
          </a:p>
          <a:p>
            <a:pPr lvl="2"/>
            <a:r>
              <a:rPr lang="en-US" dirty="0" smtClean="0"/>
              <a:t>Superior limit is called </a:t>
            </a:r>
            <a:r>
              <a:rPr lang="en-US" b="1" dirty="0" smtClean="0"/>
              <a:t>pelvic brim</a:t>
            </a:r>
          </a:p>
          <a:p>
            <a:pPr lvl="3"/>
            <a:r>
              <a:rPr lang="en-US" dirty="0" smtClean="0"/>
              <a:t>Encloses an opening called the </a:t>
            </a:r>
            <a:r>
              <a:rPr lang="en-US" b="1" dirty="0" smtClean="0"/>
              <a:t>pelvic inlet</a:t>
            </a:r>
          </a:p>
          <a:p>
            <a:pPr lvl="2"/>
            <a:r>
              <a:rPr lang="en-US" b="1" dirty="0" smtClean="0"/>
              <a:t>Pelvic outlet </a:t>
            </a:r>
          </a:p>
          <a:p>
            <a:pPr lvl="3"/>
            <a:r>
              <a:rPr lang="en-US" dirty="0" smtClean="0"/>
              <a:t>Opening bounded by coccyx, ischial </a:t>
            </a:r>
            <a:r>
              <a:rPr lang="en-US" dirty="0" err="1" smtClean="0"/>
              <a:t>tuberosities</a:t>
            </a:r>
            <a:r>
              <a:rPr lang="en-US" dirty="0" smtClean="0"/>
              <a:t>, ischial spines, and inferior pubic symphysis</a:t>
            </a:r>
          </a:p>
          <a:p>
            <a:pPr lvl="1"/>
            <a:endParaRPr lang="en-US" dirty="0" smtClean="0"/>
          </a:p>
          <a:p>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pic>
        <p:nvPicPr>
          <p:cNvPr id="6" name="Picture 65" descr="\\192.168.4.30\conversion\IRDVD\JPG Creation\Martini _VAP3E\Output\Chapter 07\JPEG FILES\Labeled\fig_07_20_02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673026" y="914973"/>
            <a:ext cx="4078155" cy="561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79928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en-US" altLang="en-US" smtClean="0"/>
              <a:t>Module </a:t>
            </a:r>
            <a:r>
              <a:rPr lang="en-US" altLang="en-US" dirty="0" smtClean="0"/>
              <a:t>7.20: </a:t>
            </a:r>
            <a:r>
              <a:rPr lang="en-US" altLang="en-US" smtClean="0"/>
              <a:t>The pelvis</a:t>
            </a:r>
            <a:endParaRPr lang="en-US" altLang="en-US" dirty="0" smtClean="0"/>
          </a:p>
        </p:txBody>
      </p:sp>
      <p:sp>
        <p:nvSpPr>
          <p:cNvPr id="3" name="Content Placeholder 2"/>
          <p:cNvSpPr>
            <a:spLocks noGrp="1"/>
          </p:cNvSpPr>
          <p:nvPr>
            <p:ph idx="1"/>
          </p:nvPr>
        </p:nvSpPr>
        <p:spPr>
          <a:xfrm>
            <a:off x="446089" y="909522"/>
            <a:ext cx="4401484" cy="5340466"/>
          </a:xfrm>
        </p:spPr>
        <p:txBody>
          <a:bodyPr/>
          <a:lstStyle/>
          <a:p>
            <a:r>
              <a:rPr lang="en-US" b="1" dirty="0" smtClean="0"/>
              <a:t>Divisions of the pelvis </a:t>
            </a:r>
            <a:r>
              <a:rPr lang="en-US" dirty="0" smtClean="0"/>
              <a:t>(continued)</a:t>
            </a:r>
            <a:endParaRPr lang="en-US" b="1" dirty="0" smtClean="0"/>
          </a:p>
          <a:p>
            <a:pPr marL="690563" lvl="1" indent="-514350">
              <a:buFont typeface="+mj-lt"/>
              <a:buAutoNum type="arabicPeriod" startAt="2"/>
            </a:pPr>
            <a:r>
              <a:rPr lang="en-US" altLang="en-US" dirty="0" smtClean="0"/>
              <a:t>​</a:t>
            </a:r>
            <a:r>
              <a:rPr lang="en-US" b="1" dirty="0" smtClean="0"/>
              <a:t>False</a:t>
            </a:r>
            <a:r>
              <a:rPr lang="en-US" dirty="0" smtClean="0"/>
              <a:t> (greater) </a:t>
            </a:r>
            <a:r>
              <a:rPr lang="en-US" b="1" dirty="0" smtClean="0"/>
              <a:t>pelvis</a:t>
            </a:r>
          </a:p>
          <a:p>
            <a:pPr lvl="2"/>
            <a:r>
              <a:rPr lang="en-US" dirty="0" smtClean="0"/>
              <a:t>Consists of area enclosed by bladelike portions of ilia superior </a:t>
            </a:r>
            <a:br>
              <a:rPr lang="en-US" dirty="0" smtClean="0"/>
            </a:br>
            <a:r>
              <a:rPr lang="en-US" dirty="0" smtClean="0"/>
              <a:t>to pelvic </a:t>
            </a:r>
            <a:r>
              <a:rPr lang="en-US" dirty="0" smtClean="0"/>
              <a:t>brim</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pic>
        <p:nvPicPr>
          <p:cNvPr id="6" name="Picture 65" descr="\\192.168.4.30\conversion\IRDVD\JPG Creation\Martini _VAP3E\Output\Chapter 07\JPEG FILES\Labeled\fig_07_20_02A-B-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673026" y="914973"/>
            <a:ext cx="4078155" cy="561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9543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altLang="en-US" smtClean="0"/>
              <a:t>Module </a:t>
            </a:r>
            <a:r>
              <a:rPr lang="en-US" altLang="en-US" dirty="0" smtClean="0"/>
              <a:t>7.20</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Name the bones of the pelvis.</a:t>
            </a:r>
          </a:p>
          <a:p>
            <a:pPr marL="514350" indent="-514350">
              <a:buClr>
                <a:srgbClr val="00743A"/>
              </a:buClr>
              <a:buFont typeface="+mj-lt"/>
              <a:buAutoNum type="alphaUcPeriod"/>
            </a:pPr>
            <a:r>
              <a:rPr lang="en-US" dirty="0" smtClean="0"/>
              <a:t>The pubic bones are joined anteriorly by what structure?</a:t>
            </a:r>
          </a:p>
          <a:p>
            <a:pPr>
              <a:lnSpc>
                <a:spcPts val="1200"/>
              </a:lnSpc>
            </a:pPr>
            <a:endParaRPr lang="en-US" i="1" dirty="0" smtClean="0"/>
          </a:p>
          <a:p>
            <a:r>
              <a:rPr lang="en-US" i="1" dirty="0" smtClean="0"/>
              <a:t>Learning Outcome: </a:t>
            </a:r>
            <a:r>
              <a:rPr lang="en-US" dirty="0" smtClean="0"/>
              <a:t>Identify the bones of the pelvis.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8025070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altLang="en-US" smtClean="0"/>
              <a:t>Module </a:t>
            </a:r>
            <a:r>
              <a:rPr lang="en-US" altLang="en-US" dirty="0" smtClean="0"/>
              <a:t>7.21: The adult male and female skeletons have </a:t>
            </a:r>
            <a:r>
              <a:rPr lang="en-US" altLang="en-US" smtClean="0"/>
              <a:t>significant differences</a:t>
            </a:r>
            <a:endParaRPr lang="en-US" altLang="en-US" dirty="0" smtClean="0"/>
          </a:p>
        </p:txBody>
      </p:sp>
      <p:sp>
        <p:nvSpPr>
          <p:cNvPr id="3" name="Content Placeholder 2"/>
          <p:cNvSpPr>
            <a:spLocks noGrp="1"/>
          </p:cNvSpPr>
          <p:nvPr>
            <p:ph idx="1"/>
          </p:nvPr>
        </p:nvSpPr>
        <p:spPr/>
        <p:txBody>
          <a:bodyPr/>
          <a:lstStyle/>
          <a:p>
            <a:r>
              <a:rPr lang="en-US" b="1" dirty="0" smtClean="0"/>
              <a:t>Female skull compared to male skull</a:t>
            </a:r>
          </a:p>
          <a:p>
            <a:pPr lvl="1"/>
            <a:r>
              <a:rPr lang="en-US" dirty="0" smtClean="0"/>
              <a:t>Female skull 10% smaller; lighter and smoother</a:t>
            </a:r>
          </a:p>
          <a:p>
            <a:pPr lvl="1"/>
            <a:r>
              <a:rPr lang="en-US" dirty="0" smtClean="0"/>
              <a:t>Female forehead more vertical</a:t>
            </a:r>
          </a:p>
          <a:p>
            <a:pPr lvl="1"/>
            <a:r>
              <a:rPr lang="en-US" dirty="0" smtClean="0"/>
              <a:t>Female sinuses, teeth, and mandible </a:t>
            </a:r>
            <a:r>
              <a:rPr lang="en-US" dirty="0" smtClean="0"/>
              <a:t>smaller</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7" name="Picture 2" descr="\\192.168.4.30\conversion\IRDVD\Lecture Format\Martini VAP3e\Output\Chs 7, 8 &amp; 11\fig_07_21_01AB-01.jpg"/>
          <p:cNvPicPr>
            <a:picLocks noChangeAspect="1" noChangeArrowheads="1"/>
          </p:cNvPicPr>
          <p:nvPr/>
        </p:nvPicPr>
        <p:blipFill>
          <a:blip r:embed="rId2">
            <a:extLst>
              <a:ext uri="{28A0092B-C50C-407E-A947-70E740481C1C}">
                <a14:useLocalDpi xmlns:a14="http://schemas.microsoft.com/office/drawing/2010/main" val="0"/>
              </a:ext>
            </a:extLst>
          </a:blip>
          <a:srcRect b="5967"/>
          <a:stretch>
            <a:fillRect/>
          </a:stretch>
        </p:blipFill>
        <p:spPr bwMode="auto">
          <a:xfrm>
            <a:off x="1062344" y="3538847"/>
            <a:ext cx="7019312" cy="252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24201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smtClean="0"/>
              <a:t>Module </a:t>
            </a:r>
            <a:r>
              <a:rPr lang="en-US" altLang="en-US" dirty="0" smtClean="0"/>
              <a:t>7.21: The male and </a:t>
            </a:r>
            <a:r>
              <a:rPr lang="en-US" altLang="en-US" smtClean="0"/>
              <a:t>female skeletons</a:t>
            </a:r>
            <a:endParaRPr lang="en-US" altLang="en-US" dirty="0" smtClean="0"/>
          </a:p>
        </p:txBody>
      </p:sp>
      <p:sp>
        <p:nvSpPr>
          <p:cNvPr id="3" name="Content Placeholder 2"/>
          <p:cNvSpPr>
            <a:spLocks noGrp="1"/>
          </p:cNvSpPr>
          <p:nvPr>
            <p:ph idx="1"/>
          </p:nvPr>
        </p:nvSpPr>
        <p:spPr/>
        <p:txBody>
          <a:bodyPr/>
          <a:lstStyle/>
          <a:p>
            <a:r>
              <a:rPr lang="en-US" b="1" dirty="0" smtClean="0"/>
              <a:t>Female pelvis compared to male pelvis</a:t>
            </a:r>
          </a:p>
          <a:p>
            <a:pPr lvl="1"/>
            <a:r>
              <a:rPr lang="en-US" dirty="0" smtClean="0"/>
              <a:t>Differences due to variations in body size and muscle mass</a:t>
            </a:r>
          </a:p>
          <a:p>
            <a:pPr lvl="1"/>
            <a:r>
              <a:rPr lang="en-US" dirty="0" smtClean="0"/>
              <a:t>Female pelvis is smaller, lighter, and with less prominent markings</a:t>
            </a:r>
          </a:p>
          <a:p>
            <a:pPr lvl="1"/>
            <a:r>
              <a:rPr lang="en-US" dirty="0" smtClean="0"/>
              <a:t>Adaptations for childbearing</a:t>
            </a:r>
          </a:p>
          <a:p>
            <a:pPr lvl="2"/>
            <a:r>
              <a:rPr lang="en-US" dirty="0" smtClean="0"/>
              <a:t>Enlarged pelvic outlet</a:t>
            </a:r>
          </a:p>
          <a:p>
            <a:pPr lvl="2"/>
            <a:r>
              <a:rPr lang="en-US" dirty="0" smtClean="0"/>
              <a:t>Broader pubic angle (greater than 100º)</a:t>
            </a:r>
          </a:p>
          <a:p>
            <a:pPr lvl="2"/>
            <a:r>
              <a:rPr lang="en-US" dirty="0" smtClean="0"/>
              <a:t>Less curvature on sacrum and coccyx</a:t>
            </a:r>
          </a:p>
          <a:p>
            <a:pPr lvl="2"/>
            <a:r>
              <a:rPr lang="en-US" dirty="0" smtClean="0"/>
              <a:t>Wider, more circular pelvic inlet</a:t>
            </a:r>
          </a:p>
          <a:p>
            <a:pPr lvl="2"/>
            <a:r>
              <a:rPr lang="en-US" dirty="0" smtClean="0"/>
              <a:t>Broad, shallow pelvis</a:t>
            </a:r>
          </a:p>
          <a:p>
            <a:pPr lvl="3"/>
            <a:r>
              <a:rPr lang="en-US" dirty="0" smtClean="0"/>
              <a:t>Ilia project farther laterally but not as far </a:t>
            </a:r>
            <a:r>
              <a:rPr lang="en-US" dirty="0" smtClean="0"/>
              <a:t>superiorly</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12105681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altLang="en-US" smtClean="0"/>
              <a:t>Module </a:t>
            </a:r>
            <a:r>
              <a:rPr lang="en-US" altLang="en-US" dirty="0" smtClean="0"/>
              <a:t>7.21: The male and </a:t>
            </a:r>
            <a:r>
              <a:rPr lang="en-US" altLang="en-US" smtClean="0"/>
              <a:t>female skeletons</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6" name="Picture 2" descr="\\192.168.4.30\conversion\IRDVD\Lecture Format\Martini VAP3e\Output\Chs 7, 8 &amp; 11\Revises\fig_07_21_01_C-D-L.jpg"/>
          <p:cNvPicPr>
            <a:picLocks noChangeAspect="1" noChangeArrowheads="1"/>
          </p:cNvPicPr>
          <p:nvPr/>
        </p:nvPicPr>
        <p:blipFill>
          <a:blip r:embed="rId2">
            <a:extLst>
              <a:ext uri="{28A0092B-C50C-407E-A947-70E740481C1C}">
                <a14:useLocalDpi xmlns:a14="http://schemas.microsoft.com/office/drawing/2010/main" val="0"/>
              </a:ext>
            </a:extLst>
          </a:blip>
          <a:srcRect b="3369"/>
          <a:stretch>
            <a:fillRect/>
          </a:stretch>
        </p:blipFill>
        <p:spPr bwMode="auto">
          <a:xfrm>
            <a:off x="298450" y="1243799"/>
            <a:ext cx="8547100" cy="437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98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Module </a:t>
            </a:r>
            <a:r>
              <a:rPr lang="en-US" altLang="en-US" dirty="0" smtClean="0"/>
              <a:t>7.2</a:t>
            </a:r>
            <a:r>
              <a:rPr lang="en-US" altLang="en-US" smtClean="0"/>
              <a:t>: Review</a:t>
            </a:r>
            <a:endParaRPr lang="en-US" altLang="en-US" dirty="0" smtClean="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Identify the bones of the cranium.</a:t>
            </a:r>
          </a:p>
          <a:p>
            <a:pPr marL="514350" indent="-514350">
              <a:buClr>
                <a:srgbClr val="00743A"/>
              </a:buClr>
              <a:buFont typeface="+mj-lt"/>
              <a:buAutoNum type="alphaUcPeriod"/>
            </a:pPr>
            <a:r>
              <a:rPr lang="en-US" dirty="0" smtClean="0"/>
              <a:t>Describe the functions of the facial bones.</a:t>
            </a:r>
          </a:p>
          <a:p>
            <a:pPr marL="514350" indent="-514350">
              <a:buClr>
                <a:srgbClr val="00743A"/>
              </a:buClr>
              <a:buFont typeface="+mj-lt"/>
              <a:buAutoNum type="alphaUcPeriod"/>
            </a:pPr>
            <a:r>
              <a:rPr lang="en-US" dirty="0" smtClean="0"/>
              <a:t>Define </a:t>
            </a:r>
            <a:r>
              <a:rPr lang="en-US" i="1" dirty="0" smtClean="0"/>
              <a:t>suture</a:t>
            </a:r>
            <a:r>
              <a:rPr lang="en-US" dirty="0" smtClean="0"/>
              <a:t>.</a:t>
            </a:r>
          </a:p>
          <a:p>
            <a:pPr marL="514350" indent="-514350">
              <a:buClr>
                <a:srgbClr val="00743A"/>
              </a:buClr>
              <a:buFont typeface="+mj-lt"/>
              <a:buAutoNum type="alphaUcPeriod"/>
            </a:pPr>
            <a:r>
              <a:rPr lang="en-US" dirty="0" smtClean="0"/>
              <a:t>Name the sutures that mark the boundaries of each parietal bone.</a:t>
            </a:r>
          </a:p>
          <a:p>
            <a:pPr>
              <a:lnSpc>
                <a:spcPts val="1200"/>
              </a:lnSpc>
            </a:pPr>
            <a:endParaRPr lang="en-US" dirty="0" smtClean="0"/>
          </a:p>
          <a:p>
            <a:r>
              <a:rPr lang="en-US" i="1" dirty="0" smtClean="0"/>
              <a:t>Learning Outcome: </a:t>
            </a:r>
            <a:r>
              <a:rPr lang="en-US" dirty="0" smtClean="0"/>
              <a:t>Identify the bones of the cranium and face, and locate and identify the cranial sutures. </a:t>
            </a:r>
            <a:endParaRPr lang="en-US" dirty="0"/>
          </a:p>
        </p:txBody>
      </p:sp>
      <p:sp>
        <p:nvSpPr>
          <p:cNvPr id="3072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84217157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smtClean="0"/>
              <a:t>Module </a:t>
            </a:r>
            <a:r>
              <a:rPr lang="en-US" altLang="en-US" dirty="0" smtClean="0"/>
              <a:t>7.21</a:t>
            </a:r>
            <a:r>
              <a:rPr lang="en-US" altLang="en-US" smtClean="0"/>
              <a:t>: Review</a:t>
            </a:r>
            <a:endParaRPr lang="en-US" altLang="en-US" dirty="0" smtClean="0"/>
          </a:p>
        </p:txBody>
      </p:sp>
      <p:sp>
        <p:nvSpPr>
          <p:cNvPr id="3" name="Content Placeholder 2"/>
          <p:cNvSpPr>
            <a:spLocks noGrp="1"/>
          </p:cNvSpPr>
          <p:nvPr>
            <p:ph idx="1"/>
          </p:nvPr>
        </p:nvSpPr>
        <p:spPr/>
        <p:txBody>
          <a:bodyPr/>
          <a:lstStyle/>
          <a:p>
            <a:pPr marL="514350" indent="-514350">
              <a:buClr>
                <a:srgbClr val="00743A"/>
              </a:buClr>
              <a:buFont typeface="+mj-lt"/>
              <a:buAutoNum type="alphaUcPeriod"/>
            </a:pPr>
            <a:r>
              <a:rPr lang="en-US" dirty="0" smtClean="0"/>
              <a:t>How does the female skull differ from the male skull?</a:t>
            </a:r>
          </a:p>
          <a:p>
            <a:pPr>
              <a:lnSpc>
                <a:spcPts val="1200"/>
              </a:lnSpc>
            </a:pPr>
            <a:endParaRPr lang="en-US" i="1" dirty="0" smtClean="0"/>
          </a:p>
          <a:p>
            <a:r>
              <a:rPr lang="en-US" i="1" dirty="0" smtClean="0"/>
              <a:t>Learning Outcome:</a:t>
            </a:r>
            <a:r>
              <a:rPr lang="en-US" dirty="0" smtClean="0"/>
              <a:t> Discuss the differences between the male and female skeletons.</a:t>
            </a:r>
            <a:endParaRPr lang="en-US" dirty="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06165756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altLang="en-US" smtClean="0"/>
              <a:t>Module </a:t>
            </a:r>
            <a:r>
              <a:rPr lang="en-US" altLang="en-US" dirty="0" smtClean="0"/>
              <a:t>7.22: The femur, tibia, and patella meet at </a:t>
            </a:r>
            <a:r>
              <a:rPr lang="en-US" altLang="en-US" smtClean="0"/>
              <a:t>the knee</a:t>
            </a:r>
            <a:endParaRPr lang="en-US" altLang="en-US" dirty="0" smtClean="0"/>
          </a:p>
        </p:txBody>
      </p:sp>
      <p:sp>
        <p:nvSpPr>
          <p:cNvPr id="199683" name="Content Placeholder 2"/>
          <p:cNvSpPr>
            <a:spLocks noGrp="1"/>
          </p:cNvSpPr>
          <p:nvPr>
            <p:ph idx="1"/>
          </p:nvPr>
        </p:nvSpPr>
        <p:spPr/>
        <p:txBody>
          <a:bodyPr/>
          <a:lstStyle/>
          <a:p>
            <a:r>
              <a:rPr lang="en-US" altLang="en-US" b="1" dirty="0" smtClean="0"/>
              <a:t>Lower limb</a:t>
            </a:r>
          </a:p>
          <a:p>
            <a:pPr lvl="1"/>
            <a:r>
              <a:rPr lang="en-US" altLang="en-US" dirty="0" smtClean="0"/>
              <a:t>Transfers the body weight to the ground</a:t>
            </a:r>
          </a:p>
          <a:p>
            <a:pPr lvl="1"/>
            <a:r>
              <a:rPr lang="en-US" altLang="en-US" dirty="0" smtClean="0"/>
              <a:t>Consists of bones of the:</a:t>
            </a:r>
          </a:p>
          <a:p>
            <a:pPr lvl="2"/>
            <a:r>
              <a:rPr lang="en-US" altLang="en-US" dirty="0" smtClean="0"/>
              <a:t>Thigh (proximal portion of the limb)</a:t>
            </a:r>
          </a:p>
          <a:p>
            <a:pPr lvl="3"/>
            <a:r>
              <a:rPr lang="en-US" altLang="en-US" b="1" dirty="0" smtClean="0"/>
              <a:t>Femur</a:t>
            </a:r>
          </a:p>
          <a:p>
            <a:pPr lvl="2"/>
            <a:r>
              <a:rPr lang="en-US" altLang="en-US" dirty="0" smtClean="0"/>
              <a:t>Leg (distal portion of the limb)</a:t>
            </a:r>
          </a:p>
          <a:p>
            <a:pPr lvl="3"/>
            <a:r>
              <a:rPr lang="en-US" altLang="en-US" b="1" dirty="0" smtClean="0"/>
              <a:t>Tibia</a:t>
            </a:r>
            <a:r>
              <a:rPr lang="en-US" altLang="en-US" dirty="0" smtClean="0"/>
              <a:t> and </a:t>
            </a:r>
            <a:r>
              <a:rPr lang="en-US" altLang="en-US" b="1" dirty="0" smtClean="0"/>
              <a:t>fibula</a:t>
            </a:r>
          </a:p>
          <a:p>
            <a:pPr lvl="3"/>
            <a:r>
              <a:rPr lang="en-US" altLang="en-US" dirty="0" smtClean="0"/>
              <a:t>Connected by the </a:t>
            </a:r>
            <a:r>
              <a:rPr lang="en-US" altLang="en-US" b="1" dirty="0" smtClean="0"/>
              <a:t>interosseous membrane</a:t>
            </a:r>
          </a:p>
          <a:p>
            <a:pPr lvl="4"/>
            <a:r>
              <a:rPr lang="en-US" altLang="en-US" dirty="0" smtClean="0"/>
              <a:t>Kneecap–</a:t>
            </a:r>
            <a:r>
              <a:rPr lang="en-US" altLang="en-US" b="1" dirty="0" smtClean="0"/>
              <a:t>patella</a:t>
            </a:r>
          </a:p>
          <a:p>
            <a:pPr lvl="4"/>
            <a:r>
              <a:rPr lang="en-US" altLang="en-US" dirty="0" smtClean="0"/>
              <a:t>Ankle–</a:t>
            </a:r>
            <a:r>
              <a:rPr lang="en-US" altLang="en-US" b="1" dirty="0" smtClean="0"/>
              <a:t>tarsals</a:t>
            </a:r>
          </a:p>
          <a:p>
            <a:pPr lvl="4"/>
            <a:r>
              <a:rPr lang="en-US" altLang="en-US" dirty="0" smtClean="0"/>
              <a:t>Foot–</a:t>
            </a:r>
            <a:r>
              <a:rPr lang="en-US" altLang="en-US" b="1" dirty="0" smtClean="0"/>
              <a:t>metatarsals</a:t>
            </a:r>
            <a:r>
              <a:rPr lang="en-US" altLang="en-US" dirty="0" smtClean="0"/>
              <a:t> and </a:t>
            </a:r>
            <a:r>
              <a:rPr lang="en-US" altLang="en-US" b="1" dirty="0" smtClean="0"/>
              <a:t>phalanges</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426077129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8" descr="\\192.168.4.30\conversion\IRDVD\JPG Creation\Martini _VAP3E\Output\Chapter 07\JPEG FILES\Labeled\fig_07_22_01-02-L.jpg"/>
          <p:cNvPicPr>
            <a:picLocks noChangeAspect="1" noChangeArrowheads="1"/>
          </p:cNvPicPr>
          <p:nvPr/>
        </p:nvPicPr>
        <p:blipFill>
          <a:blip r:embed="rId2">
            <a:extLst>
              <a:ext uri="{28A0092B-C50C-407E-A947-70E740481C1C}">
                <a14:useLocalDpi xmlns:a14="http://schemas.microsoft.com/office/drawing/2010/main" val="0"/>
              </a:ext>
            </a:extLst>
          </a:blip>
          <a:srcRect b="2651"/>
          <a:stretch>
            <a:fillRect/>
          </a:stretch>
        </p:blipFill>
        <p:spPr bwMode="auto">
          <a:xfrm>
            <a:off x="3472020" y="2957091"/>
            <a:ext cx="5550798" cy="3634209"/>
          </a:xfrm>
          <a:prstGeom prst="rect">
            <a:avLst/>
          </a:prstGeom>
          <a:noFill/>
          <a:extLst>
            <a:ext uri="{909E8E84-426E-40DD-AFC4-6F175D3DCCD1}">
              <a14:hiddenFill xmlns:a14="http://schemas.microsoft.com/office/drawing/2010/main">
                <a:solidFill>
                  <a:srgbClr val="FFFFFF"/>
                </a:solidFill>
              </a14:hiddenFill>
            </a:ext>
          </a:extLst>
        </p:spPr>
      </p:pic>
      <p:sp>
        <p:nvSpPr>
          <p:cNvPr id="200706"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3" name="Content Placeholder 2"/>
          <p:cNvSpPr>
            <a:spLocks noGrp="1"/>
          </p:cNvSpPr>
          <p:nvPr>
            <p:ph idx="1"/>
          </p:nvPr>
        </p:nvSpPr>
        <p:spPr>
          <a:xfrm>
            <a:off x="446089" y="909522"/>
            <a:ext cx="8297078" cy="5340466"/>
          </a:xfrm>
        </p:spPr>
        <p:txBody>
          <a:bodyPr/>
          <a:lstStyle/>
          <a:p>
            <a:r>
              <a:rPr lang="en-US" b="1" dirty="0" smtClean="0"/>
              <a:t>Femur</a:t>
            </a:r>
          </a:p>
          <a:p>
            <a:pPr lvl="1"/>
            <a:r>
              <a:rPr lang="en-US" dirty="0" smtClean="0"/>
              <a:t>Longest and heaviest </a:t>
            </a:r>
            <a:r>
              <a:rPr lang="en-US" dirty="0" smtClean="0"/>
              <a:t>bone </a:t>
            </a:r>
            <a:r>
              <a:rPr lang="en-US" dirty="0" smtClean="0"/>
              <a:t>in the body</a:t>
            </a:r>
          </a:p>
          <a:p>
            <a:pPr lvl="2"/>
            <a:r>
              <a:rPr lang="en-US" b="1" dirty="0" smtClean="0"/>
              <a:t>Femoral head</a:t>
            </a:r>
          </a:p>
          <a:p>
            <a:pPr lvl="3"/>
            <a:r>
              <a:rPr lang="en-US" dirty="0" smtClean="0"/>
              <a:t>Articulates with </a:t>
            </a:r>
            <a:r>
              <a:rPr lang="en-US" dirty="0" smtClean="0"/>
              <a:t>the pelvis </a:t>
            </a:r>
            <a:r>
              <a:rPr lang="en-US" dirty="0" smtClean="0"/>
              <a:t>at </a:t>
            </a:r>
            <a:r>
              <a:rPr lang="en-US" dirty="0" smtClean="0"/>
              <a:t>the acetabulum</a:t>
            </a:r>
            <a:endParaRPr lang="en-US" dirty="0" smtClean="0"/>
          </a:p>
          <a:p>
            <a:pPr lvl="3"/>
            <a:r>
              <a:rPr lang="en-US" b="1" dirty="0" smtClean="0"/>
              <a:t>Fovea capitis</a:t>
            </a:r>
          </a:p>
          <a:p>
            <a:pPr lvl="4"/>
            <a:r>
              <a:rPr lang="en-US" dirty="0" smtClean="0"/>
              <a:t>Small pit in </a:t>
            </a:r>
            <a:r>
              <a:rPr lang="en-US" dirty="0" smtClean="0"/>
              <a:t/>
            </a:r>
            <a:br>
              <a:rPr lang="en-US" dirty="0" smtClean="0"/>
            </a:br>
            <a:r>
              <a:rPr lang="en-US" dirty="0" smtClean="0"/>
              <a:t>the center </a:t>
            </a:r>
            <a:r>
              <a:rPr lang="en-US" dirty="0" smtClean="0"/>
              <a:t>of </a:t>
            </a:r>
            <a:r>
              <a:rPr lang="en-US" dirty="0" smtClean="0"/>
              <a:t/>
            </a:r>
            <a:br>
              <a:rPr lang="en-US" dirty="0" smtClean="0"/>
            </a:br>
            <a:r>
              <a:rPr lang="en-US" dirty="0" smtClean="0"/>
              <a:t>the </a:t>
            </a:r>
            <a:r>
              <a:rPr lang="en-US" dirty="0" smtClean="0"/>
              <a:t>femoral </a:t>
            </a:r>
            <a:r>
              <a:rPr lang="en-US" dirty="0" smtClean="0"/>
              <a:t/>
            </a:r>
            <a:br>
              <a:rPr lang="en-US" dirty="0" smtClean="0"/>
            </a:br>
            <a:r>
              <a:rPr lang="en-US" dirty="0" smtClean="0"/>
              <a:t>head</a:t>
            </a:r>
            <a:endParaRPr lang="en-US" dirty="0" smtClean="0"/>
          </a:p>
          <a:p>
            <a:pPr lvl="4"/>
            <a:r>
              <a:rPr lang="en-US" dirty="0" smtClean="0"/>
              <a:t>Attaches the </a:t>
            </a:r>
            <a:r>
              <a:rPr lang="en-US" dirty="0" smtClean="0"/>
              <a:t/>
            </a:r>
            <a:br>
              <a:rPr lang="en-US" dirty="0" smtClean="0"/>
            </a:br>
            <a:r>
              <a:rPr lang="en-US" dirty="0" smtClean="0"/>
              <a:t>acetabulum </a:t>
            </a:r>
            <a:r>
              <a:rPr lang="en-US" dirty="0" smtClean="0"/>
              <a:t>to </a:t>
            </a:r>
            <a:r>
              <a:rPr lang="en-US" dirty="0" smtClean="0"/>
              <a:t/>
            </a:r>
            <a:br>
              <a:rPr lang="en-US" dirty="0" smtClean="0"/>
            </a:br>
            <a:r>
              <a:rPr lang="en-US" dirty="0" smtClean="0"/>
              <a:t>the </a:t>
            </a:r>
            <a:r>
              <a:rPr lang="en-US" dirty="0" smtClean="0"/>
              <a:t>femur</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08971494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8" descr="\\192.168.4.30\conversion\IRDVD\JPG Creation\Martini _VAP3E\Output\Chapter 07\JPEG FILES\Labeled\fig_07_22_01-02-L.jpg"/>
          <p:cNvPicPr>
            <a:picLocks noChangeAspect="1" noChangeArrowheads="1"/>
          </p:cNvPicPr>
          <p:nvPr/>
        </p:nvPicPr>
        <p:blipFill>
          <a:blip r:embed="rId2">
            <a:extLst>
              <a:ext uri="{28A0092B-C50C-407E-A947-70E740481C1C}">
                <a14:useLocalDpi xmlns:a14="http://schemas.microsoft.com/office/drawing/2010/main" val="0"/>
              </a:ext>
            </a:extLst>
          </a:blip>
          <a:srcRect b="2651"/>
          <a:stretch>
            <a:fillRect/>
          </a:stretch>
        </p:blipFill>
        <p:spPr bwMode="auto">
          <a:xfrm>
            <a:off x="3472020" y="2957091"/>
            <a:ext cx="5550798" cy="3634209"/>
          </a:xfrm>
          <a:prstGeom prst="rect">
            <a:avLst/>
          </a:prstGeom>
          <a:noFill/>
          <a:extLst>
            <a:ext uri="{909E8E84-426E-40DD-AFC4-6F175D3DCCD1}">
              <a14:hiddenFill xmlns:a14="http://schemas.microsoft.com/office/drawing/2010/main">
                <a:solidFill>
                  <a:srgbClr val="FFFFFF"/>
                </a:solidFill>
              </a14:hiddenFill>
            </a:ext>
          </a:extLst>
        </p:spPr>
      </p:pic>
      <p:sp>
        <p:nvSpPr>
          <p:cNvPr id="201730"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3" name="Content Placeholder 2"/>
          <p:cNvSpPr>
            <a:spLocks noGrp="1"/>
          </p:cNvSpPr>
          <p:nvPr>
            <p:ph idx="1"/>
          </p:nvPr>
        </p:nvSpPr>
        <p:spPr/>
        <p:txBody>
          <a:bodyPr/>
          <a:lstStyle/>
          <a:p>
            <a:r>
              <a:rPr lang="en-US" b="1" dirty="0" smtClean="0"/>
              <a:t>Femur </a:t>
            </a:r>
            <a:r>
              <a:rPr lang="en-US" dirty="0" smtClean="0"/>
              <a:t>(continued)</a:t>
            </a:r>
            <a:endParaRPr lang="en-US" b="1" dirty="0" smtClean="0"/>
          </a:p>
          <a:p>
            <a:pPr lvl="1"/>
            <a:r>
              <a:rPr lang="en-US" b="1" dirty="0" smtClean="0"/>
              <a:t>Neck</a:t>
            </a:r>
            <a:r>
              <a:rPr lang="en-US" dirty="0" smtClean="0"/>
              <a:t> of the femur</a:t>
            </a:r>
          </a:p>
          <a:p>
            <a:pPr lvl="2"/>
            <a:r>
              <a:rPr lang="en-US" dirty="0" smtClean="0"/>
              <a:t>Joins head to the </a:t>
            </a:r>
            <a:r>
              <a:rPr lang="en-US" b="1" dirty="0" smtClean="0"/>
              <a:t>shaft</a:t>
            </a:r>
            <a:r>
              <a:rPr lang="en-US" dirty="0" smtClean="0"/>
              <a:t> </a:t>
            </a:r>
            <a:r>
              <a:rPr lang="en-US" dirty="0" smtClean="0"/>
              <a:t>at about 125º</a:t>
            </a:r>
          </a:p>
          <a:p>
            <a:pPr lvl="1"/>
            <a:r>
              <a:rPr lang="en-US" b="1" dirty="0" smtClean="0"/>
              <a:t>Greater trochanter</a:t>
            </a:r>
          </a:p>
          <a:p>
            <a:pPr lvl="2"/>
            <a:r>
              <a:rPr lang="en-US" dirty="0" smtClean="0"/>
              <a:t>Large, rough </a:t>
            </a:r>
            <a:r>
              <a:rPr lang="en-US" dirty="0" smtClean="0"/>
              <a:t/>
            </a:r>
            <a:br>
              <a:rPr lang="en-US" dirty="0" smtClean="0"/>
            </a:br>
            <a:r>
              <a:rPr lang="en-US" dirty="0" smtClean="0"/>
              <a:t>projection</a:t>
            </a:r>
            <a:r>
              <a:rPr lang="en-US" dirty="0" smtClean="0"/>
              <a:t/>
            </a:r>
            <a:br>
              <a:rPr lang="en-US" dirty="0" smtClean="0"/>
            </a:br>
            <a:r>
              <a:rPr lang="en-US" dirty="0" smtClean="0"/>
              <a:t>extending </a:t>
            </a:r>
            <a:r>
              <a:rPr lang="en-US" dirty="0" smtClean="0"/>
              <a:t/>
            </a:r>
            <a:br>
              <a:rPr lang="en-US" dirty="0" smtClean="0"/>
            </a:br>
            <a:r>
              <a:rPr lang="en-US" dirty="0" smtClean="0"/>
              <a:t>laterally from </a:t>
            </a:r>
            <a:br>
              <a:rPr lang="en-US" dirty="0" smtClean="0"/>
            </a:br>
            <a:r>
              <a:rPr lang="en-US" dirty="0" smtClean="0"/>
              <a:t>head </a:t>
            </a:r>
            <a:r>
              <a:rPr lang="en-US" dirty="0" smtClean="0"/>
              <a:t>and </a:t>
            </a:r>
            <a:br>
              <a:rPr lang="en-US" dirty="0" smtClean="0"/>
            </a:br>
            <a:r>
              <a:rPr lang="en-US" dirty="0" smtClean="0"/>
              <a:t>shaft junction</a:t>
            </a:r>
          </a:p>
          <a:p>
            <a:pPr lvl="2"/>
            <a:r>
              <a:rPr lang="en-US" dirty="0" smtClean="0"/>
              <a:t>Attachment site </a:t>
            </a:r>
            <a:r>
              <a:rPr lang="en-US" dirty="0" smtClean="0"/>
              <a:t/>
            </a:r>
            <a:br>
              <a:rPr lang="en-US" dirty="0" smtClean="0"/>
            </a:br>
            <a:r>
              <a:rPr lang="en-US" dirty="0" smtClean="0"/>
              <a:t>for </a:t>
            </a:r>
            <a:r>
              <a:rPr lang="en-US" dirty="0" smtClean="0"/>
              <a:t>large </a:t>
            </a:r>
            <a:r>
              <a:rPr lang="en-US" dirty="0" smtClean="0"/>
              <a:t>tendons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71450107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8" descr="\\192.168.4.30\conversion\IRDVD\JPG Creation\Martini _VAP3E\Output\Chapter 07\JPEG FILES\Labeled\fig_07_22_01-02-L.jpg"/>
          <p:cNvPicPr>
            <a:picLocks noChangeAspect="1" noChangeArrowheads="1"/>
          </p:cNvPicPr>
          <p:nvPr/>
        </p:nvPicPr>
        <p:blipFill>
          <a:blip r:embed="rId2">
            <a:extLst>
              <a:ext uri="{28A0092B-C50C-407E-A947-70E740481C1C}">
                <a14:useLocalDpi xmlns:a14="http://schemas.microsoft.com/office/drawing/2010/main" val="0"/>
              </a:ext>
            </a:extLst>
          </a:blip>
          <a:srcRect b="2651"/>
          <a:stretch>
            <a:fillRect/>
          </a:stretch>
        </p:blipFill>
        <p:spPr bwMode="auto">
          <a:xfrm>
            <a:off x="3472020" y="2957091"/>
            <a:ext cx="5550798" cy="3634209"/>
          </a:xfrm>
          <a:prstGeom prst="rect">
            <a:avLst/>
          </a:prstGeom>
          <a:noFill/>
          <a:extLst>
            <a:ext uri="{909E8E84-426E-40DD-AFC4-6F175D3DCCD1}">
              <a14:hiddenFill xmlns:a14="http://schemas.microsoft.com/office/drawing/2010/main">
                <a:solidFill>
                  <a:srgbClr val="FFFFFF"/>
                </a:solidFill>
              </a14:hiddenFill>
            </a:ext>
          </a:extLst>
        </p:spPr>
      </p:pic>
      <p:sp>
        <p:nvSpPr>
          <p:cNvPr id="202754"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3" name="Content Placeholder 2"/>
          <p:cNvSpPr>
            <a:spLocks noGrp="1"/>
          </p:cNvSpPr>
          <p:nvPr>
            <p:ph idx="1"/>
          </p:nvPr>
        </p:nvSpPr>
        <p:spPr/>
        <p:txBody>
          <a:bodyPr/>
          <a:lstStyle/>
          <a:p>
            <a:r>
              <a:rPr lang="en-US" b="1" dirty="0" smtClean="0"/>
              <a:t>Femur </a:t>
            </a:r>
            <a:r>
              <a:rPr lang="en-US" dirty="0" smtClean="0"/>
              <a:t>(continued)</a:t>
            </a:r>
          </a:p>
          <a:p>
            <a:pPr lvl="1"/>
            <a:r>
              <a:rPr lang="en-US" b="1" dirty="0" smtClean="0"/>
              <a:t>Lesser trochanter</a:t>
            </a:r>
          </a:p>
          <a:p>
            <a:pPr lvl="2"/>
            <a:r>
              <a:rPr lang="en-US" dirty="0" smtClean="0"/>
              <a:t>Smaller projection extending posteriorly and medially</a:t>
            </a:r>
          </a:p>
          <a:p>
            <a:pPr lvl="1"/>
            <a:r>
              <a:rPr lang="en-US" b="1" dirty="0" smtClean="0"/>
              <a:t>Intertrochanteric line</a:t>
            </a:r>
          </a:p>
          <a:p>
            <a:pPr lvl="2"/>
            <a:r>
              <a:rPr lang="en-US" dirty="0" smtClean="0"/>
              <a:t>Marks the edge </a:t>
            </a:r>
            <a:r>
              <a:rPr lang="en-US" dirty="0" smtClean="0"/>
              <a:t/>
            </a:r>
            <a:br>
              <a:rPr lang="en-US" dirty="0" smtClean="0"/>
            </a:br>
            <a:r>
              <a:rPr lang="en-US" dirty="0" smtClean="0"/>
              <a:t>of </a:t>
            </a:r>
            <a:r>
              <a:rPr lang="en-US" dirty="0" smtClean="0"/>
              <a:t>the articular </a:t>
            </a:r>
            <a:r>
              <a:rPr lang="en-US" dirty="0" smtClean="0"/>
              <a:t/>
            </a:r>
            <a:br>
              <a:rPr lang="en-US" dirty="0" smtClean="0"/>
            </a:br>
            <a:r>
              <a:rPr lang="en-US" dirty="0" smtClean="0"/>
              <a:t>capsule </a:t>
            </a:r>
            <a:r>
              <a:rPr lang="en-US" dirty="0" smtClean="0"/>
              <a:t>on the </a:t>
            </a:r>
            <a:r>
              <a:rPr lang="en-US" dirty="0" smtClean="0"/>
              <a:t/>
            </a:r>
            <a:br>
              <a:rPr lang="en-US" dirty="0" smtClean="0"/>
            </a:br>
            <a:r>
              <a:rPr lang="en-US" dirty="0" smtClean="0"/>
              <a:t>anterior surface</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61914342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8" descr="\\192.168.4.30\conversion\IRDVD\JPG Creation\Martini _VAP3E\Output\Chapter 07\JPEG FILES\Labeled\fig_07_22_01-02-L.jpg"/>
          <p:cNvPicPr>
            <a:picLocks noChangeAspect="1" noChangeArrowheads="1"/>
          </p:cNvPicPr>
          <p:nvPr/>
        </p:nvPicPr>
        <p:blipFill>
          <a:blip r:embed="rId2">
            <a:extLst>
              <a:ext uri="{28A0092B-C50C-407E-A947-70E740481C1C}">
                <a14:useLocalDpi xmlns:a14="http://schemas.microsoft.com/office/drawing/2010/main" val="0"/>
              </a:ext>
            </a:extLst>
          </a:blip>
          <a:srcRect b="2651"/>
          <a:stretch>
            <a:fillRect/>
          </a:stretch>
        </p:blipFill>
        <p:spPr bwMode="auto">
          <a:xfrm>
            <a:off x="3472020" y="2957091"/>
            <a:ext cx="5550798" cy="3634209"/>
          </a:xfrm>
          <a:prstGeom prst="rect">
            <a:avLst/>
          </a:prstGeom>
          <a:noFill/>
          <a:extLst>
            <a:ext uri="{909E8E84-426E-40DD-AFC4-6F175D3DCCD1}">
              <a14:hiddenFill xmlns:a14="http://schemas.microsoft.com/office/drawing/2010/main">
                <a:solidFill>
                  <a:srgbClr val="FFFFFF"/>
                </a:solidFill>
              </a14:hiddenFill>
            </a:ext>
          </a:extLst>
        </p:spPr>
      </p:pic>
      <p:sp>
        <p:nvSpPr>
          <p:cNvPr id="203778"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3" name="Content Placeholder 2"/>
          <p:cNvSpPr>
            <a:spLocks noGrp="1"/>
          </p:cNvSpPr>
          <p:nvPr>
            <p:ph idx="1"/>
          </p:nvPr>
        </p:nvSpPr>
        <p:spPr/>
        <p:txBody>
          <a:bodyPr/>
          <a:lstStyle/>
          <a:p>
            <a:r>
              <a:rPr lang="en-US" b="1" dirty="0" smtClean="0"/>
              <a:t>Femur </a:t>
            </a:r>
            <a:r>
              <a:rPr lang="en-US" dirty="0" smtClean="0"/>
              <a:t>(continued)</a:t>
            </a:r>
          </a:p>
          <a:p>
            <a:pPr lvl="1"/>
            <a:r>
              <a:rPr lang="en-US" b="1" dirty="0" smtClean="0"/>
              <a:t>Gluteal tuberosity</a:t>
            </a:r>
          </a:p>
          <a:p>
            <a:pPr lvl="2"/>
            <a:r>
              <a:rPr lang="en-US" dirty="0" smtClean="0"/>
              <a:t>Attachment site for gluteus maximus muscle</a:t>
            </a:r>
          </a:p>
          <a:p>
            <a:pPr lvl="1"/>
            <a:r>
              <a:rPr lang="en-US" b="1" dirty="0" smtClean="0"/>
              <a:t>Linea </a:t>
            </a:r>
            <a:r>
              <a:rPr lang="en-US" b="1" dirty="0" err="1" smtClean="0"/>
              <a:t>aspera</a:t>
            </a:r>
            <a:r>
              <a:rPr lang="en-US" b="1" dirty="0" smtClean="0"/>
              <a:t> </a:t>
            </a:r>
          </a:p>
          <a:p>
            <a:pPr lvl="2"/>
            <a:r>
              <a:rPr lang="en-US" dirty="0" smtClean="0"/>
              <a:t>Attachment site </a:t>
            </a:r>
            <a:r>
              <a:rPr lang="en-US" dirty="0" smtClean="0"/>
              <a:t/>
            </a:r>
            <a:br>
              <a:rPr lang="en-US" dirty="0" smtClean="0"/>
            </a:br>
            <a:r>
              <a:rPr lang="en-US" dirty="0" smtClean="0"/>
              <a:t>for </a:t>
            </a:r>
            <a:r>
              <a:rPr lang="en-US" dirty="0" smtClean="0"/>
              <a:t>powerful hip </a:t>
            </a:r>
            <a:r>
              <a:rPr lang="en-US" dirty="0" smtClean="0"/>
              <a:t/>
            </a:r>
            <a:br>
              <a:rPr lang="en-US" dirty="0" smtClean="0"/>
            </a:br>
            <a:r>
              <a:rPr lang="en-US" dirty="0" smtClean="0"/>
              <a:t>muscles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66241551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204803" name="Content Placeholder 2"/>
          <p:cNvSpPr>
            <a:spLocks noGrp="1"/>
          </p:cNvSpPr>
          <p:nvPr>
            <p:ph idx="1"/>
          </p:nvPr>
        </p:nvSpPr>
        <p:spPr/>
        <p:txBody>
          <a:bodyPr/>
          <a:lstStyle/>
          <a:p>
            <a:r>
              <a:rPr lang="en-US" altLang="en-US" b="1" dirty="0" smtClean="0"/>
              <a:t>Femur </a:t>
            </a:r>
            <a:r>
              <a:rPr lang="en-US" altLang="en-US" dirty="0" smtClean="0"/>
              <a:t>(continued)</a:t>
            </a:r>
          </a:p>
          <a:p>
            <a:pPr lvl="1"/>
            <a:r>
              <a:rPr lang="en-US" altLang="en-US" b="1" dirty="0" smtClean="0"/>
              <a:t>Popliteal surface </a:t>
            </a:r>
            <a:r>
              <a:rPr lang="en-US" altLang="en-US" dirty="0" smtClean="0"/>
              <a:t>(</a:t>
            </a:r>
            <a:r>
              <a:rPr lang="en-US" altLang="en-US" i="1" dirty="0" err="1" smtClean="0"/>
              <a:t>poples</a:t>
            </a:r>
            <a:r>
              <a:rPr lang="en-US" altLang="en-US" i="1" dirty="0" smtClean="0"/>
              <a:t>,</a:t>
            </a:r>
            <a:r>
              <a:rPr lang="en-US" altLang="en-US" dirty="0" smtClean="0"/>
              <a:t> hollow of knee)</a:t>
            </a:r>
          </a:p>
          <a:p>
            <a:pPr lvl="2"/>
            <a:r>
              <a:rPr lang="en-US" altLang="en-US" dirty="0" smtClean="0"/>
              <a:t>Flattened triangular area on posterior surface</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7" name="Picture 68" descr="\\192.168.4.30\conversion\IRDVD\JPG Creation\Martini _VAP3E\Output\Chapter 07\JPEG FILES\Labeled\fig_07_22_01-02-L.jpg"/>
          <p:cNvPicPr>
            <a:picLocks noChangeAspect="1" noChangeArrowheads="1"/>
          </p:cNvPicPr>
          <p:nvPr/>
        </p:nvPicPr>
        <p:blipFill>
          <a:blip r:embed="rId2">
            <a:extLst>
              <a:ext uri="{28A0092B-C50C-407E-A947-70E740481C1C}">
                <a14:useLocalDpi xmlns:a14="http://schemas.microsoft.com/office/drawing/2010/main" val="0"/>
              </a:ext>
            </a:extLst>
          </a:blip>
          <a:srcRect b="2651"/>
          <a:stretch>
            <a:fillRect/>
          </a:stretch>
        </p:blipFill>
        <p:spPr bwMode="auto">
          <a:xfrm>
            <a:off x="3472020" y="2957091"/>
            <a:ext cx="5550798" cy="3634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01629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8" descr="\\192.168.4.30\conversion\IRDVD\JPG Creation\Martini _VAP3E\Output\Chapter 07\JPEG FILES\Labeled\fig_07_22_01-02-L.jpg"/>
          <p:cNvPicPr>
            <a:picLocks noChangeAspect="1" noChangeArrowheads="1"/>
          </p:cNvPicPr>
          <p:nvPr/>
        </p:nvPicPr>
        <p:blipFill>
          <a:blip r:embed="rId2">
            <a:extLst>
              <a:ext uri="{28A0092B-C50C-407E-A947-70E740481C1C}">
                <a14:useLocalDpi xmlns:a14="http://schemas.microsoft.com/office/drawing/2010/main" val="0"/>
              </a:ext>
            </a:extLst>
          </a:blip>
          <a:srcRect b="2651"/>
          <a:stretch>
            <a:fillRect/>
          </a:stretch>
        </p:blipFill>
        <p:spPr bwMode="auto">
          <a:xfrm>
            <a:off x="4444294" y="3579755"/>
            <a:ext cx="4560810" cy="2986046"/>
          </a:xfrm>
          <a:prstGeom prst="rect">
            <a:avLst/>
          </a:prstGeom>
          <a:noFill/>
          <a:extLst>
            <a:ext uri="{909E8E84-426E-40DD-AFC4-6F175D3DCCD1}">
              <a14:hiddenFill xmlns:a14="http://schemas.microsoft.com/office/drawing/2010/main">
                <a:solidFill>
                  <a:srgbClr val="FFFFFF"/>
                </a:solidFill>
              </a14:hiddenFill>
            </a:ext>
          </a:extLst>
        </p:spPr>
      </p:pic>
      <p:sp>
        <p:nvSpPr>
          <p:cNvPr id="205826"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3" name="Content Placeholder 2"/>
          <p:cNvSpPr>
            <a:spLocks noGrp="1"/>
          </p:cNvSpPr>
          <p:nvPr>
            <p:ph idx="1"/>
          </p:nvPr>
        </p:nvSpPr>
        <p:spPr>
          <a:xfrm>
            <a:off x="446087" y="909522"/>
            <a:ext cx="8409813" cy="5340466"/>
          </a:xfrm>
        </p:spPr>
        <p:txBody>
          <a:bodyPr/>
          <a:lstStyle/>
          <a:p>
            <a:r>
              <a:rPr lang="en-US" b="1" dirty="0" smtClean="0"/>
              <a:t>Femur </a:t>
            </a:r>
            <a:r>
              <a:rPr lang="en-US" dirty="0" smtClean="0"/>
              <a:t>(continued)</a:t>
            </a:r>
          </a:p>
          <a:p>
            <a:pPr lvl="1"/>
            <a:r>
              <a:rPr lang="en-US" b="1" dirty="0" smtClean="0"/>
              <a:t>Medial and lateral </a:t>
            </a:r>
            <a:r>
              <a:rPr lang="en-US" b="1" dirty="0" smtClean="0"/>
              <a:t>condyles</a:t>
            </a:r>
            <a:endParaRPr lang="en-US" b="1" dirty="0" smtClean="0"/>
          </a:p>
          <a:p>
            <a:pPr lvl="2"/>
            <a:r>
              <a:rPr lang="en-US" dirty="0" smtClean="0"/>
              <a:t>Part of the knee joint </a:t>
            </a:r>
            <a:r>
              <a:rPr lang="en-US" dirty="0" smtClean="0"/>
              <a:t>at </a:t>
            </a:r>
            <a:r>
              <a:rPr lang="en-US" dirty="0" smtClean="0"/>
              <a:t>distal end of femur</a:t>
            </a:r>
          </a:p>
          <a:p>
            <a:pPr lvl="2"/>
            <a:r>
              <a:rPr lang="en-US" dirty="0" smtClean="0"/>
              <a:t>Separated by: </a:t>
            </a:r>
          </a:p>
          <a:p>
            <a:pPr lvl="3"/>
            <a:r>
              <a:rPr lang="en-US" b="1" dirty="0" smtClean="0"/>
              <a:t>Patellar </a:t>
            </a:r>
            <a:r>
              <a:rPr lang="en-US" b="1" dirty="0" smtClean="0"/>
              <a:t>surface </a:t>
            </a:r>
            <a:r>
              <a:rPr lang="en-US" dirty="0" smtClean="0"/>
              <a:t>(anterior</a:t>
            </a:r>
            <a:r>
              <a:rPr lang="en-US" dirty="0" smtClean="0"/>
              <a:t>)</a:t>
            </a:r>
          </a:p>
          <a:p>
            <a:pPr lvl="4"/>
            <a:r>
              <a:rPr lang="en-US" dirty="0" smtClean="0"/>
              <a:t>Smooth surface </a:t>
            </a:r>
            <a:r>
              <a:rPr lang="en-US" dirty="0" smtClean="0"/>
              <a:t>on which </a:t>
            </a:r>
            <a:r>
              <a:rPr lang="en-US" dirty="0" smtClean="0"/>
              <a:t>patella glides</a:t>
            </a:r>
          </a:p>
          <a:p>
            <a:pPr lvl="3"/>
            <a:r>
              <a:rPr lang="en-US" b="1" dirty="0" smtClean="0"/>
              <a:t>Intercondylar</a:t>
            </a:r>
            <a:br>
              <a:rPr lang="en-US" b="1" dirty="0" smtClean="0"/>
            </a:br>
            <a:r>
              <a:rPr lang="en-US" b="1" dirty="0" smtClean="0"/>
              <a:t>fossa </a:t>
            </a:r>
            <a:r>
              <a:rPr lang="en-US" dirty="0" smtClean="0"/>
              <a:t>(posterior</a:t>
            </a:r>
            <a:r>
              <a:rPr lang="en-US" dirty="0" smtClean="0"/>
              <a: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18369437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209923" name="Content Placeholder 2"/>
          <p:cNvSpPr>
            <a:spLocks noGrp="1"/>
          </p:cNvSpPr>
          <p:nvPr>
            <p:ph idx="1"/>
          </p:nvPr>
        </p:nvSpPr>
        <p:spPr/>
        <p:txBody>
          <a:bodyPr/>
          <a:lstStyle/>
          <a:p>
            <a:r>
              <a:rPr lang="en-US" altLang="en-US" b="1" dirty="0" smtClean="0"/>
              <a:t>Patella</a:t>
            </a:r>
          </a:p>
          <a:p>
            <a:pPr lvl="1"/>
            <a:r>
              <a:rPr lang="en-US" altLang="en-US" dirty="0" smtClean="0"/>
              <a:t>Large sesamoid bone that forms in the quadriceps tendon</a:t>
            </a:r>
          </a:p>
          <a:p>
            <a:pPr lvl="2"/>
            <a:r>
              <a:rPr lang="en-US" altLang="en-US" b="1" dirty="0" smtClean="0"/>
              <a:t>Base</a:t>
            </a:r>
          </a:p>
          <a:p>
            <a:pPr lvl="3"/>
            <a:r>
              <a:rPr lang="en-US" altLang="en-US" dirty="0" smtClean="0"/>
              <a:t>Attachment area for quadriceps tendon</a:t>
            </a:r>
          </a:p>
          <a:p>
            <a:pPr lvl="2"/>
            <a:r>
              <a:rPr lang="en-US" altLang="en-US" b="1" dirty="0" smtClean="0"/>
              <a:t>Apex</a:t>
            </a:r>
          </a:p>
          <a:p>
            <a:pPr lvl="3"/>
            <a:r>
              <a:rPr lang="en-US" altLang="en-US" dirty="0" smtClean="0"/>
              <a:t>Attachment area for patellar ligament (connects patella to tibia)</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69" descr="\\192.168.4.30\conversion\IRDVD\JPG Creation\Martini _VAP3E\Output\Chapter 07\JPEG FILES\Labeled\fig_07_22_03-L.jpg"/>
          <p:cNvPicPr>
            <a:picLocks noChangeAspect="1" noChangeArrowheads="1"/>
          </p:cNvPicPr>
          <p:nvPr/>
        </p:nvPicPr>
        <p:blipFill>
          <a:blip r:embed="rId2">
            <a:extLst>
              <a:ext uri="{28A0092B-C50C-407E-A947-70E740481C1C}">
                <a14:useLocalDpi xmlns:a14="http://schemas.microsoft.com/office/drawing/2010/main" val="0"/>
              </a:ext>
            </a:extLst>
          </a:blip>
          <a:srcRect b="5365"/>
          <a:stretch>
            <a:fillRect/>
          </a:stretch>
        </p:blipFill>
        <p:spPr bwMode="auto">
          <a:xfrm>
            <a:off x="2164953" y="4427187"/>
            <a:ext cx="6666043" cy="215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58560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207875" name="Content Placeholder 2"/>
          <p:cNvSpPr>
            <a:spLocks noGrp="1"/>
          </p:cNvSpPr>
          <p:nvPr>
            <p:ph idx="1"/>
          </p:nvPr>
        </p:nvSpPr>
        <p:spPr/>
        <p:txBody>
          <a:bodyPr/>
          <a:lstStyle/>
          <a:p>
            <a:r>
              <a:rPr lang="en-US" altLang="en-US" b="1" dirty="0" smtClean="0"/>
              <a:t>Patella </a:t>
            </a:r>
            <a:r>
              <a:rPr lang="en-US" altLang="en-US" dirty="0" smtClean="0"/>
              <a:t>(continued)</a:t>
            </a:r>
            <a:endParaRPr lang="en-US" altLang="en-US" b="1" dirty="0" smtClean="0"/>
          </a:p>
          <a:p>
            <a:pPr lvl="1"/>
            <a:r>
              <a:rPr lang="en-US" altLang="en-US" b="1" dirty="0" smtClean="0"/>
              <a:t>Lateral facet</a:t>
            </a:r>
          </a:p>
          <a:p>
            <a:pPr lvl="2"/>
            <a:r>
              <a:rPr lang="en-US" altLang="en-US" dirty="0" smtClean="0"/>
              <a:t>For lateral condyle of femur</a:t>
            </a:r>
          </a:p>
          <a:p>
            <a:pPr lvl="1"/>
            <a:r>
              <a:rPr lang="en-US" altLang="en-US" b="1" dirty="0" smtClean="0"/>
              <a:t>Medial facet</a:t>
            </a:r>
          </a:p>
          <a:p>
            <a:pPr lvl="2"/>
            <a:r>
              <a:rPr lang="en-US" altLang="en-US" dirty="0" smtClean="0"/>
              <a:t>For medial condyle of femur</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69" descr="\\192.168.4.30\conversion\IRDVD\JPG Creation\Martini _VAP3E\Output\Chapter 07\JPEG FILES\Labeled\fig_07_22_03-L.jpg"/>
          <p:cNvPicPr>
            <a:picLocks noChangeAspect="1" noChangeArrowheads="1"/>
          </p:cNvPicPr>
          <p:nvPr/>
        </p:nvPicPr>
        <p:blipFill>
          <a:blip r:embed="rId2">
            <a:extLst>
              <a:ext uri="{28A0092B-C50C-407E-A947-70E740481C1C}">
                <a14:useLocalDpi xmlns:a14="http://schemas.microsoft.com/office/drawing/2010/main" val="0"/>
              </a:ext>
            </a:extLst>
          </a:blip>
          <a:srcRect b="5365"/>
          <a:stretch>
            <a:fillRect/>
          </a:stretch>
        </p:blipFill>
        <p:spPr bwMode="auto">
          <a:xfrm>
            <a:off x="241485" y="3557393"/>
            <a:ext cx="8661031" cy="279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847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Section </a:t>
            </a:r>
            <a:r>
              <a:rPr lang="en-US" altLang="en-US" dirty="0" smtClean="0"/>
              <a:t>1: </a:t>
            </a:r>
            <a:r>
              <a:rPr lang="en-US" altLang="en-US" smtClean="0"/>
              <a:t>Axial Skeleton</a:t>
            </a:r>
            <a:endParaRPr lang="en-US" altLang="en-US" dirty="0" smtClean="0"/>
          </a:p>
        </p:txBody>
      </p:sp>
      <p:sp>
        <p:nvSpPr>
          <p:cNvPr id="7171" name="Content Placeholder 2"/>
          <p:cNvSpPr>
            <a:spLocks noGrp="1"/>
          </p:cNvSpPr>
          <p:nvPr>
            <p:ph idx="1"/>
          </p:nvPr>
        </p:nvSpPr>
        <p:spPr/>
        <p:txBody>
          <a:bodyPr/>
          <a:lstStyle/>
          <a:p>
            <a:r>
              <a:rPr lang="en-US" altLang="en-US" b="1" dirty="0" smtClean="0"/>
              <a:t>Learning Outcomes</a:t>
            </a:r>
          </a:p>
          <a:p>
            <a:pPr marL="978408" lvl="1" indent="-978408">
              <a:spcBef>
                <a:spcPts val="1200"/>
              </a:spcBef>
              <a:buNone/>
            </a:pPr>
            <a:r>
              <a:rPr lang="en-US" altLang="en-US" dirty="0" smtClean="0"/>
              <a:t>7.1	List </a:t>
            </a:r>
            <a:r>
              <a:rPr lang="en-US" altLang="en-US" dirty="0"/>
              <a:t>the four major components of the axial </a:t>
            </a:r>
            <a:r>
              <a:rPr lang="en-US" altLang="en-US" dirty="0" smtClean="0"/>
              <a:t>skeleton</a:t>
            </a:r>
            <a:r>
              <a:rPr lang="en-US" altLang="en-US" dirty="0"/>
              <a:t>, and describe its major functions.</a:t>
            </a:r>
          </a:p>
          <a:p>
            <a:pPr marL="978408" lvl="1" indent="-978408">
              <a:spcBef>
                <a:spcPts val="1200"/>
              </a:spcBef>
              <a:buNone/>
            </a:pPr>
            <a:r>
              <a:rPr lang="en-US" altLang="en-US" dirty="0"/>
              <a:t>7.2 </a:t>
            </a:r>
            <a:r>
              <a:rPr lang="en-US" altLang="en-US" dirty="0" smtClean="0"/>
              <a:t>	Identify </a:t>
            </a:r>
            <a:r>
              <a:rPr lang="en-US" altLang="en-US" dirty="0"/>
              <a:t>the bones of the cranium and face, and locate and identify the cranial sutures.</a:t>
            </a:r>
          </a:p>
          <a:p>
            <a:pPr marL="978408" lvl="1" indent="-978408">
              <a:spcBef>
                <a:spcPts val="1200"/>
              </a:spcBef>
              <a:buNone/>
            </a:pPr>
            <a:r>
              <a:rPr lang="en-US" altLang="en-US" dirty="0" smtClean="0"/>
              <a:t>7.3	Explain </a:t>
            </a:r>
            <a:r>
              <a:rPr lang="en-US" altLang="en-US" dirty="0"/>
              <a:t>the significance of the markings and locations of the anterior and posterior aspects of the facial and cranial bones.</a:t>
            </a:r>
          </a:p>
          <a:p>
            <a:pPr marL="978408" lvl="1" indent="-978408">
              <a:spcBef>
                <a:spcPts val="1200"/>
              </a:spcBef>
              <a:buNone/>
            </a:pPr>
            <a:r>
              <a:rPr lang="en-US" altLang="en-US" dirty="0" smtClean="0"/>
              <a:t>7.4	Explain </a:t>
            </a:r>
            <a:r>
              <a:rPr lang="en-US" altLang="en-US" dirty="0"/>
              <a:t>the significance of the markings and locations of the lateral and medial aspects of the facial and cranial bones.</a:t>
            </a:r>
          </a:p>
        </p:txBody>
      </p:sp>
      <p:sp>
        <p:nvSpPr>
          <p:cNvPr id="10243"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120177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smtClean="0"/>
              <a:t>Module 7.3: Facial bones dominate the anterior aspect of the skull, and cranial bones dominate the posterior surface</a:t>
            </a:r>
          </a:p>
        </p:txBody>
      </p:sp>
      <p:sp>
        <p:nvSpPr>
          <p:cNvPr id="31746" name="Content Placeholder 2"/>
          <p:cNvSpPr>
            <a:spLocks noGrp="1"/>
          </p:cNvSpPr>
          <p:nvPr>
            <p:ph idx="1"/>
          </p:nvPr>
        </p:nvSpPr>
        <p:spPr>
          <a:xfrm>
            <a:off x="446088" y="1478070"/>
            <a:ext cx="8288337" cy="4771917"/>
          </a:xfrm>
        </p:spPr>
        <p:txBody>
          <a:bodyPr/>
          <a:lstStyle/>
          <a:p>
            <a:r>
              <a:rPr lang="en-US" b="1" dirty="0" smtClean="0"/>
              <a:t>Paired facial bones</a:t>
            </a:r>
          </a:p>
          <a:p>
            <a:pPr lvl="1"/>
            <a:r>
              <a:rPr lang="en-US" b="1" dirty="0" smtClean="0"/>
              <a:t>Nasal bones</a:t>
            </a:r>
          </a:p>
          <a:p>
            <a:pPr lvl="2"/>
            <a:r>
              <a:rPr lang="en-US" dirty="0" smtClean="0"/>
              <a:t>Support superior portion of the bridge of the nose</a:t>
            </a:r>
          </a:p>
          <a:p>
            <a:pPr lvl="2"/>
            <a:r>
              <a:rPr lang="en-US" dirty="0" smtClean="0"/>
              <a:t>Connected to cartilage supporting distal portions of the nose</a:t>
            </a:r>
          </a:p>
          <a:p>
            <a:pPr lvl="1"/>
            <a:r>
              <a:rPr lang="en-US" b="1" dirty="0" smtClean="0"/>
              <a:t>Lacrimal bones</a:t>
            </a:r>
          </a:p>
          <a:p>
            <a:pPr lvl="2"/>
            <a:r>
              <a:rPr lang="en-US" dirty="0" smtClean="0"/>
              <a:t>Form part of medial wall of the orbit (eye socket)</a:t>
            </a:r>
          </a:p>
          <a:p>
            <a:pPr lvl="1"/>
            <a:r>
              <a:rPr lang="en-US" b="1" dirty="0" smtClean="0"/>
              <a:t>Palatine bones</a:t>
            </a:r>
          </a:p>
          <a:p>
            <a:pPr lvl="2"/>
            <a:r>
              <a:rPr lang="en-US" dirty="0" smtClean="0"/>
              <a:t>Form the posterior portion of the hard palate</a:t>
            </a:r>
          </a:p>
          <a:p>
            <a:pPr lvl="2"/>
            <a:r>
              <a:rPr lang="en-US" dirty="0" smtClean="0"/>
              <a:t>Contribute to the floor of each orbit</a:t>
            </a:r>
          </a:p>
        </p:txBody>
      </p:sp>
      <p:sp>
        <p:nvSpPr>
          <p:cNvPr id="31747"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81579479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0" descr="\\192.168.4.30\conversion\IRDVD\JPG Creation\Martini _VAP3E\Output\Chapter 07\JPEG FILES\Labeled\fig_07_22_04-L.jpg"/>
          <p:cNvPicPr>
            <a:picLocks noChangeAspect="1" noChangeArrowheads="1"/>
          </p:cNvPicPr>
          <p:nvPr/>
        </p:nvPicPr>
        <p:blipFill>
          <a:blip r:embed="rId3">
            <a:extLst>
              <a:ext uri="{28A0092B-C50C-407E-A947-70E740481C1C}">
                <a14:useLocalDpi xmlns:a14="http://schemas.microsoft.com/office/drawing/2010/main" val="0"/>
              </a:ext>
            </a:extLst>
          </a:blip>
          <a:srcRect b="2321"/>
          <a:stretch>
            <a:fillRect/>
          </a:stretch>
        </p:blipFill>
        <p:spPr bwMode="auto">
          <a:xfrm>
            <a:off x="4606724" y="909521"/>
            <a:ext cx="4537276" cy="3700154"/>
          </a:xfrm>
          <a:prstGeom prst="rect">
            <a:avLst/>
          </a:prstGeom>
          <a:noFill/>
          <a:extLst>
            <a:ext uri="{909E8E84-426E-40DD-AFC4-6F175D3DCCD1}">
              <a14:hiddenFill xmlns:a14="http://schemas.microsoft.com/office/drawing/2010/main">
                <a:solidFill>
                  <a:srgbClr val="FFFFFF"/>
                </a:solidFill>
              </a14:hiddenFill>
            </a:ext>
          </a:extLst>
        </p:spPr>
      </p:pic>
      <p:sp>
        <p:nvSpPr>
          <p:cNvPr id="208898"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3" name="Content Placeholder 2"/>
          <p:cNvSpPr>
            <a:spLocks noGrp="1"/>
          </p:cNvSpPr>
          <p:nvPr>
            <p:ph idx="1"/>
          </p:nvPr>
        </p:nvSpPr>
        <p:spPr>
          <a:xfrm>
            <a:off x="446089" y="909522"/>
            <a:ext cx="8447390" cy="5340466"/>
          </a:xfrm>
        </p:spPr>
        <p:txBody>
          <a:bodyPr/>
          <a:lstStyle/>
          <a:p>
            <a:r>
              <a:rPr lang="en-US" b="1" dirty="0" smtClean="0"/>
              <a:t>Tibia (shinbone)</a:t>
            </a:r>
          </a:p>
          <a:p>
            <a:pPr lvl="1"/>
            <a:r>
              <a:rPr lang="en-US" dirty="0" smtClean="0"/>
              <a:t>Large medial bone of leg</a:t>
            </a:r>
          </a:p>
          <a:p>
            <a:pPr lvl="2"/>
            <a:r>
              <a:rPr lang="en-US" b="1" dirty="0" smtClean="0"/>
              <a:t>Intercondylar eminence</a:t>
            </a:r>
          </a:p>
          <a:p>
            <a:pPr lvl="3"/>
            <a:r>
              <a:rPr lang="en-US" dirty="0" smtClean="0"/>
              <a:t>Ridge separating the</a:t>
            </a:r>
            <a:br>
              <a:rPr lang="en-US" dirty="0" smtClean="0"/>
            </a:br>
            <a:r>
              <a:rPr lang="en-US" b="1" dirty="0" smtClean="0"/>
              <a:t>medial</a:t>
            </a:r>
            <a:r>
              <a:rPr lang="en-US" dirty="0" smtClean="0"/>
              <a:t> and </a:t>
            </a:r>
            <a:r>
              <a:rPr lang="en-US" b="1" dirty="0" smtClean="0"/>
              <a:t>lateral </a:t>
            </a:r>
            <a:r>
              <a:rPr lang="en-US" b="1" dirty="0" err="1" smtClean="0"/>
              <a:t>tibial</a:t>
            </a:r>
            <a:r>
              <a:rPr lang="en-US" b="1" dirty="0" smtClean="0"/>
              <a:t/>
            </a:r>
            <a:br>
              <a:rPr lang="en-US" b="1" dirty="0" smtClean="0"/>
            </a:br>
            <a:r>
              <a:rPr lang="en-US" b="1" dirty="0" smtClean="0"/>
              <a:t>condyles </a:t>
            </a:r>
          </a:p>
          <a:p>
            <a:pPr lvl="2"/>
            <a:r>
              <a:rPr lang="en-US" b="1" dirty="0" err="1" smtClean="0"/>
              <a:t>Tibial</a:t>
            </a:r>
            <a:r>
              <a:rPr lang="en-US" b="1" dirty="0" smtClean="0"/>
              <a:t> tuberosity</a:t>
            </a:r>
          </a:p>
          <a:p>
            <a:pPr lvl="3"/>
            <a:r>
              <a:rPr lang="en-US" dirty="0" smtClean="0"/>
              <a:t>Attachment site of the</a:t>
            </a:r>
            <a:br>
              <a:rPr lang="en-US" dirty="0" smtClean="0"/>
            </a:br>
            <a:r>
              <a:rPr lang="en-US" dirty="0" smtClean="0"/>
              <a:t>patellar ligament</a:t>
            </a:r>
          </a:p>
          <a:p>
            <a:pPr lvl="2"/>
            <a:r>
              <a:rPr lang="en-US" b="1" dirty="0" smtClean="0"/>
              <a:t>Anterior margin</a:t>
            </a:r>
          </a:p>
          <a:p>
            <a:pPr lvl="3"/>
            <a:r>
              <a:rPr lang="en-US" dirty="0" smtClean="0"/>
              <a:t>Ridge beginning at </a:t>
            </a:r>
            <a:r>
              <a:rPr lang="en-US" dirty="0" err="1" smtClean="0"/>
              <a:t>tibial</a:t>
            </a:r>
            <a:r>
              <a:rPr lang="en-US" dirty="0" smtClean="0"/>
              <a:t/>
            </a:r>
            <a:br>
              <a:rPr lang="en-US" dirty="0" smtClean="0"/>
            </a:br>
            <a:r>
              <a:rPr lang="en-US" dirty="0" smtClean="0"/>
              <a:t>tuberosity, extending along </a:t>
            </a:r>
            <a:r>
              <a:rPr lang="en-US" dirty="0" smtClean="0"/>
              <a:t/>
            </a:r>
            <a:br>
              <a:rPr lang="en-US" dirty="0" smtClean="0"/>
            </a:br>
            <a:r>
              <a:rPr lang="en-US" dirty="0" smtClean="0"/>
              <a:t>anterior surface</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26609135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3" name="Content Placeholder 2"/>
          <p:cNvSpPr>
            <a:spLocks noGrp="1"/>
          </p:cNvSpPr>
          <p:nvPr>
            <p:ph idx="1"/>
          </p:nvPr>
        </p:nvSpPr>
        <p:spPr>
          <a:xfrm>
            <a:off x="446089" y="909522"/>
            <a:ext cx="4251172" cy="5340466"/>
          </a:xfrm>
        </p:spPr>
        <p:txBody>
          <a:bodyPr/>
          <a:lstStyle/>
          <a:p>
            <a:r>
              <a:rPr lang="en-US" b="1" dirty="0" smtClean="0"/>
              <a:t>Tibia (shinbone) </a:t>
            </a:r>
            <a:r>
              <a:rPr lang="en-US" dirty="0" smtClean="0"/>
              <a:t>(continued)</a:t>
            </a:r>
          </a:p>
          <a:p>
            <a:pPr lvl="1"/>
            <a:r>
              <a:rPr lang="en-US" b="1" dirty="0" smtClean="0"/>
              <a:t>Medial malleolus </a:t>
            </a:r>
            <a:r>
              <a:rPr lang="en-US" dirty="0" smtClean="0"/>
              <a:t>(</a:t>
            </a:r>
            <a:r>
              <a:rPr lang="en-US" i="1" dirty="0" smtClean="0"/>
              <a:t>malleolus, </a:t>
            </a:r>
            <a:r>
              <a:rPr lang="en-US" dirty="0" smtClean="0"/>
              <a:t>hammer)</a:t>
            </a:r>
          </a:p>
          <a:p>
            <a:pPr lvl="2"/>
            <a:r>
              <a:rPr lang="en-US" dirty="0" smtClean="0"/>
              <a:t>Medial projection of ankle that provides medial support for the ankle </a:t>
            </a:r>
            <a:r>
              <a:rPr lang="en-US" dirty="0" smtClean="0"/>
              <a:t>joint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7" name="Picture 70" descr="\\192.168.4.30\conversion\IRDVD\JPG Creation\Martini _VAP3E\Output\Chapter 07\JPEG FILES\Labeled\fig_07_22_04-L.jpg"/>
          <p:cNvPicPr>
            <a:picLocks noChangeAspect="1" noChangeArrowheads="1"/>
          </p:cNvPicPr>
          <p:nvPr/>
        </p:nvPicPr>
        <p:blipFill>
          <a:blip r:embed="rId2">
            <a:extLst>
              <a:ext uri="{28A0092B-C50C-407E-A947-70E740481C1C}">
                <a14:useLocalDpi xmlns:a14="http://schemas.microsoft.com/office/drawing/2010/main" val="0"/>
              </a:ext>
            </a:extLst>
          </a:blip>
          <a:srcRect b="2321"/>
          <a:stretch>
            <a:fillRect/>
          </a:stretch>
        </p:blipFill>
        <p:spPr bwMode="auto">
          <a:xfrm>
            <a:off x="4606724" y="909521"/>
            <a:ext cx="4537276" cy="3700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9594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smtClean="0"/>
              <a:t>Module </a:t>
            </a:r>
            <a:r>
              <a:rPr lang="en-US" altLang="en-US" dirty="0" smtClean="0"/>
              <a:t>7.22: Bones of the </a:t>
            </a:r>
            <a:r>
              <a:rPr lang="en-US" altLang="en-US" smtClean="0"/>
              <a:t>lower limb</a:t>
            </a:r>
            <a:endParaRPr lang="en-US" altLang="en-US" dirty="0" smtClean="0"/>
          </a:p>
        </p:txBody>
      </p:sp>
      <p:sp>
        <p:nvSpPr>
          <p:cNvPr id="3" name="Content Placeholder 2"/>
          <p:cNvSpPr>
            <a:spLocks noGrp="1"/>
          </p:cNvSpPr>
          <p:nvPr>
            <p:ph idx="1"/>
          </p:nvPr>
        </p:nvSpPr>
        <p:spPr>
          <a:xfrm>
            <a:off x="446088" y="909522"/>
            <a:ext cx="8409813" cy="5340466"/>
          </a:xfrm>
        </p:spPr>
        <p:txBody>
          <a:bodyPr/>
          <a:lstStyle/>
          <a:p>
            <a:r>
              <a:rPr lang="en-US" b="1" dirty="0" smtClean="0"/>
              <a:t>Fibula</a:t>
            </a:r>
          </a:p>
          <a:p>
            <a:pPr lvl="1"/>
            <a:r>
              <a:rPr lang="en-US" dirty="0" smtClean="0"/>
              <a:t>Small, slender bone</a:t>
            </a:r>
          </a:p>
          <a:p>
            <a:pPr lvl="1"/>
            <a:r>
              <a:rPr lang="en-US" dirty="0" smtClean="0"/>
              <a:t>Does not participate in </a:t>
            </a:r>
            <a:br>
              <a:rPr lang="en-US" dirty="0" smtClean="0"/>
            </a:br>
            <a:r>
              <a:rPr lang="en-US" dirty="0" smtClean="0"/>
              <a:t>knee joint; does not </a:t>
            </a:r>
            <a:br>
              <a:rPr lang="en-US" dirty="0" smtClean="0"/>
            </a:br>
            <a:r>
              <a:rPr lang="en-US" dirty="0" smtClean="0"/>
              <a:t>bear weight</a:t>
            </a:r>
          </a:p>
          <a:p>
            <a:pPr lvl="1"/>
            <a:r>
              <a:rPr lang="en-US" dirty="0" smtClean="0"/>
              <a:t>Site of attachment for </a:t>
            </a:r>
            <a:br>
              <a:rPr lang="en-US" dirty="0" smtClean="0"/>
            </a:br>
            <a:r>
              <a:rPr lang="en-US" dirty="0" smtClean="0"/>
              <a:t>muscles of foot and toes</a:t>
            </a:r>
          </a:p>
          <a:p>
            <a:pPr lvl="1"/>
            <a:r>
              <a:rPr lang="en-US" b="1" dirty="0" smtClean="0"/>
              <a:t>Head</a:t>
            </a:r>
            <a:r>
              <a:rPr lang="en-US" dirty="0" smtClean="0"/>
              <a:t> of the fibula</a:t>
            </a:r>
          </a:p>
          <a:p>
            <a:pPr lvl="2"/>
            <a:r>
              <a:rPr lang="en-US" dirty="0" smtClean="0"/>
              <a:t>Articulates with the tibia</a:t>
            </a:r>
          </a:p>
          <a:p>
            <a:pPr lvl="1"/>
            <a:r>
              <a:rPr lang="en-US" b="1" dirty="0" smtClean="0"/>
              <a:t>Lateral malleolus</a:t>
            </a:r>
          </a:p>
          <a:p>
            <a:pPr lvl="2"/>
            <a:r>
              <a:rPr lang="en-US" dirty="0" smtClean="0"/>
              <a:t>Distal tip that extends lateral to the ankle</a:t>
            </a:r>
          </a:p>
          <a:p>
            <a:pPr lvl="2"/>
            <a:r>
              <a:rPr lang="en-US" dirty="0" smtClean="0"/>
              <a:t>Provides lateral stability to the </a:t>
            </a:r>
            <a:r>
              <a:rPr lang="en-US" dirty="0" smtClean="0"/>
              <a:t>ankle</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7" name="Picture 70" descr="\\192.168.4.30\conversion\IRDVD\JPG Creation\Martini _VAP3E\Output\Chapter 07\JPEG FILES\Labeled\fig_07_22_04-L.jpg"/>
          <p:cNvPicPr>
            <a:picLocks noChangeAspect="1" noChangeArrowheads="1"/>
          </p:cNvPicPr>
          <p:nvPr/>
        </p:nvPicPr>
        <p:blipFill>
          <a:blip r:embed="rId2">
            <a:extLst>
              <a:ext uri="{28A0092B-C50C-407E-A947-70E740481C1C}">
                <a14:useLocalDpi xmlns:a14="http://schemas.microsoft.com/office/drawing/2010/main" val="0"/>
              </a:ext>
            </a:extLst>
          </a:blip>
          <a:srcRect b="2321"/>
          <a:stretch>
            <a:fillRect/>
          </a:stretch>
        </p:blipFill>
        <p:spPr bwMode="auto">
          <a:xfrm>
            <a:off x="4606724" y="909521"/>
            <a:ext cx="4537276" cy="3700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8220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r>
              <a:rPr lang="en-US" altLang="en-US" smtClean="0"/>
              <a:t>Module </a:t>
            </a:r>
            <a:r>
              <a:rPr lang="en-US" altLang="en-US" dirty="0" smtClean="0"/>
              <a:t>7.22</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Identify the bones of the lower limb.</a:t>
            </a:r>
          </a:p>
          <a:p>
            <a:pPr marL="514350" indent="-514350">
              <a:buClr>
                <a:srgbClr val="00743A"/>
              </a:buClr>
              <a:buFont typeface="+mj-lt"/>
              <a:buAutoNum type="alphaUcPeriod"/>
            </a:pPr>
            <a:r>
              <a:rPr lang="en-US" dirty="0" smtClean="0"/>
              <a:t>Which structure articulates with the acetabulum?</a:t>
            </a:r>
          </a:p>
          <a:p>
            <a:pPr marL="514350" indent="-514350">
              <a:buClr>
                <a:srgbClr val="00743A"/>
              </a:buClr>
              <a:buFont typeface="+mj-lt"/>
              <a:buAutoNum type="alphaUcPeriod"/>
            </a:pPr>
            <a:r>
              <a:rPr lang="en-US" dirty="0" smtClean="0"/>
              <a:t>Identify the sesamoid bone of the lower limb. </a:t>
            </a:r>
          </a:p>
          <a:p>
            <a:pPr marL="514350" indent="-514350">
              <a:buClr>
                <a:srgbClr val="00743A"/>
              </a:buClr>
              <a:buFont typeface="+mj-lt"/>
              <a:buAutoNum type="alphaUcPeriod"/>
            </a:pPr>
            <a:r>
              <a:rPr lang="en-US" dirty="0" smtClean="0"/>
              <a:t>The fibula neither participates in the knee joint nor bears weight. Yet when it is fractured, walking becomes difficult. Why?</a:t>
            </a:r>
          </a:p>
          <a:p>
            <a:pPr>
              <a:lnSpc>
                <a:spcPts val="1200"/>
              </a:lnSpc>
            </a:pPr>
            <a:endParaRPr lang="en-US" dirty="0" smtClean="0"/>
          </a:p>
          <a:p>
            <a:r>
              <a:rPr lang="en-US" i="1" dirty="0" smtClean="0"/>
              <a:t>Learning Outcome: </a:t>
            </a:r>
            <a:r>
              <a:rPr lang="en-US" dirty="0" smtClean="0"/>
              <a:t>Identify the bones of the thigh and leg, their functions, and their bone markings</a:t>
            </a:r>
            <a:r>
              <a:rPr lang="en-US" dirty="0" smtClean="0"/>
              <a:t>.</a:t>
            </a:r>
            <a:endParaRPr lang="en-US" dirty="0" smtClean="0"/>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48875536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r>
              <a:rPr lang="en-US" altLang="en-US" smtClean="0"/>
              <a:t>Module </a:t>
            </a:r>
            <a:r>
              <a:rPr lang="en-US" altLang="en-US" dirty="0" smtClean="0"/>
              <a:t>7.23: The ankle and foot consist of tarsal bones, metatarsal bones, </a:t>
            </a:r>
            <a:r>
              <a:rPr lang="en-US" altLang="en-US" smtClean="0"/>
              <a:t>and phalanges</a:t>
            </a:r>
            <a:endParaRPr lang="en-US" altLang="en-US" dirty="0" smtClean="0"/>
          </a:p>
        </p:txBody>
      </p:sp>
      <p:sp>
        <p:nvSpPr>
          <p:cNvPr id="3" name="Content Placeholder 2"/>
          <p:cNvSpPr>
            <a:spLocks noGrp="1"/>
          </p:cNvSpPr>
          <p:nvPr>
            <p:ph idx="1"/>
          </p:nvPr>
        </p:nvSpPr>
        <p:spPr/>
        <p:txBody>
          <a:bodyPr/>
          <a:lstStyle/>
          <a:p>
            <a:r>
              <a:rPr lang="en-US" b="1" dirty="0" smtClean="0"/>
              <a:t>Functions of the ankle and foot bones</a:t>
            </a:r>
          </a:p>
          <a:p>
            <a:pPr lvl="1"/>
            <a:r>
              <a:rPr lang="en-US" dirty="0" smtClean="0"/>
              <a:t>Ankle bones accept the body weight from the leg</a:t>
            </a:r>
          </a:p>
          <a:p>
            <a:pPr lvl="1"/>
            <a:r>
              <a:rPr lang="en-US" dirty="0" smtClean="0"/>
              <a:t>Transfer that weight to the ground</a:t>
            </a:r>
          </a:p>
          <a:p>
            <a:pPr lvl="1"/>
            <a:r>
              <a:rPr lang="en-US" dirty="0" smtClean="0"/>
              <a:t>Distribute the weight through the foot bones</a:t>
            </a:r>
          </a:p>
          <a:p>
            <a:pPr lvl="1"/>
            <a:r>
              <a:rPr lang="en-US" dirty="0" smtClean="0"/>
              <a:t>Ankle and foot bones together:</a:t>
            </a:r>
          </a:p>
          <a:p>
            <a:pPr lvl="2"/>
            <a:r>
              <a:rPr lang="en-US" dirty="0" smtClean="0"/>
              <a:t>Must be both strong and flexible to carry weight and deal with changes in distribution of that weight with various motions (walking, running, jumping</a:t>
            </a:r>
            <a:r>
              <a:rPr lang="en-US" dirty="0" smtClean="0"/>
              <a: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35625373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217091" name="Content Placeholder 2"/>
          <p:cNvSpPr>
            <a:spLocks noGrp="1"/>
          </p:cNvSpPr>
          <p:nvPr>
            <p:ph idx="1"/>
          </p:nvPr>
        </p:nvSpPr>
        <p:spPr>
          <a:xfrm>
            <a:off x="446089" y="909522"/>
            <a:ext cx="8246974" cy="5340466"/>
          </a:xfrm>
        </p:spPr>
        <p:txBody>
          <a:bodyPr/>
          <a:lstStyle/>
          <a:p>
            <a:r>
              <a:rPr lang="en-US" altLang="en-US" b="1" dirty="0" smtClean="0"/>
              <a:t>The ankle (tarsus)</a:t>
            </a:r>
          </a:p>
          <a:p>
            <a:pPr lvl="1"/>
            <a:r>
              <a:rPr lang="en-US" altLang="en-US" dirty="0" smtClean="0"/>
              <a:t>Consists of seven </a:t>
            </a:r>
            <a:br>
              <a:rPr lang="en-US" altLang="en-US" dirty="0" smtClean="0"/>
            </a:br>
            <a:r>
              <a:rPr lang="en-US" altLang="en-US" b="1" dirty="0" smtClean="0"/>
              <a:t>tarsal bones</a:t>
            </a:r>
          </a:p>
          <a:p>
            <a:pPr marL="1084263" lvl="2" indent="-514350">
              <a:buFont typeface="+mj-lt"/>
              <a:buAutoNum type="arabicPeriod"/>
            </a:pPr>
            <a:r>
              <a:rPr lang="en-US" altLang="en-US" dirty="0" smtClean="0"/>
              <a:t>​</a:t>
            </a:r>
            <a:r>
              <a:rPr lang="en-US" altLang="en-US" b="1" dirty="0" smtClean="0"/>
              <a:t>Calcaneus</a:t>
            </a:r>
            <a:r>
              <a:rPr lang="en-US" altLang="en-US" dirty="0" smtClean="0"/>
              <a:t> (heel bone)</a:t>
            </a:r>
          </a:p>
          <a:p>
            <a:pPr lvl="3"/>
            <a:r>
              <a:rPr lang="en-US" altLang="en-US" dirty="0" smtClean="0"/>
              <a:t>Body weight is</a:t>
            </a:r>
            <a:br>
              <a:rPr lang="en-US" altLang="en-US" dirty="0" smtClean="0"/>
            </a:br>
            <a:r>
              <a:rPr lang="en-US" altLang="en-US" dirty="0" smtClean="0"/>
              <a:t>transmitted from the</a:t>
            </a:r>
            <a:br>
              <a:rPr lang="en-US" altLang="en-US" dirty="0" smtClean="0"/>
            </a:br>
            <a:r>
              <a:rPr lang="en-US" altLang="en-US" dirty="0" smtClean="0"/>
              <a:t>talus to the calcaneus to</a:t>
            </a:r>
            <a:br>
              <a:rPr lang="en-US" altLang="en-US" dirty="0" smtClean="0"/>
            </a:br>
            <a:r>
              <a:rPr lang="en-US" altLang="en-US" dirty="0" smtClean="0"/>
              <a:t>the ground</a:t>
            </a:r>
          </a:p>
          <a:p>
            <a:pPr lvl="3"/>
            <a:r>
              <a:rPr lang="en-US" altLang="en-US" dirty="0" smtClean="0"/>
              <a:t>Rough, knob-shaped</a:t>
            </a:r>
            <a:br>
              <a:rPr lang="en-US" altLang="en-US" dirty="0" smtClean="0"/>
            </a:br>
            <a:r>
              <a:rPr lang="en-US" altLang="en-US" dirty="0" smtClean="0"/>
              <a:t>projection on posterior</a:t>
            </a:r>
            <a:br>
              <a:rPr lang="en-US" altLang="en-US" dirty="0" smtClean="0"/>
            </a:br>
            <a:r>
              <a:rPr lang="en-US" altLang="en-US" dirty="0" smtClean="0"/>
              <a:t>portion for attachment of </a:t>
            </a:r>
            <a:br>
              <a:rPr lang="en-US" altLang="en-US" dirty="0" smtClean="0"/>
            </a:br>
            <a:r>
              <a:rPr lang="en-US" altLang="en-US" dirty="0" smtClean="0"/>
              <a:t>the </a:t>
            </a:r>
            <a:r>
              <a:rPr lang="en-US" altLang="en-US" b="1" dirty="0" smtClean="0"/>
              <a:t>calcaneal tendon </a:t>
            </a:r>
            <a:br>
              <a:rPr lang="en-US" altLang="en-US" b="1" dirty="0" smtClean="0"/>
            </a:br>
            <a:r>
              <a:rPr lang="en-US" altLang="en-US" dirty="0" smtClean="0"/>
              <a:t>(Achilles tendon)</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7" name="Picture 71" descr="\\192.168.4.30\conversion\IRDVD\JPG Creation\Martini _VAP3E\Output\Chapter 07\JPEG FILES\Labeled\fig_07_23_01-L.jpg"/>
          <p:cNvPicPr>
            <a:picLocks noChangeAspect="1" noChangeArrowheads="1"/>
          </p:cNvPicPr>
          <p:nvPr/>
        </p:nvPicPr>
        <p:blipFill>
          <a:blip r:embed="rId3">
            <a:extLst>
              <a:ext uri="{28A0092B-C50C-407E-A947-70E740481C1C}">
                <a14:useLocalDpi xmlns:a14="http://schemas.microsoft.com/office/drawing/2010/main" val="0"/>
              </a:ext>
            </a:extLst>
          </a:blip>
          <a:srcRect b="2341"/>
          <a:stretch>
            <a:fillRect/>
          </a:stretch>
        </p:blipFill>
        <p:spPr bwMode="auto">
          <a:xfrm>
            <a:off x="4883183" y="1277655"/>
            <a:ext cx="4085453" cy="369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0404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217091" name="Content Placeholder 2"/>
          <p:cNvSpPr>
            <a:spLocks noGrp="1"/>
          </p:cNvSpPr>
          <p:nvPr>
            <p:ph idx="1"/>
          </p:nvPr>
        </p:nvSpPr>
        <p:spPr>
          <a:xfrm>
            <a:off x="446089" y="909522"/>
            <a:ext cx="4437094" cy="5340466"/>
          </a:xfrm>
        </p:spPr>
        <p:txBody>
          <a:bodyPr/>
          <a:lstStyle/>
          <a:p>
            <a:r>
              <a:rPr lang="en-US" altLang="en-US" b="1" dirty="0" smtClean="0"/>
              <a:t>The ankle (tarsus) </a:t>
            </a:r>
            <a:r>
              <a:rPr lang="en-US" altLang="en-US" dirty="0" smtClean="0"/>
              <a:t>(continued)</a:t>
            </a:r>
            <a:endParaRPr lang="en-US" altLang="en-US" b="1" dirty="0" smtClean="0"/>
          </a:p>
          <a:p>
            <a:pPr marL="690563" lvl="1" indent="-514350">
              <a:buFont typeface="+mj-lt"/>
              <a:buAutoNum type="arabicPeriod" startAt="2"/>
            </a:pPr>
            <a:r>
              <a:rPr lang="en-US" altLang="en-US" dirty="0" smtClean="0"/>
              <a:t>​</a:t>
            </a:r>
            <a:r>
              <a:rPr lang="en-US" altLang="en-US" b="1" dirty="0" smtClean="0"/>
              <a:t>Talus</a:t>
            </a:r>
          </a:p>
          <a:p>
            <a:pPr lvl="2"/>
            <a:r>
              <a:rPr lang="en-US" altLang="en-US" dirty="0" smtClean="0"/>
              <a:t>Transmits body weight from tibia toward the </a:t>
            </a:r>
            <a:br>
              <a:rPr lang="en-US" altLang="en-US" dirty="0" smtClean="0"/>
            </a:br>
            <a:r>
              <a:rPr lang="en-US" altLang="en-US" dirty="0" smtClean="0"/>
              <a:t>toes</a:t>
            </a:r>
          </a:p>
          <a:p>
            <a:pPr lvl="2"/>
            <a:r>
              <a:rPr lang="en-US" altLang="en-US" b="1" dirty="0" smtClean="0"/>
              <a:t>Trochlea</a:t>
            </a:r>
          </a:p>
          <a:p>
            <a:pPr lvl="3"/>
            <a:r>
              <a:rPr lang="en-US" altLang="en-US" dirty="0" smtClean="0"/>
              <a:t>Spool- or pulley-</a:t>
            </a:r>
            <a:br>
              <a:rPr lang="en-US" altLang="en-US" dirty="0" smtClean="0"/>
            </a:br>
            <a:r>
              <a:rPr lang="en-US" altLang="en-US" dirty="0" smtClean="0"/>
              <a:t>shaped articular process between </a:t>
            </a:r>
            <a:r>
              <a:rPr lang="en-US" altLang="en-US" dirty="0" smtClean="0"/>
              <a:t>tibia </a:t>
            </a:r>
            <a:r>
              <a:rPr lang="en-US" altLang="en-US" dirty="0" smtClean="0"/>
              <a:t>and talus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71" descr="\\192.168.4.30\conversion\IRDVD\JPG Creation\Martini _VAP3E\Output\Chapter 07\JPEG FILES\Labeled\fig_07_23_01-L.jpg"/>
          <p:cNvPicPr>
            <a:picLocks noChangeAspect="1" noChangeArrowheads="1"/>
          </p:cNvPicPr>
          <p:nvPr/>
        </p:nvPicPr>
        <p:blipFill>
          <a:blip r:embed="rId2">
            <a:extLst>
              <a:ext uri="{28A0092B-C50C-407E-A947-70E740481C1C}">
                <a14:useLocalDpi xmlns:a14="http://schemas.microsoft.com/office/drawing/2010/main" val="0"/>
              </a:ext>
            </a:extLst>
          </a:blip>
          <a:srcRect b="2341"/>
          <a:stretch>
            <a:fillRect/>
          </a:stretch>
        </p:blipFill>
        <p:spPr bwMode="auto">
          <a:xfrm>
            <a:off x="4883183" y="1277655"/>
            <a:ext cx="4085453" cy="369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27201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3" name="Content Placeholder 2"/>
          <p:cNvSpPr>
            <a:spLocks noGrp="1"/>
          </p:cNvSpPr>
          <p:nvPr>
            <p:ph idx="1"/>
          </p:nvPr>
        </p:nvSpPr>
        <p:spPr>
          <a:xfrm>
            <a:off x="446089" y="909522"/>
            <a:ext cx="4626952" cy="5340466"/>
          </a:xfrm>
        </p:spPr>
        <p:txBody>
          <a:bodyPr/>
          <a:lstStyle/>
          <a:p>
            <a:r>
              <a:rPr lang="en-US" b="1" dirty="0" smtClean="0"/>
              <a:t>The ankle </a:t>
            </a:r>
            <a:r>
              <a:rPr lang="en-US" dirty="0" smtClean="0"/>
              <a:t>(continued)</a:t>
            </a:r>
            <a:endParaRPr lang="en-US" b="1" dirty="0" smtClean="0"/>
          </a:p>
          <a:p>
            <a:pPr marL="690563" lvl="1" indent="-514350">
              <a:buFont typeface="+mj-lt"/>
              <a:buAutoNum type="arabicPeriod" startAt="3"/>
            </a:pPr>
            <a:r>
              <a:rPr lang="en-US" altLang="en-US" dirty="0" smtClean="0"/>
              <a:t>​</a:t>
            </a:r>
            <a:r>
              <a:rPr lang="en-US" b="1" dirty="0" err="1" smtClean="0"/>
              <a:t>Navicular</a:t>
            </a:r>
            <a:endParaRPr lang="en-US" b="1" dirty="0" smtClean="0"/>
          </a:p>
          <a:p>
            <a:pPr lvl="2"/>
            <a:r>
              <a:rPr lang="en-US" dirty="0" smtClean="0"/>
              <a:t>Articulates with the talus and cuneiform bones</a:t>
            </a:r>
          </a:p>
          <a:p>
            <a:pPr lvl="2"/>
            <a:r>
              <a:rPr lang="en-US" dirty="0" smtClean="0"/>
              <a:t>On medial side of the ankle</a:t>
            </a:r>
          </a:p>
          <a:p>
            <a:pPr marL="690563" lvl="1" indent="-514350">
              <a:buFont typeface="+mj-lt"/>
              <a:buAutoNum type="arabicPeriod" startAt="3"/>
            </a:pPr>
            <a:r>
              <a:rPr lang="en-US" altLang="en-US" dirty="0" smtClean="0"/>
              <a:t>​</a:t>
            </a:r>
            <a:r>
              <a:rPr lang="en-US" b="1" dirty="0" smtClean="0"/>
              <a:t>Cuboid</a:t>
            </a:r>
          </a:p>
          <a:p>
            <a:pPr lvl="2"/>
            <a:r>
              <a:rPr lang="en-US" dirty="0" smtClean="0"/>
              <a:t>Articulates with the anterior surface of the </a:t>
            </a:r>
            <a:r>
              <a:rPr lang="en-US" dirty="0" smtClean="0"/>
              <a:t>calcaneus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71" descr="\\192.168.4.30\conversion\IRDVD\JPG Creation\Martini _VAP3E\Output\Chapter 07\JPEG FILES\Labeled\fig_07_23_01-L.jpg"/>
          <p:cNvPicPr>
            <a:picLocks noChangeAspect="1" noChangeArrowheads="1"/>
          </p:cNvPicPr>
          <p:nvPr/>
        </p:nvPicPr>
        <p:blipFill>
          <a:blip r:embed="rId2">
            <a:extLst>
              <a:ext uri="{28A0092B-C50C-407E-A947-70E740481C1C}">
                <a14:useLocalDpi xmlns:a14="http://schemas.microsoft.com/office/drawing/2010/main" val="0"/>
              </a:ext>
            </a:extLst>
          </a:blip>
          <a:srcRect b="2341"/>
          <a:stretch>
            <a:fillRect/>
          </a:stretch>
        </p:blipFill>
        <p:spPr bwMode="auto">
          <a:xfrm>
            <a:off x="4883183" y="1277655"/>
            <a:ext cx="4085453" cy="369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08672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1" descr="\\192.168.4.30\conversion\IRDVD\JPG Creation\Martini _VAP3E\Output\Chapter 07\JPEG FILES\Labeled\fig_07_23_01-L.jpg"/>
          <p:cNvPicPr>
            <a:picLocks noChangeAspect="1" noChangeArrowheads="1"/>
          </p:cNvPicPr>
          <p:nvPr/>
        </p:nvPicPr>
        <p:blipFill>
          <a:blip r:embed="rId2">
            <a:extLst>
              <a:ext uri="{28A0092B-C50C-407E-A947-70E740481C1C}">
                <a14:useLocalDpi xmlns:a14="http://schemas.microsoft.com/office/drawing/2010/main" val="0"/>
              </a:ext>
            </a:extLst>
          </a:blip>
          <a:srcRect b="2341"/>
          <a:stretch>
            <a:fillRect/>
          </a:stretch>
        </p:blipFill>
        <p:spPr bwMode="auto">
          <a:xfrm>
            <a:off x="4883183" y="1277655"/>
            <a:ext cx="4085453" cy="3695178"/>
          </a:xfrm>
          <a:prstGeom prst="rect">
            <a:avLst/>
          </a:prstGeom>
          <a:noFill/>
          <a:extLst>
            <a:ext uri="{909E8E84-426E-40DD-AFC4-6F175D3DCCD1}">
              <a14:hiddenFill xmlns:a14="http://schemas.microsoft.com/office/drawing/2010/main">
                <a:solidFill>
                  <a:srgbClr val="FFFFFF"/>
                </a:solidFill>
              </a14:hiddenFill>
            </a:ext>
          </a:extLst>
        </p:spPr>
      </p:pic>
      <p:sp>
        <p:nvSpPr>
          <p:cNvPr id="217090"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3" name="Content Placeholder 2"/>
          <p:cNvSpPr>
            <a:spLocks noGrp="1"/>
          </p:cNvSpPr>
          <p:nvPr>
            <p:ph idx="1"/>
          </p:nvPr>
        </p:nvSpPr>
        <p:spPr>
          <a:xfrm>
            <a:off x="446088" y="909522"/>
            <a:ext cx="4183785" cy="5340466"/>
          </a:xfrm>
        </p:spPr>
        <p:txBody>
          <a:bodyPr/>
          <a:lstStyle/>
          <a:p>
            <a:r>
              <a:rPr lang="en-US" b="1" dirty="0" smtClean="0"/>
              <a:t>The ankle </a:t>
            </a:r>
            <a:r>
              <a:rPr lang="en-US" dirty="0" smtClean="0"/>
              <a:t>(continued)</a:t>
            </a:r>
            <a:endParaRPr lang="en-US" b="1" dirty="0" smtClean="0"/>
          </a:p>
          <a:p>
            <a:pPr marL="176213" lvl="1" indent="0">
              <a:buNone/>
            </a:pPr>
            <a:r>
              <a:rPr lang="en-US" dirty="0" smtClean="0">
                <a:solidFill>
                  <a:srgbClr val="00743A"/>
                </a:solidFill>
              </a:rPr>
              <a:t>5–7. </a:t>
            </a:r>
            <a:r>
              <a:rPr lang="en-US" b="1" dirty="0" smtClean="0"/>
              <a:t>Cuneiform bones </a:t>
            </a:r>
          </a:p>
          <a:p>
            <a:pPr lvl="2"/>
            <a:r>
              <a:rPr lang="en-US" dirty="0" smtClean="0"/>
              <a:t>Arranged in a row</a:t>
            </a:r>
          </a:p>
          <a:p>
            <a:pPr lvl="2"/>
            <a:r>
              <a:rPr lang="en-US" dirty="0" smtClean="0"/>
              <a:t>Named according to their </a:t>
            </a:r>
            <a:r>
              <a:rPr lang="en-US" dirty="0" smtClean="0"/>
              <a:t>relative </a:t>
            </a:r>
            <a:r>
              <a:rPr lang="en-US" dirty="0" smtClean="0"/>
              <a:t>position (medial, </a:t>
            </a:r>
            <a:r>
              <a:rPr lang="en-US" dirty="0" smtClean="0"/>
              <a:t>intermediate</a:t>
            </a:r>
            <a:r>
              <a:rPr lang="en-US" dirty="0" smtClean="0"/>
              <a:t>, and lateral</a:t>
            </a:r>
            <a:r>
              <a:rPr lang="en-US" dirty="0" smtClean="0"/>
              <a: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11515123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3" name="Content Placeholder 2"/>
          <p:cNvSpPr>
            <a:spLocks noGrp="1"/>
          </p:cNvSpPr>
          <p:nvPr>
            <p:ph idx="1"/>
          </p:nvPr>
        </p:nvSpPr>
        <p:spPr/>
        <p:txBody>
          <a:bodyPr/>
          <a:lstStyle/>
          <a:p>
            <a:r>
              <a:rPr lang="en-US" b="1" dirty="0" smtClean="0"/>
              <a:t>Metatarsals</a:t>
            </a:r>
          </a:p>
          <a:p>
            <a:pPr lvl="1"/>
            <a:r>
              <a:rPr lang="en-US" dirty="0" smtClean="0"/>
              <a:t>Identified by Roman numerals I–V from medial to lateral (metatarsal I articulates with </a:t>
            </a:r>
            <a:r>
              <a:rPr lang="en-US" b="1" dirty="0" smtClean="0"/>
              <a:t>hallux</a:t>
            </a:r>
            <a:r>
              <a:rPr lang="en-US" dirty="0" smtClean="0"/>
              <a:t>, or </a:t>
            </a:r>
            <a:br>
              <a:rPr lang="en-US" dirty="0" smtClean="0"/>
            </a:br>
            <a:r>
              <a:rPr lang="en-US" dirty="0" smtClean="0"/>
              <a:t>great toe)</a:t>
            </a:r>
          </a:p>
          <a:p>
            <a:pPr lvl="2"/>
            <a:r>
              <a:rPr lang="en-US" dirty="0" smtClean="0"/>
              <a:t>I–III articulate with the cuneiform bones</a:t>
            </a:r>
          </a:p>
          <a:p>
            <a:pPr lvl="2"/>
            <a:r>
              <a:rPr lang="en-US" dirty="0" smtClean="0"/>
              <a:t>IV and V articulate with the </a:t>
            </a:r>
            <a:r>
              <a:rPr lang="en-US" dirty="0" smtClean="0"/>
              <a:t>cuboid</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72" descr="\\192.168.4.30\conversion\IRDVD\JPG Creation\Martini _VAP3E\Output\Chapter 07\JPEG FILES\Labeled\fig_07_23_02A-L.jpg"/>
          <p:cNvPicPr>
            <a:picLocks noChangeAspect="1" noChangeArrowheads="1"/>
          </p:cNvPicPr>
          <p:nvPr/>
        </p:nvPicPr>
        <p:blipFill>
          <a:blip r:embed="rId2">
            <a:extLst>
              <a:ext uri="{28A0092B-C50C-407E-A947-70E740481C1C}">
                <a14:useLocalDpi xmlns:a14="http://schemas.microsoft.com/office/drawing/2010/main" val="0"/>
              </a:ext>
            </a:extLst>
          </a:blip>
          <a:srcRect b="4808"/>
          <a:stretch>
            <a:fillRect/>
          </a:stretch>
        </p:blipFill>
        <p:spPr bwMode="auto">
          <a:xfrm>
            <a:off x="857078" y="3739576"/>
            <a:ext cx="7429845" cy="2633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89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Module </a:t>
            </a:r>
            <a:r>
              <a:rPr lang="en-US" altLang="en-US" dirty="0" smtClean="0"/>
              <a:t>7.3: Facial and </a:t>
            </a:r>
            <a:r>
              <a:rPr lang="en-US" altLang="en-US" smtClean="0"/>
              <a:t>cranial bones</a:t>
            </a:r>
            <a:endParaRPr lang="en-US" altLang="en-US" dirty="0" smtClean="0"/>
          </a:p>
        </p:txBody>
      </p:sp>
      <p:sp>
        <p:nvSpPr>
          <p:cNvPr id="31746" name="Content Placeholder 2"/>
          <p:cNvSpPr>
            <a:spLocks noGrp="1"/>
          </p:cNvSpPr>
          <p:nvPr>
            <p:ph idx="1"/>
          </p:nvPr>
        </p:nvSpPr>
        <p:spPr/>
        <p:txBody>
          <a:bodyPr/>
          <a:lstStyle/>
          <a:p>
            <a:r>
              <a:rPr lang="en-US" b="1" dirty="0" smtClean="0"/>
              <a:t>Paired facial bones </a:t>
            </a:r>
            <a:r>
              <a:rPr lang="en-US" dirty="0" smtClean="0"/>
              <a:t>(continued)</a:t>
            </a:r>
          </a:p>
          <a:p>
            <a:pPr lvl="1"/>
            <a:r>
              <a:rPr lang="en-US" b="1" dirty="0" smtClean="0"/>
              <a:t>Zygomatic bones</a:t>
            </a:r>
          </a:p>
          <a:p>
            <a:pPr lvl="2"/>
            <a:r>
              <a:rPr lang="en-US" dirty="0" smtClean="0"/>
              <a:t>Form part of the cheekbone</a:t>
            </a:r>
          </a:p>
          <a:p>
            <a:pPr lvl="2"/>
            <a:r>
              <a:rPr lang="en-US" dirty="0" smtClean="0"/>
              <a:t>Contribute to the rim and lateral wall of the orbit</a:t>
            </a:r>
          </a:p>
          <a:p>
            <a:pPr lvl="1"/>
            <a:r>
              <a:rPr lang="en-US" b="1" dirty="0" smtClean="0"/>
              <a:t>Maxillae</a:t>
            </a:r>
          </a:p>
          <a:p>
            <a:pPr lvl="2"/>
            <a:r>
              <a:rPr lang="en-US" dirty="0" smtClean="0"/>
              <a:t>Support the upper teeth</a:t>
            </a:r>
          </a:p>
          <a:p>
            <a:pPr lvl="2"/>
            <a:r>
              <a:rPr lang="en-US" dirty="0" smtClean="0"/>
              <a:t>Form inferior orbital rim, the upper jaw, lateral margins of the external nares, and most of hard palate</a:t>
            </a:r>
          </a:p>
        </p:txBody>
      </p:sp>
      <p:sp>
        <p:nvSpPr>
          <p:cNvPr id="31747"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9422934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3" name="Content Placeholder 2"/>
          <p:cNvSpPr>
            <a:spLocks noGrp="1"/>
          </p:cNvSpPr>
          <p:nvPr>
            <p:ph idx="1"/>
          </p:nvPr>
        </p:nvSpPr>
        <p:spPr/>
        <p:txBody>
          <a:bodyPr/>
          <a:lstStyle/>
          <a:p>
            <a:r>
              <a:rPr lang="en-US" b="1" dirty="0" smtClean="0"/>
              <a:t>Phalanges (toe bones)</a:t>
            </a:r>
          </a:p>
          <a:p>
            <a:pPr lvl="1"/>
            <a:r>
              <a:rPr lang="en-US" dirty="0" smtClean="0"/>
              <a:t>Same anatomical organization as fingers (14 bones)</a:t>
            </a:r>
          </a:p>
          <a:p>
            <a:pPr lvl="2"/>
            <a:r>
              <a:rPr lang="en-US" b="1" dirty="0" smtClean="0"/>
              <a:t>Hallux</a:t>
            </a:r>
            <a:r>
              <a:rPr lang="en-US" dirty="0" smtClean="0"/>
              <a:t> (great toe) has two bones (proximal and distal)</a:t>
            </a:r>
          </a:p>
          <a:p>
            <a:pPr lvl="2"/>
            <a:r>
              <a:rPr lang="en-US" dirty="0" smtClean="0"/>
              <a:t>All other toes have three bones (proximal, middle, distal</a:t>
            </a:r>
            <a:r>
              <a:rPr lang="en-US" dirty="0" smtClean="0"/>
              <a: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72" descr="\\192.168.4.30\conversion\IRDVD\JPG Creation\Martini _VAP3E\Output\Chapter 07\JPEG FILES\Labeled\fig_07_23_02A-L.jpg"/>
          <p:cNvPicPr>
            <a:picLocks noChangeAspect="1" noChangeArrowheads="1"/>
          </p:cNvPicPr>
          <p:nvPr/>
        </p:nvPicPr>
        <p:blipFill>
          <a:blip r:embed="rId2">
            <a:extLst>
              <a:ext uri="{28A0092B-C50C-407E-A947-70E740481C1C}">
                <a14:useLocalDpi xmlns:a14="http://schemas.microsoft.com/office/drawing/2010/main" val="0"/>
              </a:ext>
            </a:extLst>
          </a:blip>
          <a:srcRect b="4808"/>
          <a:stretch>
            <a:fillRect/>
          </a:stretch>
        </p:blipFill>
        <p:spPr bwMode="auto">
          <a:xfrm>
            <a:off x="857078" y="3739576"/>
            <a:ext cx="7429845" cy="2633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75711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p:txBody>
          <a:bodyPr/>
          <a:lstStyle/>
          <a:p>
            <a:r>
              <a:rPr lang="en-US" altLang="en-US" smtClean="0"/>
              <a:t>Video: Foot</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2" name="foot_bo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630168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3" name="Content Placeholder 2"/>
          <p:cNvSpPr>
            <a:spLocks noGrp="1"/>
          </p:cNvSpPr>
          <p:nvPr>
            <p:ph idx="1"/>
          </p:nvPr>
        </p:nvSpPr>
        <p:spPr/>
        <p:txBody>
          <a:bodyPr/>
          <a:lstStyle/>
          <a:p>
            <a:r>
              <a:rPr lang="en-US" b="1" dirty="0" smtClean="0"/>
              <a:t>Arches of the foot</a:t>
            </a:r>
          </a:p>
          <a:p>
            <a:pPr lvl="1"/>
            <a:r>
              <a:rPr lang="en-US" b="1" dirty="0" smtClean="0"/>
              <a:t>Longitudinal arch</a:t>
            </a:r>
          </a:p>
          <a:p>
            <a:pPr lvl="2"/>
            <a:r>
              <a:rPr lang="en-US" dirty="0" smtClean="0"/>
              <a:t>Formed from the ligaments and tendons connecting calcaneus to distal part of metatarsal bones</a:t>
            </a:r>
          </a:p>
          <a:p>
            <a:pPr lvl="2"/>
            <a:r>
              <a:rPr lang="en-US" dirty="0" smtClean="0"/>
              <a:t>Allows for weight transfer (amount depends on position of foot and placement of weight</a:t>
            </a:r>
            <a:r>
              <a:rPr lang="en-US" dirty="0" smtClean="0"/>
              <a: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73" descr="\\192.168.4.30\conversion\IRDVD\JPG Creation\Martini _VAP3E\Output\Chapter 07\JPEG FILES\Labeled\fig_07_23_02B-L.jpg"/>
          <p:cNvPicPr>
            <a:picLocks noChangeAspect="1" noChangeArrowheads="1"/>
          </p:cNvPicPr>
          <p:nvPr/>
        </p:nvPicPr>
        <p:blipFill>
          <a:blip r:embed="rId2">
            <a:extLst>
              <a:ext uri="{28A0092B-C50C-407E-A947-70E740481C1C}">
                <a14:useLocalDpi xmlns:a14="http://schemas.microsoft.com/office/drawing/2010/main" val="0"/>
              </a:ext>
            </a:extLst>
          </a:blip>
          <a:srcRect b="3577"/>
          <a:stretch>
            <a:fillRect/>
          </a:stretch>
        </p:blipFill>
        <p:spPr bwMode="auto">
          <a:xfrm>
            <a:off x="1643146" y="3671182"/>
            <a:ext cx="5857708" cy="286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52959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3" name="Content Placeholder 2"/>
          <p:cNvSpPr>
            <a:spLocks noGrp="1"/>
          </p:cNvSpPr>
          <p:nvPr>
            <p:ph idx="1"/>
          </p:nvPr>
        </p:nvSpPr>
        <p:spPr/>
        <p:txBody>
          <a:bodyPr/>
          <a:lstStyle/>
          <a:p>
            <a:r>
              <a:rPr lang="en-US" b="1" dirty="0" smtClean="0"/>
              <a:t>Arches of the foot </a:t>
            </a:r>
            <a:r>
              <a:rPr lang="en-US" dirty="0" smtClean="0"/>
              <a:t>(continued)</a:t>
            </a:r>
            <a:endParaRPr lang="en-US" b="1" dirty="0" smtClean="0"/>
          </a:p>
          <a:p>
            <a:pPr lvl="1"/>
            <a:r>
              <a:rPr lang="en-US" b="1" dirty="0" smtClean="0"/>
              <a:t>Longitudinal arch </a:t>
            </a:r>
            <a:r>
              <a:rPr lang="en-US" dirty="0" smtClean="0"/>
              <a:t>(continued)</a:t>
            </a:r>
            <a:endParaRPr lang="en-US" b="1" dirty="0" smtClean="0"/>
          </a:p>
          <a:p>
            <a:pPr lvl="2"/>
            <a:r>
              <a:rPr lang="en-US" dirty="0" smtClean="0"/>
              <a:t>Lateral (calcaneal) portion less elastic, so has much less curvature than medial (</a:t>
            </a:r>
            <a:r>
              <a:rPr lang="en-US" dirty="0" err="1" smtClean="0"/>
              <a:t>talar</a:t>
            </a:r>
            <a:r>
              <a:rPr lang="en-US" dirty="0" smtClean="0"/>
              <a:t>) portion</a:t>
            </a:r>
          </a:p>
          <a:p>
            <a:pPr lvl="3"/>
            <a:r>
              <a:rPr lang="en-US" dirty="0" smtClean="0"/>
              <a:t>Result of difference is an elevated medial plantar surface</a:t>
            </a:r>
          </a:p>
          <a:p>
            <a:pPr lvl="3"/>
            <a:r>
              <a:rPr lang="en-US" dirty="0" smtClean="0"/>
              <a:t>Allows room for inferior surface muscles, blood vessels, and </a:t>
            </a:r>
            <a:r>
              <a:rPr lang="en-US" dirty="0" smtClean="0"/>
              <a:t>nerves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73" descr="\\192.168.4.30\conversion\IRDVD\JPG Creation\Martini _VAP3E\Output\Chapter 07\JPEG FILES\Labeled\fig_07_23_02B-L.jpg"/>
          <p:cNvPicPr>
            <a:picLocks noChangeAspect="1" noChangeArrowheads="1"/>
          </p:cNvPicPr>
          <p:nvPr/>
        </p:nvPicPr>
        <p:blipFill>
          <a:blip r:embed="rId2">
            <a:extLst>
              <a:ext uri="{28A0092B-C50C-407E-A947-70E740481C1C}">
                <a14:useLocalDpi xmlns:a14="http://schemas.microsoft.com/office/drawing/2010/main" val="0"/>
              </a:ext>
            </a:extLst>
          </a:blip>
          <a:srcRect b="3577"/>
          <a:stretch>
            <a:fillRect/>
          </a:stretch>
        </p:blipFill>
        <p:spPr bwMode="auto">
          <a:xfrm>
            <a:off x="3460830" y="4066559"/>
            <a:ext cx="5463238" cy="267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36376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3" name="Content Placeholder 2"/>
          <p:cNvSpPr>
            <a:spLocks noGrp="1"/>
          </p:cNvSpPr>
          <p:nvPr>
            <p:ph idx="1"/>
          </p:nvPr>
        </p:nvSpPr>
        <p:spPr/>
        <p:txBody>
          <a:bodyPr/>
          <a:lstStyle/>
          <a:p>
            <a:r>
              <a:rPr lang="en-US" b="1" dirty="0" smtClean="0"/>
              <a:t>Arches of the foot </a:t>
            </a:r>
            <a:r>
              <a:rPr lang="en-US" dirty="0" smtClean="0"/>
              <a:t>(continued)</a:t>
            </a:r>
            <a:endParaRPr lang="en-US" b="1" dirty="0" smtClean="0"/>
          </a:p>
          <a:p>
            <a:pPr lvl="1"/>
            <a:r>
              <a:rPr lang="en-US" b="1" dirty="0" smtClean="0"/>
              <a:t>Transverse arch</a:t>
            </a:r>
          </a:p>
          <a:p>
            <a:pPr lvl="2"/>
            <a:r>
              <a:rPr lang="en-US" dirty="0" smtClean="0"/>
              <a:t>Formed from the change in the degree of longitudinal curvature from medial to lateral </a:t>
            </a:r>
            <a:r>
              <a:rPr lang="en-US" dirty="0" smtClean="0"/>
              <a:t>border</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73" descr="\\192.168.4.30\conversion\IRDVD\JPG Creation\Martini _VAP3E\Output\Chapter 07\JPEG FILES\Labeled\fig_07_23_02B-L.jpg"/>
          <p:cNvPicPr>
            <a:picLocks noChangeAspect="1" noChangeArrowheads="1"/>
          </p:cNvPicPr>
          <p:nvPr/>
        </p:nvPicPr>
        <p:blipFill>
          <a:blip r:embed="rId2">
            <a:extLst>
              <a:ext uri="{28A0092B-C50C-407E-A947-70E740481C1C}">
                <a14:useLocalDpi xmlns:a14="http://schemas.microsoft.com/office/drawing/2010/main" val="0"/>
              </a:ext>
            </a:extLst>
          </a:blip>
          <a:srcRect b="3577"/>
          <a:stretch>
            <a:fillRect/>
          </a:stretch>
        </p:blipFill>
        <p:spPr bwMode="auto">
          <a:xfrm>
            <a:off x="1242444" y="3149695"/>
            <a:ext cx="6659113" cy="3259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5319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smtClean="0"/>
              <a:t>Module </a:t>
            </a:r>
            <a:r>
              <a:rPr lang="en-US" altLang="en-US" dirty="0" smtClean="0"/>
              <a:t>7.23: Bones of the ankle </a:t>
            </a:r>
            <a:r>
              <a:rPr lang="en-US" altLang="en-US" smtClean="0"/>
              <a:t>and foot</a:t>
            </a:r>
            <a:endParaRPr lang="en-US" altLang="en-US" dirty="0" smtClean="0"/>
          </a:p>
        </p:txBody>
      </p:sp>
      <p:sp>
        <p:nvSpPr>
          <p:cNvPr id="3" name="Content Placeholder 2"/>
          <p:cNvSpPr>
            <a:spLocks noGrp="1"/>
          </p:cNvSpPr>
          <p:nvPr>
            <p:ph idx="1"/>
          </p:nvPr>
        </p:nvSpPr>
        <p:spPr/>
        <p:txBody>
          <a:bodyPr/>
          <a:lstStyle/>
          <a:p>
            <a:r>
              <a:rPr lang="en-US" b="1" dirty="0" smtClean="0"/>
              <a:t>Dancer’s fracture</a:t>
            </a:r>
          </a:p>
          <a:p>
            <a:pPr lvl="1"/>
            <a:r>
              <a:rPr lang="en-US" dirty="0" smtClean="0"/>
              <a:t>Fracture of the fifth metatarsal</a:t>
            </a:r>
          </a:p>
          <a:p>
            <a:pPr lvl="1"/>
            <a:r>
              <a:rPr lang="en-US" dirty="0" smtClean="0"/>
              <a:t>Usually occurs while body weight is supported by the longitudinal arch (as in ballet dancing)</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74" descr="\\192.168.4.30\conversion\IRDVD\JPG Creation\Martini _VAP3E\Output\Chapter 07\JPEG FILES\Labeled\fig_07_23_03-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83" y="3006453"/>
            <a:ext cx="5023945" cy="358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07989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p:txBody>
          <a:bodyPr/>
          <a:lstStyle/>
          <a:p>
            <a:r>
              <a:rPr lang="en-US" altLang="en-US" smtClean="0"/>
              <a:t>Module </a:t>
            </a:r>
            <a:r>
              <a:rPr lang="en-US" altLang="en-US" dirty="0" smtClean="0"/>
              <a:t>7.23</a:t>
            </a:r>
            <a:r>
              <a:rPr lang="en-US" altLang="en-US" smtClean="0"/>
              <a:t>: Review</a:t>
            </a:r>
            <a:endParaRPr lang="en-US" altLang="en-US" dirty="0" smtClean="0"/>
          </a:p>
        </p:txBody>
      </p:sp>
      <p:sp>
        <p:nvSpPr>
          <p:cNvPr id="146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Identify the tarsal bones.</a:t>
            </a:r>
          </a:p>
          <a:p>
            <a:pPr marL="514350" indent="-514350">
              <a:buClr>
                <a:srgbClr val="00743A"/>
              </a:buClr>
              <a:buFont typeface="+mj-lt"/>
              <a:buAutoNum type="alphaUcPeriod"/>
            </a:pPr>
            <a:r>
              <a:rPr lang="en-US" dirty="0" smtClean="0"/>
              <a:t>Which foot bone transmits the weight of the body from the tibia toward the toes?</a:t>
            </a:r>
          </a:p>
          <a:p>
            <a:pPr marL="514350" indent="-514350">
              <a:buClr>
                <a:srgbClr val="00743A"/>
              </a:buClr>
              <a:buFont typeface="+mj-lt"/>
              <a:buAutoNum type="alphaUcPeriod"/>
            </a:pPr>
            <a:r>
              <a:rPr lang="en-US" dirty="0" smtClean="0"/>
              <a:t>Ten-year-old Joey jumps off the back porch, lands on his right heel, and breaks his foot. Which foot bone is likely broken?</a:t>
            </a:r>
          </a:p>
          <a:p>
            <a:pPr>
              <a:lnSpc>
                <a:spcPts val="1200"/>
              </a:lnSpc>
            </a:pPr>
            <a:endParaRPr lang="en-US" b="1" dirty="0" smtClean="0"/>
          </a:p>
          <a:p>
            <a:r>
              <a:rPr lang="en-US" i="1" dirty="0" smtClean="0"/>
              <a:t>Learning Outcome: </a:t>
            </a:r>
            <a:r>
              <a:rPr lang="en-US" dirty="0" smtClean="0"/>
              <a:t>Identify the bones of the ankle and foot, and describe their locations using anatomical terminology.</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4014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Module </a:t>
            </a:r>
            <a:r>
              <a:rPr lang="en-US" altLang="en-US" dirty="0" smtClean="0"/>
              <a:t>7.3: Facial and </a:t>
            </a:r>
            <a:r>
              <a:rPr lang="en-US" altLang="en-US" smtClean="0"/>
              <a:t>cranial bones</a:t>
            </a:r>
            <a:endParaRPr lang="en-US" altLang="en-US" dirty="0" smtClean="0"/>
          </a:p>
        </p:txBody>
      </p:sp>
      <p:sp>
        <p:nvSpPr>
          <p:cNvPr id="31746" name="Content Placeholder 2"/>
          <p:cNvSpPr>
            <a:spLocks noGrp="1"/>
          </p:cNvSpPr>
          <p:nvPr>
            <p:ph idx="1"/>
          </p:nvPr>
        </p:nvSpPr>
        <p:spPr/>
        <p:txBody>
          <a:bodyPr/>
          <a:lstStyle/>
          <a:p>
            <a:r>
              <a:rPr lang="en-US" b="1" dirty="0" smtClean="0"/>
              <a:t>Paired facial bones </a:t>
            </a:r>
            <a:r>
              <a:rPr lang="en-US" dirty="0" smtClean="0"/>
              <a:t>(continued)</a:t>
            </a:r>
          </a:p>
          <a:p>
            <a:pPr lvl="1"/>
            <a:r>
              <a:rPr lang="en-US" b="1" dirty="0" smtClean="0"/>
              <a:t>Inferior nasal conchae</a:t>
            </a:r>
          </a:p>
          <a:p>
            <a:pPr lvl="2"/>
            <a:r>
              <a:rPr lang="en-US" dirty="0" smtClean="0"/>
              <a:t>Create turbulence in air entering the nasal cavity</a:t>
            </a:r>
          </a:p>
          <a:p>
            <a:pPr lvl="2"/>
            <a:r>
              <a:rPr lang="en-US" dirty="0" smtClean="0"/>
              <a:t>Increase epithelial surface area to warm and humidify inhaled air</a:t>
            </a:r>
          </a:p>
        </p:txBody>
      </p:sp>
      <p:sp>
        <p:nvSpPr>
          <p:cNvPr id="31747"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9061916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Module </a:t>
            </a:r>
            <a:r>
              <a:rPr lang="en-US" altLang="en-US" dirty="0" smtClean="0"/>
              <a:t>7.3: Facial and </a:t>
            </a:r>
            <a:r>
              <a:rPr lang="en-US" altLang="en-US" smtClean="0"/>
              <a:t>cranial bones</a:t>
            </a:r>
            <a:endParaRPr lang="en-US" altLang="en-US" dirty="0" smtClean="0"/>
          </a:p>
        </p:txBody>
      </p:sp>
      <p:sp>
        <p:nvSpPr>
          <p:cNvPr id="31746" name="Content Placeholder 2"/>
          <p:cNvSpPr>
            <a:spLocks noGrp="1"/>
          </p:cNvSpPr>
          <p:nvPr>
            <p:ph idx="1"/>
          </p:nvPr>
        </p:nvSpPr>
        <p:spPr/>
        <p:txBody>
          <a:bodyPr/>
          <a:lstStyle/>
          <a:p>
            <a:r>
              <a:rPr lang="en-US" b="1" dirty="0" smtClean="0"/>
              <a:t>Single facial bones </a:t>
            </a:r>
          </a:p>
          <a:p>
            <a:pPr lvl="1"/>
            <a:r>
              <a:rPr lang="en-US" b="1" dirty="0" smtClean="0"/>
              <a:t>Vomer</a:t>
            </a:r>
          </a:p>
          <a:p>
            <a:pPr lvl="2"/>
            <a:r>
              <a:rPr lang="en-US" dirty="0" smtClean="0"/>
              <a:t>Forms the inferior portion of the bony nasal septum</a:t>
            </a:r>
          </a:p>
          <a:p>
            <a:pPr lvl="1"/>
            <a:r>
              <a:rPr lang="en-US" b="1" dirty="0" smtClean="0"/>
              <a:t>Mandible</a:t>
            </a:r>
          </a:p>
          <a:p>
            <a:pPr lvl="2"/>
            <a:r>
              <a:rPr lang="en-US" dirty="0" smtClean="0"/>
              <a:t>Forms the lower jaw</a:t>
            </a:r>
          </a:p>
          <a:p>
            <a:pPr lvl="1"/>
            <a:r>
              <a:rPr lang="en-US" dirty="0" smtClean="0"/>
              <a:t>Facial bones dominate the anterior aspect of the skull</a:t>
            </a:r>
          </a:p>
        </p:txBody>
      </p:sp>
      <p:sp>
        <p:nvSpPr>
          <p:cNvPr id="31747"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4161627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Facial </a:t>
            </a:r>
            <a:r>
              <a:rPr lang="en-US" altLang="en-US" dirty="0" smtClean="0"/>
              <a:t>and cranial bones, </a:t>
            </a:r>
            <a:r>
              <a:rPr lang="en-US" altLang="en-US" smtClean="0"/>
              <a:t>anterior view</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6" name="Picture 8" descr="\\192.168.4.30\conversion\IRDVD\JPG Creation\Martini _VAP3E\Output\Chapter 07\JPEG FILES\Labeled\fig_07_03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778381" y="755245"/>
            <a:ext cx="7587239" cy="58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03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Module </a:t>
            </a:r>
            <a:r>
              <a:rPr lang="en-US" altLang="en-US" dirty="0" smtClean="0"/>
              <a:t>7.3: Facial and </a:t>
            </a:r>
            <a:r>
              <a:rPr lang="en-US" altLang="en-US" smtClean="0"/>
              <a:t>cranial bones</a:t>
            </a:r>
            <a:endParaRPr lang="en-US" altLang="en-US" dirty="0" smtClean="0"/>
          </a:p>
        </p:txBody>
      </p:sp>
      <p:sp>
        <p:nvSpPr>
          <p:cNvPr id="31746" name="Content Placeholder 2"/>
          <p:cNvSpPr>
            <a:spLocks noGrp="1"/>
          </p:cNvSpPr>
          <p:nvPr>
            <p:ph idx="1"/>
          </p:nvPr>
        </p:nvSpPr>
        <p:spPr/>
        <p:txBody>
          <a:bodyPr/>
          <a:lstStyle/>
          <a:p>
            <a:r>
              <a:rPr lang="en-US" b="1" dirty="0" smtClean="0"/>
              <a:t>Cranial bones seen from an anterior view</a:t>
            </a:r>
          </a:p>
          <a:p>
            <a:pPr lvl="1"/>
            <a:r>
              <a:rPr lang="en-US" b="1" dirty="0" smtClean="0"/>
              <a:t>Frontal bone</a:t>
            </a:r>
          </a:p>
          <a:p>
            <a:pPr lvl="2"/>
            <a:r>
              <a:rPr lang="en-US" dirty="0" smtClean="0"/>
              <a:t>Forms the anterior portion of the cranium and roof of the orbits</a:t>
            </a:r>
          </a:p>
          <a:p>
            <a:pPr lvl="2"/>
            <a:r>
              <a:rPr lang="en-US" dirty="0" smtClean="0"/>
              <a:t>Fontal sinuses secrete mucus that helps flush the nasal cavities</a:t>
            </a:r>
          </a:p>
          <a:p>
            <a:pPr lvl="1"/>
            <a:r>
              <a:rPr lang="en-US" b="1" dirty="0" smtClean="0"/>
              <a:t>Sphenoid bone</a:t>
            </a:r>
          </a:p>
          <a:p>
            <a:pPr lvl="2"/>
            <a:r>
              <a:rPr lang="en-US" dirty="0" smtClean="0"/>
              <a:t>Forms part of the floor of the cranium</a:t>
            </a:r>
          </a:p>
          <a:p>
            <a:pPr lvl="2"/>
            <a:r>
              <a:rPr lang="en-US" dirty="0" smtClean="0"/>
              <a:t>Unites facial and cranial bones</a:t>
            </a:r>
          </a:p>
          <a:p>
            <a:pPr lvl="2"/>
            <a:r>
              <a:rPr lang="en-US" dirty="0" smtClean="0"/>
              <a:t>Acts as a cross-brace to strengthen sides of the skull</a:t>
            </a:r>
          </a:p>
        </p:txBody>
      </p:sp>
      <p:sp>
        <p:nvSpPr>
          <p:cNvPr id="31747"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091180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Module </a:t>
            </a:r>
            <a:r>
              <a:rPr lang="en-US" altLang="en-US" dirty="0" smtClean="0"/>
              <a:t>7.3: Facial and </a:t>
            </a:r>
            <a:r>
              <a:rPr lang="en-US" altLang="en-US" smtClean="0"/>
              <a:t>cranial bones</a:t>
            </a:r>
            <a:endParaRPr lang="en-US" altLang="en-US" dirty="0" smtClean="0"/>
          </a:p>
        </p:txBody>
      </p:sp>
      <p:sp>
        <p:nvSpPr>
          <p:cNvPr id="2" name="Content Placeholder 2"/>
          <p:cNvSpPr>
            <a:spLocks noGrp="1"/>
          </p:cNvSpPr>
          <p:nvPr>
            <p:ph idx="1"/>
          </p:nvPr>
        </p:nvSpPr>
        <p:spPr/>
        <p:txBody>
          <a:bodyPr/>
          <a:lstStyle/>
          <a:p>
            <a:r>
              <a:rPr lang="en-US" b="1" dirty="0" smtClean="0"/>
              <a:t>Cranial bones seen from an anterior view </a:t>
            </a:r>
            <a:r>
              <a:rPr lang="en-US" dirty="0" smtClean="0"/>
              <a:t>(continued)</a:t>
            </a:r>
            <a:endParaRPr lang="en-US" b="1" dirty="0" smtClean="0"/>
          </a:p>
          <a:p>
            <a:pPr lvl="1"/>
            <a:r>
              <a:rPr lang="en-US" b="1" dirty="0" smtClean="0"/>
              <a:t>Ethmoid bone</a:t>
            </a:r>
          </a:p>
          <a:p>
            <a:pPr lvl="2"/>
            <a:r>
              <a:rPr lang="en-US" dirty="0" smtClean="0"/>
              <a:t>Forms the anteromedial floor of the cranium, the roof of the nasal cavity, and part of nasal septum and medial orbital wall</a:t>
            </a:r>
          </a:p>
        </p:txBody>
      </p:sp>
      <p:sp>
        <p:nvSpPr>
          <p:cNvPr id="31747"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823667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Module </a:t>
            </a:r>
            <a:r>
              <a:rPr lang="en-US" altLang="en-US" dirty="0" smtClean="0"/>
              <a:t>7.3: Facial and </a:t>
            </a:r>
            <a:r>
              <a:rPr lang="en-US" altLang="en-US" smtClean="0"/>
              <a:t>cranial bones</a:t>
            </a:r>
            <a:endParaRPr lang="en-US" altLang="en-US" dirty="0" smtClean="0"/>
          </a:p>
        </p:txBody>
      </p:sp>
      <p:sp>
        <p:nvSpPr>
          <p:cNvPr id="32771" name="Content Placeholder 2"/>
          <p:cNvSpPr>
            <a:spLocks noGrp="1"/>
          </p:cNvSpPr>
          <p:nvPr>
            <p:ph idx="1"/>
          </p:nvPr>
        </p:nvSpPr>
        <p:spPr/>
        <p:txBody>
          <a:bodyPr/>
          <a:lstStyle/>
          <a:p>
            <a:r>
              <a:rPr lang="en-US" altLang="en-US" b="1" dirty="0" smtClean="0"/>
              <a:t>Cranial bones seen from a posterior view</a:t>
            </a:r>
          </a:p>
          <a:p>
            <a:pPr lvl="1"/>
            <a:r>
              <a:rPr lang="en-US" altLang="en-US" b="1" dirty="0" smtClean="0"/>
              <a:t>Parietal bones</a:t>
            </a:r>
          </a:p>
          <a:p>
            <a:pPr lvl="2"/>
            <a:r>
              <a:rPr lang="en-US" altLang="en-US" dirty="0" smtClean="0"/>
              <a:t>Form part of the superior and lateral surfaces of the cranium</a:t>
            </a:r>
          </a:p>
          <a:p>
            <a:pPr lvl="1"/>
            <a:r>
              <a:rPr lang="en-US" altLang="en-US" b="1" dirty="0" smtClean="0"/>
              <a:t>Occipital bone</a:t>
            </a:r>
          </a:p>
          <a:p>
            <a:pPr lvl="2"/>
            <a:r>
              <a:rPr lang="en-US" altLang="en-US" dirty="0" smtClean="0"/>
              <a:t>Contributes to the posterior, lateral, and inferior cranial surfaces</a:t>
            </a:r>
          </a:p>
          <a:p>
            <a:pPr lvl="3"/>
            <a:r>
              <a:rPr lang="en-US" altLang="en-US" b="1" dirty="0" smtClean="0"/>
              <a:t>External occipital crest</a:t>
            </a:r>
          </a:p>
          <a:p>
            <a:pPr lvl="4"/>
            <a:r>
              <a:rPr lang="en-US" altLang="en-US" dirty="0" smtClean="0"/>
              <a:t>Extends from the </a:t>
            </a:r>
            <a:r>
              <a:rPr lang="en-US" altLang="en-US" b="1" dirty="0" smtClean="0"/>
              <a:t>external occipital protuberance</a:t>
            </a:r>
          </a:p>
          <a:p>
            <a:pPr lvl="4"/>
            <a:r>
              <a:rPr lang="en-US" altLang="en-US" dirty="0" smtClean="0"/>
              <a:t>Attachment point for ligament that helps stabilize the vertebrae of the neck</a:t>
            </a:r>
          </a:p>
        </p:txBody>
      </p:sp>
      <p:sp>
        <p:nvSpPr>
          <p:cNvPr id="31747"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41046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Module </a:t>
            </a:r>
            <a:r>
              <a:rPr lang="en-US" altLang="en-US" dirty="0" smtClean="0"/>
              <a:t>7.3: Facial and </a:t>
            </a:r>
            <a:r>
              <a:rPr lang="en-US" altLang="en-US" smtClean="0"/>
              <a:t>cranial bones</a:t>
            </a:r>
            <a:endParaRPr lang="en-US" altLang="en-US" dirty="0" smtClean="0"/>
          </a:p>
        </p:txBody>
      </p:sp>
      <p:sp>
        <p:nvSpPr>
          <p:cNvPr id="33795" name="Content Placeholder 2"/>
          <p:cNvSpPr>
            <a:spLocks noGrp="1"/>
          </p:cNvSpPr>
          <p:nvPr>
            <p:ph idx="1"/>
          </p:nvPr>
        </p:nvSpPr>
        <p:spPr/>
        <p:txBody>
          <a:bodyPr/>
          <a:lstStyle/>
          <a:p>
            <a:r>
              <a:rPr lang="en-US" altLang="en-US" b="1" dirty="0" smtClean="0"/>
              <a:t>Cranial bones seen from a posterior view </a:t>
            </a:r>
            <a:r>
              <a:rPr lang="en-US" altLang="en-US" dirty="0" smtClean="0"/>
              <a:t>(continued)</a:t>
            </a:r>
          </a:p>
          <a:p>
            <a:pPr lvl="1"/>
            <a:r>
              <a:rPr lang="en-US" altLang="en-US" b="1" dirty="0" smtClean="0"/>
              <a:t>Temporal bones</a:t>
            </a:r>
          </a:p>
          <a:p>
            <a:pPr lvl="2"/>
            <a:r>
              <a:rPr lang="en-US" altLang="en-US" dirty="0" smtClean="0"/>
              <a:t>Form part of the lateral wall of the cranium</a:t>
            </a:r>
          </a:p>
          <a:p>
            <a:pPr lvl="2"/>
            <a:r>
              <a:rPr lang="en-US" altLang="en-US" dirty="0" smtClean="0"/>
              <a:t>Articulate with the mandible and facial bones</a:t>
            </a:r>
          </a:p>
          <a:p>
            <a:pPr lvl="2"/>
            <a:r>
              <a:rPr lang="en-US" altLang="en-US" dirty="0" smtClean="0"/>
              <a:t>Surround the sense organs of the inner ear</a:t>
            </a:r>
          </a:p>
        </p:txBody>
      </p:sp>
      <p:sp>
        <p:nvSpPr>
          <p:cNvPr id="31747"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704878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Module </a:t>
            </a:r>
            <a:r>
              <a:rPr lang="en-US" altLang="en-US" dirty="0" smtClean="0"/>
              <a:t>7.3: Facial and </a:t>
            </a:r>
            <a:r>
              <a:rPr lang="en-US" altLang="en-US" smtClean="0"/>
              <a:t>cranial bones</a:t>
            </a:r>
            <a:endParaRPr lang="en-US" altLang="en-US" dirty="0" smtClean="0"/>
          </a:p>
        </p:txBody>
      </p:sp>
      <p:sp>
        <p:nvSpPr>
          <p:cNvPr id="31746" name="Content Placeholder 2"/>
          <p:cNvSpPr>
            <a:spLocks noGrp="1"/>
          </p:cNvSpPr>
          <p:nvPr>
            <p:ph idx="1"/>
          </p:nvPr>
        </p:nvSpPr>
        <p:spPr/>
        <p:txBody>
          <a:bodyPr/>
          <a:lstStyle/>
          <a:p>
            <a:r>
              <a:rPr lang="en-US" b="1" dirty="0" smtClean="0"/>
              <a:t>Cranial bones seen from a posterior view </a:t>
            </a:r>
            <a:r>
              <a:rPr lang="en-US" dirty="0" smtClean="0"/>
              <a:t>(continued)</a:t>
            </a:r>
          </a:p>
          <a:p>
            <a:pPr lvl="1"/>
            <a:r>
              <a:rPr lang="en-US" b="1" dirty="0" smtClean="0"/>
              <a:t>Temporal bones </a:t>
            </a:r>
            <a:r>
              <a:rPr lang="en-US" dirty="0" smtClean="0"/>
              <a:t>(continued)</a:t>
            </a:r>
          </a:p>
          <a:p>
            <a:pPr lvl="2"/>
            <a:r>
              <a:rPr lang="en-US" dirty="0" smtClean="0"/>
              <a:t>Attachment site for muscles closing the jaw and moving the head</a:t>
            </a:r>
          </a:p>
          <a:p>
            <a:pPr lvl="3"/>
            <a:r>
              <a:rPr lang="en-US" b="1" dirty="0" smtClean="0"/>
              <a:t>Mastoid process</a:t>
            </a:r>
          </a:p>
          <a:p>
            <a:pPr lvl="4"/>
            <a:r>
              <a:rPr lang="en-US" dirty="0" smtClean="0"/>
              <a:t>Attachment for muscles that rotate or extend head</a:t>
            </a:r>
          </a:p>
          <a:p>
            <a:pPr lvl="3"/>
            <a:r>
              <a:rPr lang="en-US" b="1" dirty="0" smtClean="0"/>
              <a:t>Styloid process</a:t>
            </a:r>
          </a:p>
          <a:p>
            <a:pPr lvl="3"/>
            <a:r>
              <a:rPr lang="en-US" dirty="0" smtClean="0"/>
              <a:t>Attached to ligaments supporting the hyoid bone and tendons of several </a:t>
            </a:r>
            <a:r>
              <a:rPr lang="en-US" dirty="0" smtClean="0"/>
              <a:t>muscles</a:t>
            </a:r>
            <a:endParaRPr lang="en-US" dirty="0" smtClean="0"/>
          </a:p>
        </p:txBody>
      </p:sp>
      <p:sp>
        <p:nvSpPr>
          <p:cNvPr id="31747"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547121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Section </a:t>
            </a:r>
            <a:r>
              <a:rPr lang="en-US" altLang="en-US" dirty="0" smtClean="0"/>
              <a:t>1: </a:t>
            </a:r>
            <a:r>
              <a:rPr lang="en-US" altLang="en-US" smtClean="0"/>
              <a:t>Axial Skeleton</a:t>
            </a:r>
            <a:endParaRPr lang="en-US" altLang="en-US" dirty="0" smtClean="0"/>
          </a:p>
        </p:txBody>
      </p:sp>
      <p:sp>
        <p:nvSpPr>
          <p:cNvPr id="8195" name="Content Placeholder 2"/>
          <p:cNvSpPr>
            <a:spLocks noGrp="1"/>
          </p:cNvSpPr>
          <p:nvPr>
            <p:ph idx="1"/>
          </p:nvPr>
        </p:nvSpPr>
        <p:spPr/>
        <p:txBody>
          <a:bodyPr/>
          <a:lstStyle/>
          <a:p>
            <a:r>
              <a:rPr lang="en-US" altLang="en-US" b="1" dirty="0" smtClean="0"/>
              <a:t>Learning Outcomes </a:t>
            </a:r>
            <a:r>
              <a:rPr lang="en-US" altLang="en-US" dirty="0" smtClean="0"/>
              <a:t>(continued)</a:t>
            </a:r>
          </a:p>
          <a:p>
            <a:pPr marL="978408" lvl="1" indent="-978408">
              <a:spcBef>
                <a:spcPts val="1200"/>
              </a:spcBef>
              <a:buNone/>
            </a:pPr>
            <a:r>
              <a:rPr lang="en-US" altLang="en-US" dirty="0"/>
              <a:t>7.5	Explain the significance of the markings and </a:t>
            </a:r>
            <a:r>
              <a:rPr lang="en-US" altLang="en-US" dirty="0" smtClean="0"/>
              <a:t>locations </a:t>
            </a:r>
            <a:r>
              <a:rPr lang="en-US" altLang="en-US" dirty="0"/>
              <a:t>of the inferior and interior aspects of the facial and cranial bones.</a:t>
            </a:r>
          </a:p>
          <a:p>
            <a:pPr marL="978408" lvl="1" indent="-978408">
              <a:spcBef>
                <a:spcPts val="1200"/>
              </a:spcBef>
              <a:buNone/>
            </a:pPr>
            <a:r>
              <a:rPr lang="en-US" altLang="en-US" dirty="0"/>
              <a:t>7.6	Describe and locate the bone markings of 	the sphenoid, ethmoid, and palatine bones.</a:t>
            </a:r>
          </a:p>
          <a:p>
            <a:pPr marL="978408" lvl="1" indent="-978408">
              <a:spcBef>
                <a:spcPts val="1200"/>
              </a:spcBef>
              <a:buNone/>
            </a:pPr>
            <a:r>
              <a:rPr lang="en-US" altLang="en-US" dirty="0"/>
              <a:t>7.7	Describe the structure of the orbital complex </a:t>
            </a:r>
            <a:r>
              <a:rPr lang="en-US" altLang="en-US" dirty="0" smtClean="0"/>
              <a:t>and </a:t>
            </a:r>
            <a:r>
              <a:rPr lang="en-US" altLang="en-US" dirty="0"/>
              <a:t>nasal complex and the functions of their </a:t>
            </a:r>
            <a:r>
              <a:rPr lang="en-US" altLang="en-US" dirty="0" smtClean="0"/>
              <a:t>individual </a:t>
            </a:r>
            <a:r>
              <a:rPr lang="en-US" altLang="en-US" dirty="0"/>
              <a:t>bones.</a:t>
            </a:r>
          </a:p>
          <a:p>
            <a:pPr marL="978408" lvl="1" indent="-978408">
              <a:spcBef>
                <a:spcPts val="1200"/>
              </a:spcBef>
              <a:buNone/>
            </a:pPr>
            <a:r>
              <a:rPr lang="en-US" altLang="en-US" dirty="0"/>
              <a:t>7.8	Describe the mandible and the associated </a:t>
            </a:r>
            <a:r>
              <a:rPr lang="en-US" altLang="en-US" dirty="0" smtClean="0"/>
              <a:t>bones </a:t>
            </a:r>
            <a:r>
              <a:rPr lang="en-US" altLang="en-US" dirty="0"/>
              <a:t>of the skull</a:t>
            </a:r>
            <a:r>
              <a:rPr lang="en-US" altLang="en-US" dirty="0" smtClean="0"/>
              <a:t>.</a:t>
            </a:r>
            <a:endParaRPr lang="en-US" altLang="en-US" dirty="0"/>
          </a:p>
        </p:txBody>
      </p:sp>
      <p:sp>
        <p:nvSpPr>
          <p:cNvPr id="2"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790010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Facial </a:t>
            </a:r>
            <a:r>
              <a:rPr lang="en-US" altLang="en-US" dirty="0" smtClean="0"/>
              <a:t>and cranial bones, </a:t>
            </a:r>
            <a:r>
              <a:rPr lang="en-US" altLang="en-US" smtClean="0"/>
              <a:t>posterior view</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6" name="Picture 9" descr="\\192.168.4.30\conversion\IRDVD\JPG Creation\Martini _VAP3E\Output\Chapter 07\JPEG FILES\Labeled\fig_07_03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966927" y="764087"/>
            <a:ext cx="7210146" cy="558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67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Module </a:t>
            </a:r>
            <a:r>
              <a:rPr lang="en-US" altLang="en-US" dirty="0" smtClean="0"/>
              <a:t>7.3</a:t>
            </a:r>
            <a:r>
              <a:rPr lang="en-US" altLang="en-US" smtClean="0"/>
              <a:t>: Review</a:t>
            </a:r>
            <a:endParaRPr lang="en-US" altLang="en-US" dirty="0" smtClean="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Identify the facial bones.</a:t>
            </a:r>
          </a:p>
          <a:p>
            <a:pPr marL="514350" indent="-514350">
              <a:buClr>
                <a:srgbClr val="00743A"/>
              </a:buClr>
              <a:buFont typeface="+mj-lt"/>
              <a:buAutoNum type="alphaUcPeriod"/>
            </a:pPr>
            <a:r>
              <a:rPr lang="en-US" dirty="0" smtClean="0"/>
              <a:t>Identify the following bones as either a facial bone or a cranial bone: vomer, ethmoid, sphenoid, temporal, and inferior nasal conchae.</a:t>
            </a:r>
          </a:p>
          <a:p>
            <a:pPr marL="514350" indent="-514350">
              <a:buClr>
                <a:srgbClr val="00743A"/>
              </a:buClr>
              <a:buFont typeface="+mj-lt"/>
              <a:buAutoNum type="alphaUcPeriod"/>
            </a:pPr>
            <a:r>
              <a:rPr lang="en-US" dirty="0" smtClean="0"/>
              <a:t>The mandible articulates with which other cranial bones?</a:t>
            </a:r>
          </a:p>
          <a:p>
            <a:pPr marL="514350" indent="-514350">
              <a:buClr>
                <a:srgbClr val="00743A"/>
              </a:buClr>
              <a:buFont typeface="+mj-lt"/>
              <a:buAutoNum type="alphaUcPeriod"/>
            </a:pPr>
            <a:r>
              <a:rPr lang="en-US" dirty="0" smtClean="0"/>
              <a:t>Quincy suffers a hit to the skull that fractures the right superior lateral surface of his cranium. Which bone is fractured?</a:t>
            </a:r>
          </a:p>
          <a:p>
            <a:r>
              <a:rPr lang="en-US" i="1" dirty="0" smtClean="0"/>
              <a:t>Learning </a:t>
            </a:r>
            <a:r>
              <a:rPr lang="en-US" i="1" dirty="0" smtClean="0"/>
              <a:t>Outcome: </a:t>
            </a:r>
            <a:r>
              <a:rPr lang="en-US" dirty="0" smtClean="0"/>
              <a:t>Explain the significance of the markings and locations of the anterior and posterior aspects of the facial and cranial bones. </a:t>
            </a:r>
          </a:p>
          <a:p>
            <a:endParaRPr lang="en-US" dirty="0" smtClean="0"/>
          </a:p>
          <a:p>
            <a:endParaRPr lang="en-US" dirty="0" smtClean="0"/>
          </a:p>
          <a:p>
            <a:endParaRPr lang="en-US" dirty="0"/>
          </a:p>
        </p:txBody>
      </p:sp>
      <p:sp>
        <p:nvSpPr>
          <p:cNvPr id="3072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794690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Module </a:t>
            </a:r>
            <a:r>
              <a:rPr lang="en-US" altLang="en-US" dirty="0" smtClean="0"/>
              <a:t>7.4: The lateral and medial aspects of the skull share many </a:t>
            </a:r>
            <a:r>
              <a:rPr lang="en-US" altLang="en-US" smtClean="0"/>
              <a:t>bone markings</a:t>
            </a:r>
            <a:endParaRPr lang="en-US" altLang="en-US" dirty="0" smtClean="0"/>
          </a:p>
        </p:txBody>
      </p:sp>
      <p:sp>
        <p:nvSpPr>
          <p:cNvPr id="39938" name="Content Placeholder 2"/>
          <p:cNvSpPr>
            <a:spLocks noGrp="1"/>
          </p:cNvSpPr>
          <p:nvPr>
            <p:ph idx="1"/>
          </p:nvPr>
        </p:nvSpPr>
        <p:spPr/>
        <p:txBody>
          <a:bodyPr/>
          <a:lstStyle/>
          <a:p>
            <a:r>
              <a:rPr lang="en-US" b="1" dirty="0" smtClean="0"/>
              <a:t>Bone markings on the lateral aspect</a:t>
            </a:r>
          </a:p>
          <a:p>
            <a:pPr lvl="1"/>
            <a:r>
              <a:rPr lang="en-US" b="1" dirty="0" smtClean="0"/>
              <a:t>Forehead</a:t>
            </a:r>
          </a:p>
          <a:p>
            <a:pPr lvl="2"/>
            <a:r>
              <a:rPr lang="en-US" dirty="0" smtClean="0"/>
              <a:t>Forms anterior, superior portion of the cranium</a:t>
            </a:r>
          </a:p>
          <a:p>
            <a:pPr lvl="2"/>
            <a:r>
              <a:rPr lang="en-US" dirty="0" smtClean="0"/>
              <a:t>Provides attachment site for facial muscles</a:t>
            </a:r>
          </a:p>
          <a:p>
            <a:pPr lvl="1"/>
            <a:r>
              <a:rPr lang="en-US" b="1" dirty="0" smtClean="0"/>
              <a:t>Superior and inferior temporal lines</a:t>
            </a:r>
          </a:p>
          <a:p>
            <a:pPr lvl="2"/>
            <a:r>
              <a:rPr lang="en-US" dirty="0" smtClean="0"/>
              <a:t>Ridges marking attachment sites of the temporalis muscle</a:t>
            </a:r>
          </a:p>
          <a:p>
            <a:pPr lvl="1"/>
            <a:r>
              <a:rPr lang="en-US" b="1" dirty="0" smtClean="0"/>
              <a:t>Squamous part </a:t>
            </a:r>
            <a:r>
              <a:rPr lang="en-US" dirty="0" smtClean="0"/>
              <a:t>of the temporal bone</a:t>
            </a:r>
            <a:r>
              <a:rPr lang="en-US" b="1" dirty="0" smtClean="0"/>
              <a:t> </a:t>
            </a:r>
            <a:r>
              <a:rPr lang="en-US" dirty="0" smtClean="0"/>
              <a:t>(temporal squama)</a:t>
            </a:r>
          </a:p>
          <a:p>
            <a:pPr lvl="2"/>
            <a:r>
              <a:rPr lang="en-US" dirty="0" smtClean="0"/>
              <a:t>Convex, irregular surface bordering the squamous </a:t>
            </a:r>
            <a:r>
              <a:rPr lang="en-US" dirty="0" smtClean="0"/>
              <a:t>suture</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856561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Module </a:t>
            </a:r>
            <a:r>
              <a:rPr lang="en-US" altLang="en-US" dirty="0" smtClean="0"/>
              <a:t>7.4: Bone markings on lateral and medial aspects </a:t>
            </a:r>
            <a:r>
              <a:rPr lang="en-US" altLang="en-US" smtClean="0"/>
              <a:t>of skull</a:t>
            </a:r>
            <a:endParaRPr lang="en-US" altLang="en-US" dirty="0" smtClean="0"/>
          </a:p>
        </p:txBody>
      </p:sp>
      <p:sp>
        <p:nvSpPr>
          <p:cNvPr id="2" name="Content Placeholder 2"/>
          <p:cNvSpPr>
            <a:spLocks noGrp="1"/>
          </p:cNvSpPr>
          <p:nvPr>
            <p:ph idx="1"/>
          </p:nvPr>
        </p:nvSpPr>
        <p:spPr/>
        <p:txBody>
          <a:bodyPr/>
          <a:lstStyle/>
          <a:p>
            <a:r>
              <a:rPr lang="en-US" b="1" dirty="0" smtClean="0"/>
              <a:t>Bone markings on the lateral aspect </a:t>
            </a:r>
            <a:r>
              <a:rPr lang="en-US" dirty="0" smtClean="0"/>
              <a:t>(continued)</a:t>
            </a:r>
            <a:endParaRPr lang="en-US" b="1" dirty="0" smtClean="0"/>
          </a:p>
          <a:p>
            <a:pPr lvl="1"/>
            <a:r>
              <a:rPr lang="en-US" b="1" dirty="0" smtClean="0"/>
              <a:t>External acoustic meatus</a:t>
            </a:r>
          </a:p>
          <a:p>
            <a:pPr lvl="2"/>
            <a:r>
              <a:rPr lang="en-US" dirty="0" smtClean="0"/>
              <a:t>Canal beginning on lateral surface of the temporal bone</a:t>
            </a:r>
          </a:p>
          <a:p>
            <a:pPr lvl="2"/>
            <a:r>
              <a:rPr lang="en-US" dirty="0" smtClean="0"/>
              <a:t>Ends at the tympanic membrane</a:t>
            </a:r>
          </a:p>
          <a:p>
            <a:pPr lvl="1"/>
            <a:r>
              <a:rPr lang="en-US" b="1" dirty="0" smtClean="0"/>
              <a:t>Zygomatic process</a:t>
            </a:r>
            <a:r>
              <a:rPr lang="en-US" dirty="0" smtClean="0"/>
              <a:t> </a:t>
            </a:r>
            <a:r>
              <a:rPr lang="en-US" b="1" dirty="0" smtClean="0"/>
              <a:t>of the temporal bone</a:t>
            </a:r>
          </a:p>
          <a:p>
            <a:pPr lvl="2"/>
            <a:r>
              <a:rPr lang="en-US" dirty="0" smtClean="0"/>
              <a:t>Articulates with the </a:t>
            </a:r>
            <a:r>
              <a:rPr lang="en-US" b="1" dirty="0" smtClean="0"/>
              <a:t>temporal process of the zygomatic bone </a:t>
            </a:r>
            <a:r>
              <a:rPr lang="en-US" dirty="0" smtClean="0"/>
              <a:t>to form the </a:t>
            </a:r>
            <a:r>
              <a:rPr lang="en-US" b="1" dirty="0" smtClean="0"/>
              <a:t>zygomatic </a:t>
            </a:r>
            <a:r>
              <a:rPr lang="en-US" b="1" dirty="0" smtClean="0"/>
              <a:t>arch</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42635420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Module </a:t>
            </a:r>
            <a:r>
              <a:rPr lang="en-US" altLang="en-US" dirty="0" smtClean="0"/>
              <a:t>7.4: Bone markings on lateral and medial aspects </a:t>
            </a:r>
            <a:r>
              <a:rPr lang="en-US" altLang="en-US" smtClean="0"/>
              <a:t>of skull</a:t>
            </a:r>
            <a:endParaRPr lang="en-US" altLang="en-US" dirty="0" smtClean="0"/>
          </a:p>
        </p:txBody>
      </p:sp>
      <p:sp>
        <p:nvSpPr>
          <p:cNvPr id="2" name="Content Placeholder 2"/>
          <p:cNvSpPr>
            <a:spLocks noGrp="1"/>
          </p:cNvSpPr>
          <p:nvPr>
            <p:ph idx="1"/>
          </p:nvPr>
        </p:nvSpPr>
        <p:spPr/>
        <p:txBody>
          <a:bodyPr/>
          <a:lstStyle/>
          <a:p>
            <a:r>
              <a:rPr lang="en-US" b="1" dirty="0" smtClean="0"/>
              <a:t>Bone markings on the lateral aspect </a:t>
            </a:r>
            <a:r>
              <a:rPr lang="en-US" dirty="0" smtClean="0"/>
              <a:t>(continued)</a:t>
            </a:r>
          </a:p>
          <a:p>
            <a:pPr lvl="1"/>
            <a:r>
              <a:rPr lang="en-US" b="1" dirty="0" smtClean="0"/>
              <a:t>Mandibular angle</a:t>
            </a:r>
          </a:p>
          <a:p>
            <a:pPr lvl="2"/>
            <a:r>
              <a:rPr lang="en-US" dirty="0" smtClean="0"/>
              <a:t>Posterior, inferior corner of lower jaw</a:t>
            </a:r>
          </a:p>
          <a:p>
            <a:pPr lvl="1"/>
            <a:r>
              <a:rPr lang="en-US" b="1" dirty="0" smtClean="0"/>
              <a:t>Mental protuberance </a:t>
            </a:r>
            <a:r>
              <a:rPr lang="en-US" dirty="0" smtClean="0"/>
              <a:t>(</a:t>
            </a:r>
            <a:r>
              <a:rPr lang="en-US" i="1" dirty="0" smtClean="0"/>
              <a:t>mentalis,</a:t>
            </a:r>
            <a:r>
              <a:rPr lang="en-US" dirty="0" smtClean="0"/>
              <a:t> chin)</a:t>
            </a:r>
          </a:p>
          <a:p>
            <a:pPr lvl="2"/>
            <a:r>
              <a:rPr lang="en-US" dirty="0" smtClean="0"/>
              <a:t>Attachment site for several facial muscles</a:t>
            </a:r>
          </a:p>
          <a:p>
            <a:pPr lvl="1"/>
            <a:r>
              <a:rPr lang="en-US" b="1" dirty="0" smtClean="0"/>
              <a:t>Alveolar part </a:t>
            </a:r>
            <a:r>
              <a:rPr lang="en-US" dirty="0" smtClean="0"/>
              <a:t>of mandible</a:t>
            </a:r>
          </a:p>
          <a:p>
            <a:pPr lvl="2"/>
            <a:r>
              <a:rPr lang="en-US" dirty="0" smtClean="0"/>
              <a:t>Surrounds and supports lower teeth</a:t>
            </a:r>
          </a:p>
          <a:p>
            <a:pPr lvl="1"/>
            <a:r>
              <a:rPr lang="en-US" b="1" dirty="0" smtClean="0"/>
              <a:t>Alveolar processes</a:t>
            </a:r>
          </a:p>
          <a:p>
            <a:pPr lvl="2"/>
            <a:r>
              <a:rPr lang="en-US" dirty="0" smtClean="0"/>
              <a:t>Projecting ridges of maxillae and mandible</a:t>
            </a:r>
          </a:p>
          <a:p>
            <a:pPr lvl="2"/>
            <a:r>
              <a:rPr lang="en-US" dirty="0" smtClean="0"/>
              <a:t>Support the upper and lower </a:t>
            </a:r>
            <a:r>
              <a:rPr lang="en-US" dirty="0" smtClean="0"/>
              <a:t>teeth</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5657035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dirty="0" smtClean="0"/>
              <a:t>Skull bone markings, lateral view</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10" descr="\\192.168.4.30\conversion\IRDVD\JPG Creation\Martini _VAP3E\Output\Chapter 07\JPEG FILES\Labeled\fig_07_04_01-L.jpg"/>
          <p:cNvPicPr>
            <a:picLocks noChangeAspect="1" noChangeArrowheads="1"/>
          </p:cNvPicPr>
          <p:nvPr/>
        </p:nvPicPr>
        <p:blipFill>
          <a:blip r:embed="rId2">
            <a:extLst>
              <a:ext uri="{28A0092B-C50C-407E-A947-70E740481C1C}">
                <a14:useLocalDpi xmlns:a14="http://schemas.microsoft.com/office/drawing/2010/main" val="0"/>
              </a:ext>
            </a:extLst>
          </a:blip>
          <a:srcRect b="2313"/>
          <a:stretch>
            <a:fillRect/>
          </a:stretch>
        </p:blipFill>
        <p:spPr bwMode="auto">
          <a:xfrm>
            <a:off x="622436" y="668515"/>
            <a:ext cx="7899128" cy="5941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824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Module </a:t>
            </a:r>
            <a:r>
              <a:rPr lang="en-US" altLang="en-US" dirty="0" smtClean="0"/>
              <a:t>7.4: Bone markings on lateral and medial aspects </a:t>
            </a:r>
            <a:r>
              <a:rPr lang="en-US" altLang="en-US" smtClean="0"/>
              <a:t>of skull</a:t>
            </a:r>
            <a:endParaRPr lang="en-US" altLang="en-US" dirty="0" smtClean="0"/>
          </a:p>
        </p:txBody>
      </p:sp>
      <p:sp>
        <p:nvSpPr>
          <p:cNvPr id="41987" name="Content Placeholder 2"/>
          <p:cNvSpPr>
            <a:spLocks noGrp="1"/>
          </p:cNvSpPr>
          <p:nvPr>
            <p:ph idx="1"/>
          </p:nvPr>
        </p:nvSpPr>
        <p:spPr/>
        <p:txBody>
          <a:bodyPr/>
          <a:lstStyle/>
          <a:p>
            <a:r>
              <a:rPr lang="en-US" altLang="en-US" b="1" dirty="0" smtClean="0"/>
              <a:t>Bone markings on the medial aspect</a:t>
            </a:r>
          </a:p>
          <a:p>
            <a:pPr lvl="1"/>
            <a:r>
              <a:rPr lang="en-US" altLang="en-US" b="1" dirty="0" smtClean="0"/>
              <a:t>Frontal sinuses</a:t>
            </a:r>
          </a:p>
          <a:p>
            <a:pPr lvl="2"/>
            <a:r>
              <a:rPr lang="en-US" altLang="en-US" dirty="0" smtClean="0"/>
              <a:t>Hollow spaces in the bone</a:t>
            </a:r>
          </a:p>
          <a:p>
            <a:pPr lvl="1"/>
            <a:r>
              <a:rPr lang="en-US" altLang="en-US" b="1" dirty="0" smtClean="0"/>
              <a:t>Petrous part </a:t>
            </a:r>
            <a:r>
              <a:rPr lang="en-US" altLang="en-US" dirty="0" smtClean="0"/>
              <a:t>of the temporal bone</a:t>
            </a:r>
          </a:p>
          <a:p>
            <a:pPr lvl="2"/>
            <a:r>
              <a:rPr lang="en-US" altLang="en-US" dirty="0" smtClean="0"/>
              <a:t>Encloses structures of the inner ear and auditory </a:t>
            </a:r>
            <a:r>
              <a:rPr lang="en-US" altLang="en-US" dirty="0" err="1" smtClean="0"/>
              <a:t>ossicles</a:t>
            </a:r>
            <a:r>
              <a:rPr lang="en-US" altLang="en-US" dirty="0" smtClean="0"/>
              <a:t> in the middle ear</a:t>
            </a:r>
          </a:p>
          <a:p>
            <a:pPr lvl="1"/>
            <a:r>
              <a:rPr lang="en-US" altLang="en-US" b="1" dirty="0" smtClean="0"/>
              <a:t>Internal acoustic meatus</a:t>
            </a:r>
          </a:p>
          <a:p>
            <a:pPr lvl="2"/>
            <a:r>
              <a:rPr lang="en-US" altLang="en-US" dirty="0" smtClean="0"/>
              <a:t>Passageway for blood vessels and facial and vestibulocochlear nerves</a:t>
            </a:r>
          </a:p>
          <a:p>
            <a:pPr lvl="1"/>
            <a:r>
              <a:rPr lang="en-US" altLang="en-US" b="1" dirty="0" smtClean="0"/>
              <a:t>Hypoglossal canal</a:t>
            </a:r>
          </a:p>
          <a:p>
            <a:pPr lvl="2"/>
            <a:r>
              <a:rPr lang="en-US" altLang="en-US" dirty="0" smtClean="0"/>
              <a:t>Passageway for hypoglossal </a:t>
            </a:r>
            <a:r>
              <a:rPr lang="en-US" altLang="en-US" dirty="0" smtClean="0"/>
              <a:t>nerves</a:t>
            </a:r>
            <a:endParaRPr lang="en-US" alt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16114546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Skull </a:t>
            </a:r>
            <a:r>
              <a:rPr lang="en-US" altLang="en-US" dirty="0" smtClean="0"/>
              <a:t>bone markings: </a:t>
            </a:r>
            <a:r>
              <a:rPr lang="en-US" altLang="en-US" smtClean="0"/>
              <a:t>sagittal section</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11" descr="\\192.168.4.30\conversion\IRDVD\JPG Creation\Martini _VAP3E\Output\Chapter 07\JPEG FILES\Labeled\fig_07_04_02-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788352" y="813181"/>
            <a:ext cx="7567297" cy="583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077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Module </a:t>
            </a:r>
            <a:r>
              <a:rPr lang="en-US" altLang="en-US" dirty="0" smtClean="0"/>
              <a:t>7.4</a:t>
            </a:r>
            <a:r>
              <a:rPr lang="en-US" altLang="en-US" smtClean="0"/>
              <a:t>: Review</a:t>
            </a:r>
            <a:endParaRPr lang="en-US" altLang="en-US" dirty="0" smtClean="0"/>
          </a:p>
        </p:txBody>
      </p:sp>
      <p:sp>
        <p:nvSpPr>
          <p:cNvPr id="30722" name="Content Placeholder 2"/>
          <p:cNvSpPr>
            <a:spLocks noGrp="1"/>
          </p:cNvSpPr>
          <p:nvPr>
            <p:ph idx="1"/>
          </p:nvPr>
        </p:nvSpPr>
        <p:spPr/>
        <p:txBody>
          <a:bodyPr/>
          <a:lstStyle/>
          <a:p>
            <a:pPr marL="514350" indent="-514350">
              <a:buClr>
                <a:srgbClr val="00743A"/>
              </a:buClr>
              <a:buFont typeface="+mj-lt"/>
              <a:buAutoNum type="alphaUcPeriod"/>
            </a:pPr>
            <a:r>
              <a:rPr lang="en-US" dirty="0" smtClean="0"/>
              <a:t>Describe the alveolar process.</a:t>
            </a:r>
          </a:p>
          <a:p>
            <a:pPr marL="514350" indent="-514350">
              <a:buClr>
                <a:srgbClr val="00743A"/>
              </a:buClr>
              <a:buFont typeface="+mj-lt"/>
              <a:buAutoNum type="alphaUcPeriod"/>
            </a:pPr>
            <a:r>
              <a:rPr lang="en-US" dirty="0" smtClean="0"/>
              <a:t>What bone processes form the zygomatic arch?</a:t>
            </a:r>
          </a:p>
          <a:p>
            <a:pPr marL="514350" indent="-514350">
              <a:buClr>
                <a:srgbClr val="00743A"/>
              </a:buClr>
              <a:buFont typeface="+mj-lt"/>
              <a:buAutoNum type="alphaUcPeriod"/>
            </a:pPr>
            <a:r>
              <a:rPr lang="en-US" dirty="0" smtClean="0"/>
              <a:t>Name each meatus found in the temporal bone.</a:t>
            </a:r>
          </a:p>
          <a:p>
            <a:pPr marL="514350" indent="-514350">
              <a:buClr>
                <a:srgbClr val="00743A"/>
              </a:buClr>
              <a:buFont typeface="+mj-lt"/>
              <a:buAutoNum type="alphaUcPeriod"/>
            </a:pPr>
            <a:r>
              <a:rPr lang="en-US" dirty="0" smtClean="0"/>
              <a:t>What is the function of the internal acoustic meatus?</a:t>
            </a:r>
          </a:p>
          <a:p>
            <a:pPr>
              <a:lnSpc>
                <a:spcPts val="1200"/>
              </a:lnSpc>
            </a:pPr>
            <a:endParaRPr lang="en-US" dirty="0" smtClean="0"/>
          </a:p>
          <a:p>
            <a:r>
              <a:rPr lang="en-US" i="1" dirty="0" smtClean="0"/>
              <a:t>Learning Outcome:</a:t>
            </a:r>
            <a:r>
              <a:rPr lang="en-US" dirty="0" smtClean="0"/>
              <a:t> Explain the significance of the markings and locations of the lateral and medial aspects of the facial and cranial bones. </a:t>
            </a:r>
            <a:endParaRPr lang="en-US" dirty="0"/>
          </a:p>
        </p:txBody>
      </p:sp>
      <p:sp>
        <p:nvSpPr>
          <p:cNvPr id="3072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8922472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Module </a:t>
            </a:r>
            <a:r>
              <a:rPr lang="en-US" altLang="en-US" dirty="0" smtClean="0"/>
              <a:t>7.5: The foramina on the inferior surface of the skull mark the passageways for nerves and </a:t>
            </a:r>
            <a:r>
              <a:rPr lang="en-US" altLang="en-US" smtClean="0"/>
              <a:t>blood vessels</a:t>
            </a:r>
            <a:endParaRPr lang="en-US" altLang="en-US" dirty="0" smtClean="0"/>
          </a:p>
        </p:txBody>
      </p:sp>
      <p:sp>
        <p:nvSpPr>
          <p:cNvPr id="39938" name="Content Placeholder 2"/>
          <p:cNvSpPr>
            <a:spLocks noGrp="1"/>
          </p:cNvSpPr>
          <p:nvPr>
            <p:ph idx="1"/>
          </p:nvPr>
        </p:nvSpPr>
        <p:spPr>
          <a:xfrm>
            <a:off x="446088" y="1490596"/>
            <a:ext cx="8288337" cy="4759391"/>
          </a:xfrm>
        </p:spPr>
        <p:txBody>
          <a:bodyPr/>
          <a:lstStyle/>
          <a:p>
            <a:r>
              <a:rPr lang="en-US" b="1" dirty="0" smtClean="0"/>
              <a:t>Foramina on the inferior aspect</a:t>
            </a:r>
          </a:p>
          <a:p>
            <a:pPr lvl="1"/>
            <a:r>
              <a:rPr lang="en-US" b="1" dirty="0" smtClean="0"/>
              <a:t>Foramen </a:t>
            </a:r>
            <a:r>
              <a:rPr lang="en-US" b="1" dirty="0" err="1" smtClean="0"/>
              <a:t>lacerum</a:t>
            </a:r>
            <a:r>
              <a:rPr lang="en-US" b="1" dirty="0" smtClean="0"/>
              <a:t> </a:t>
            </a:r>
            <a:r>
              <a:rPr lang="en-US" dirty="0" smtClean="0"/>
              <a:t>(</a:t>
            </a:r>
            <a:r>
              <a:rPr lang="en-US" i="1" dirty="0" err="1" smtClean="0"/>
              <a:t>lacerare</a:t>
            </a:r>
            <a:r>
              <a:rPr lang="en-US" i="1" dirty="0" smtClean="0"/>
              <a:t>,</a:t>
            </a:r>
            <a:r>
              <a:rPr lang="en-US" dirty="0" smtClean="0"/>
              <a:t> to tear)</a:t>
            </a:r>
          </a:p>
          <a:p>
            <a:pPr lvl="2"/>
            <a:r>
              <a:rPr lang="en-US" dirty="0" smtClean="0"/>
              <a:t>Jagged slit between sphenoid and petrous portion of temporal bone</a:t>
            </a:r>
          </a:p>
          <a:p>
            <a:pPr lvl="2"/>
            <a:r>
              <a:rPr lang="en-US" dirty="0" smtClean="0"/>
              <a:t>Contains hyaline cartilage and small arteries</a:t>
            </a:r>
          </a:p>
          <a:p>
            <a:pPr lvl="1"/>
            <a:r>
              <a:rPr lang="en-US" b="1" dirty="0" smtClean="0"/>
              <a:t>Foramen </a:t>
            </a:r>
            <a:r>
              <a:rPr lang="en-US" b="1" dirty="0" err="1" smtClean="0"/>
              <a:t>ovale</a:t>
            </a:r>
            <a:endParaRPr lang="en-US" b="1" dirty="0" smtClean="0"/>
          </a:p>
          <a:p>
            <a:pPr lvl="2"/>
            <a:r>
              <a:rPr lang="en-US" dirty="0" smtClean="0"/>
              <a:t>Passage for nerves innervating the jaws</a:t>
            </a:r>
          </a:p>
          <a:p>
            <a:pPr lvl="1"/>
            <a:r>
              <a:rPr lang="en-US" b="1" dirty="0" smtClean="0"/>
              <a:t>Carotid canal</a:t>
            </a:r>
          </a:p>
          <a:p>
            <a:pPr lvl="2"/>
            <a:r>
              <a:rPr lang="en-US" dirty="0" smtClean="0"/>
              <a:t>Passage for the internal carotid </a:t>
            </a:r>
            <a:r>
              <a:rPr lang="en-US" dirty="0" smtClean="0"/>
              <a:t>artery</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780129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Section </a:t>
            </a:r>
            <a:r>
              <a:rPr lang="en-US" altLang="en-US" dirty="0" smtClean="0"/>
              <a:t>1: </a:t>
            </a:r>
            <a:r>
              <a:rPr lang="en-US" altLang="en-US" smtClean="0"/>
              <a:t>Axial Skeleton</a:t>
            </a:r>
            <a:endParaRPr lang="en-US" altLang="en-US" dirty="0" smtClean="0"/>
          </a:p>
        </p:txBody>
      </p:sp>
      <p:sp>
        <p:nvSpPr>
          <p:cNvPr id="9219" name="Content Placeholder 2"/>
          <p:cNvSpPr>
            <a:spLocks noGrp="1"/>
          </p:cNvSpPr>
          <p:nvPr>
            <p:ph idx="1"/>
          </p:nvPr>
        </p:nvSpPr>
        <p:spPr/>
        <p:txBody>
          <a:bodyPr/>
          <a:lstStyle/>
          <a:p>
            <a:r>
              <a:rPr lang="en-US" altLang="en-US" b="1" dirty="0" smtClean="0"/>
              <a:t>Learning Outcomes </a:t>
            </a:r>
            <a:r>
              <a:rPr lang="en-US" altLang="en-US" dirty="0" smtClean="0"/>
              <a:t>(continued)</a:t>
            </a:r>
          </a:p>
          <a:p>
            <a:pPr marL="978408" lvl="1" indent="-978408">
              <a:spcBef>
                <a:spcPts val="1200"/>
              </a:spcBef>
              <a:buNone/>
            </a:pPr>
            <a:r>
              <a:rPr lang="en-US" altLang="en-US" dirty="0"/>
              <a:t>7.9	Describe key structural differences among the </a:t>
            </a:r>
            <a:r>
              <a:rPr lang="en-US" altLang="en-US" dirty="0" smtClean="0"/>
              <a:t>skulls </a:t>
            </a:r>
            <a:r>
              <a:rPr lang="en-US" altLang="en-US" dirty="0"/>
              <a:t>of infants, children, and adults.</a:t>
            </a:r>
          </a:p>
          <a:p>
            <a:pPr marL="978408" lvl="1" indent="-978408">
              <a:spcBef>
                <a:spcPts val="1200"/>
              </a:spcBef>
              <a:buNone/>
            </a:pPr>
            <a:r>
              <a:rPr lang="en-US" altLang="en-US" dirty="0"/>
              <a:t>7.10	Identify and describe the curves of the spinal </a:t>
            </a:r>
            <a:r>
              <a:rPr lang="en-US" altLang="en-US" dirty="0" smtClean="0"/>
              <a:t>column </a:t>
            </a:r>
            <a:r>
              <a:rPr lang="en-US" altLang="en-US" dirty="0"/>
              <a:t>and their functions, and identify the </a:t>
            </a:r>
            <a:r>
              <a:rPr lang="en-US" altLang="en-US" dirty="0" smtClean="0"/>
              <a:t>vertebral </a:t>
            </a:r>
            <a:r>
              <a:rPr lang="en-US" altLang="en-US" dirty="0"/>
              <a:t>regions.</a:t>
            </a:r>
          </a:p>
          <a:p>
            <a:pPr marL="978408" lvl="1" indent="-978408">
              <a:spcBef>
                <a:spcPts val="1200"/>
              </a:spcBef>
              <a:buNone/>
            </a:pPr>
            <a:r>
              <a:rPr lang="en-US" altLang="en-US" dirty="0"/>
              <a:t>7.11	Describe the distinctive structural </a:t>
            </a:r>
            <a:r>
              <a:rPr lang="en-US" altLang="en-US" dirty="0" smtClean="0"/>
              <a:t>and functional </a:t>
            </a:r>
            <a:r>
              <a:rPr lang="en-US" altLang="en-US" dirty="0"/>
              <a:t>characteristics of the cervical and </a:t>
            </a:r>
            <a:r>
              <a:rPr lang="en-US" altLang="en-US" dirty="0" smtClean="0"/>
              <a:t>thoracic </a:t>
            </a:r>
            <a:r>
              <a:rPr lang="en-US" altLang="en-US" dirty="0"/>
              <a:t>vertebrae.</a:t>
            </a:r>
          </a:p>
          <a:p>
            <a:pPr marL="978408" lvl="1" indent="-978408">
              <a:spcBef>
                <a:spcPts val="1200"/>
              </a:spcBef>
              <a:buNone/>
            </a:pPr>
            <a:r>
              <a:rPr lang="en-US" altLang="en-US" dirty="0"/>
              <a:t>7.12	Describe the distinctive structural </a:t>
            </a:r>
            <a:r>
              <a:rPr lang="en-US" altLang="en-US" dirty="0" smtClean="0"/>
              <a:t>and functional </a:t>
            </a:r>
            <a:r>
              <a:rPr lang="en-US" altLang="en-US" dirty="0"/>
              <a:t>characteristics of the </a:t>
            </a:r>
            <a:r>
              <a:rPr lang="en-US" altLang="en-US" dirty="0" smtClean="0"/>
              <a:t>lumbar vertebrae</a:t>
            </a:r>
            <a:r>
              <a:rPr lang="en-US" altLang="en-US" dirty="0"/>
              <a:t>.</a:t>
            </a:r>
          </a:p>
        </p:txBody>
      </p:sp>
      <p:sp>
        <p:nvSpPr>
          <p:cNvPr id="1024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746774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Module </a:t>
            </a:r>
            <a:r>
              <a:rPr lang="en-US" altLang="en-US" dirty="0" smtClean="0"/>
              <a:t>7.5: Bone markings on inferior and interior aspects </a:t>
            </a:r>
            <a:r>
              <a:rPr lang="en-US" altLang="en-US" smtClean="0"/>
              <a:t>of skull</a:t>
            </a:r>
            <a:endParaRPr lang="en-US" altLang="en-US" dirty="0" smtClean="0"/>
          </a:p>
        </p:txBody>
      </p:sp>
      <p:sp>
        <p:nvSpPr>
          <p:cNvPr id="39938" name="Content Placeholder 2"/>
          <p:cNvSpPr>
            <a:spLocks noGrp="1"/>
          </p:cNvSpPr>
          <p:nvPr>
            <p:ph idx="1"/>
          </p:nvPr>
        </p:nvSpPr>
        <p:spPr/>
        <p:txBody>
          <a:bodyPr/>
          <a:lstStyle/>
          <a:p>
            <a:r>
              <a:rPr lang="en-US" b="1" dirty="0" smtClean="0"/>
              <a:t>Foramina on the inferior aspect </a:t>
            </a:r>
            <a:r>
              <a:rPr lang="en-US" dirty="0" smtClean="0"/>
              <a:t>(continued)</a:t>
            </a:r>
          </a:p>
          <a:p>
            <a:pPr lvl="1"/>
            <a:r>
              <a:rPr lang="en-US" b="1" dirty="0" err="1" smtClean="0"/>
              <a:t>Stylomastoid</a:t>
            </a:r>
            <a:r>
              <a:rPr lang="en-US" b="1" dirty="0" smtClean="0"/>
              <a:t> foramen</a:t>
            </a:r>
          </a:p>
          <a:p>
            <a:pPr lvl="2"/>
            <a:r>
              <a:rPr lang="en-US" dirty="0" smtClean="0"/>
              <a:t>Posterior to the base of the styloid process</a:t>
            </a:r>
          </a:p>
          <a:p>
            <a:pPr lvl="2"/>
            <a:r>
              <a:rPr lang="en-US" dirty="0" smtClean="0"/>
              <a:t>Passage for facial nerve</a:t>
            </a:r>
          </a:p>
          <a:p>
            <a:pPr lvl="1"/>
            <a:r>
              <a:rPr lang="en-US" b="1" dirty="0" smtClean="0"/>
              <a:t>Jugular foramen</a:t>
            </a:r>
          </a:p>
          <a:p>
            <a:pPr lvl="2"/>
            <a:r>
              <a:rPr lang="en-US" dirty="0" smtClean="0"/>
              <a:t>Located between the occipital and temporal bone</a:t>
            </a:r>
          </a:p>
          <a:p>
            <a:pPr lvl="2"/>
            <a:r>
              <a:rPr lang="en-US" dirty="0" smtClean="0"/>
              <a:t>Passage for internal jugular vein</a:t>
            </a:r>
          </a:p>
          <a:p>
            <a:pPr lvl="1"/>
            <a:r>
              <a:rPr lang="en-US" b="1" dirty="0" smtClean="0"/>
              <a:t>Foramen magnum</a:t>
            </a:r>
          </a:p>
          <a:p>
            <a:pPr lvl="2"/>
            <a:r>
              <a:rPr lang="en-US" dirty="0" smtClean="0"/>
              <a:t>Connects cranial cavity with the vertebral canal</a:t>
            </a:r>
          </a:p>
          <a:p>
            <a:pPr lvl="2"/>
            <a:r>
              <a:rPr lang="en-US" dirty="0" smtClean="0"/>
              <a:t>Surrounds the connection between the brain and spinal </a:t>
            </a:r>
            <a:r>
              <a:rPr lang="en-US" dirty="0" smtClean="0"/>
              <a:t>cord</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5314858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Module </a:t>
            </a:r>
            <a:r>
              <a:rPr lang="en-US" altLang="en-US" dirty="0" smtClean="0"/>
              <a:t>7.5: Bone markings on inferior and interior aspects </a:t>
            </a:r>
            <a:r>
              <a:rPr lang="en-US" altLang="en-US" smtClean="0"/>
              <a:t>of skull</a:t>
            </a:r>
            <a:endParaRPr lang="en-US" altLang="en-US" dirty="0" smtClean="0"/>
          </a:p>
        </p:txBody>
      </p:sp>
      <p:sp>
        <p:nvSpPr>
          <p:cNvPr id="39938" name="Content Placeholder 2"/>
          <p:cNvSpPr>
            <a:spLocks noGrp="1"/>
          </p:cNvSpPr>
          <p:nvPr>
            <p:ph idx="1"/>
          </p:nvPr>
        </p:nvSpPr>
        <p:spPr/>
        <p:txBody>
          <a:bodyPr/>
          <a:lstStyle/>
          <a:p>
            <a:r>
              <a:rPr lang="en-US" b="1" dirty="0" smtClean="0"/>
              <a:t>Bone markings on the inferior aspect</a:t>
            </a:r>
          </a:p>
          <a:p>
            <a:pPr lvl="1"/>
            <a:r>
              <a:rPr lang="en-US" b="1" dirty="0" smtClean="0"/>
              <a:t>Mandibular fossa</a:t>
            </a:r>
          </a:p>
          <a:p>
            <a:pPr lvl="2"/>
            <a:r>
              <a:rPr lang="en-US" dirty="0" smtClean="0"/>
              <a:t>On the inferior surface of the temporal bone</a:t>
            </a:r>
          </a:p>
          <a:p>
            <a:pPr lvl="2"/>
            <a:r>
              <a:rPr lang="en-US" dirty="0" smtClean="0"/>
              <a:t>Articulation site for temporal bone and mandible</a:t>
            </a:r>
          </a:p>
          <a:p>
            <a:pPr lvl="1"/>
            <a:r>
              <a:rPr lang="en-US" b="1" dirty="0" smtClean="0"/>
              <a:t>Occipital condyles</a:t>
            </a:r>
          </a:p>
          <a:p>
            <a:pPr lvl="2"/>
            <a:r>
              <a:rPr lang="en-US" dirty="0" smtClean="0"/>
              <a:t>Articulation site between skull and first cervical vertebra</a:t>
            </a:r>
          </a:p>
          <a:p>
            <a:pPr lvl="1"/>
            <a:r>
              <a:rPr lang="en-US" b="1" dirty="0" smtClean="0"/>
              <a:t>Inferior</a:t>
            </a:r>
            <a:r>
              <a:rPr lang="en-US" dirty="0" smtClean="0"/>
              <a:t> and </a:t>
            </a:r>
            <a:r>
              <a:rPr lang="en-US" b="1" dirty="0" smtClean="0"/>
              <a:t>superior nuchal lines</a:t>
            </a:r>
          </a:p>
          <a:p>
            <a:pPr lvl="2"/>
            <a:r>
              <a:rPr lang="en-US" dirty="0" smtClean="0"/>
              <a:t>Intersect at the occipital crest</a:t>
            </a:r>
          </a:p>
          <a:p>
            <a:pPr lvl="2"/>
            <a:r>
              <a:rPr lang="en-US" dirty="0" smtClean="0"/>
              <a:t>Attachment sites for muscles and ligaments that stabilize the head over the cervical </a:t>
            </a:r>
            <a:r>
              <a:rPr lang="en-US" dirty="0" smtClean="0"/>
              <a:t>vertebrae</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1046439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Inferior </a:t>
            </a:r>
            <a:r>
              <a:rPr lang="en-US" altLang="en-US" dirty="0" smtClean="0"/>
              <a:t>view </a:t>
            </a:r>
            <a:r>
              <a:rPr lang="en-US" altLang="en-US" smtClean="0"/>
              <a:t>of foramina</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12" descr="\\192.168.4.30\conversion\IRDVD\JPG Creation\Martini _VAP3E\Output\Chapter 07\JPEG FILES\Labeled\fig_07_05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725423" y="856036"/>
            <a:ext cx="7693155" cy="578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4159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Module </a:t>
            </a:r>
            <a:r>
              <a:rPr lang="en-US" altLang="en-US" dirty="0" smtClean="0"/>
              <a:t>7.5: Bone markings on inferior and interior aspects </a:t>
            </a:r>
            <a:r>
              <a:rPr lang="en-US" altLang="en-US" smtClean="0"/>
              <a:t>of skull</a:t>
            </a:r>
            <a:endParaRPr lang="en-US" altLang="en-US" dirty="0" smtClean="0"/>
          </a:p>
        </p:txBody>
      </p:sp>
      <p:sp>
        <p:nvSpPr>
          <p:cNvPr id="39938" name="Content Placeholder 2"/>
          <p:cNvSpPr>
            <a:spLocks noGrp="1"/>
          </p:cNvSpPr>
          <p:nvPr>
            <p:ph idx="1"/>
          </p:nvPr>
        </p:nvSpPr>
        <p:spPr/>
        <p:txBody>
          <a:bodyPr/>
          <a:lstStyle/>
          <a:p>
            <a:r>
              <a:rPr lang="en-US" b="1" dirty="0" smtClean="0"/>
              <a:t>Bone markings on the interior aspect</a:t>
            </a:r>
          </a:p>
          <a:p>
            <a:pPr lvl="1"/>
            <a:r>
              <a:rPr lang="en-US" b="1" dirty="0" smtClean="0"/>
              <a:t>Olfactory foramina</a:t>
            </a:r>
          </a:p>
          <a:p>
            <a:pPr lvl="2"/>
            <a:r>
              <a:rPr lang="en-US" dirty="0" smtClean="0"/>
              <a:t>Permit passage of olfactory nerves</a:t>
            </a:r>
          </a:p>
          <a:p>
            <a:pPr lvl="1"/>
            <a:r>
              <a:rPr lang="en-US" b="1" dirty="0" smtClean="0"/>
              <a:t>Optic canals</a:t>
            </a:r>
          </a:p>
          <a:p>
            <a:pPr lvl="2"/>
            <a:r>
              <a:rPr lang="en-US" dirty="0" smtClean="0"/>
              <a:t>Permit passage of optic nerves</a:t>
            </a:r>
          </a:p>
          <a:p>
            <a:pPr lvl="1"/>
            <a:r>
              <a:rPr lang="en-US" b="1" dirty="0" smtClean="0"/>
              <a:t>Foramen rotundum</a:t>
            </a:r>
          </a:p>
          <a:p>
            <a:pPr lvl="2"/>
            <a:r>
              <a:rPr lang="en-US" dirty="0" smtClean="0"/>
              <a:t>Permit passage of a branch of trigeminal nerve</a:t>
            </a:r>
          </a:p>
          <a:p>
            <a:pPr lvl="1"/>
            <a:r>
              <a:rPr lang="en-US" b="1" dirty="0" smtClean="0"/>
              <a:t>Foramen spinosum</a:t>
            </a:r>
          </a:p>
          <a:p>
            <a:pPr lvl="2"/>
            <a:r>
              <a:rPr lang="en-US" dirty="0" smtClean="0"/>
              <a:t>Passage of blood vessels to CNS </a:t>
            </a:r>
            <a:r>
              <a:rPr lang="en-US" dirty="0" smtClean="0"/>
              <a:t>membranes</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9387511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Module </a:t>
            </a:r>
            <a:r>
              <a:rPr lang="en-US" altLang="en-US" dirty="0" smtClean="0"/>
              <a:t>7.5: Bone markings on inferior and interior aspects </a:t>
            </a:r>
            <a:r>
              <a:rPr lang="en-US" altLang="en-US" smtClean="0"/>
              <a:t>of skull</a:t>
            </a:r>
            <a:endParaRPr lang="en-US" altLang="en-US" dirty="0" smtClean="0"/>
          </a:p>
        </p:txBody>
      </p:sp>
      <p:sp>
        <p:nvSpPr>
          <p:cNvPr id="39938" name="Content Placeholder 2"/>
          <p:cNvSpPr>
            <a:spLocks noGrp="1"/>
          </p:cNvSpPr>
          <p:nvPr>
            <p:ph idx="1"/>
          </p:nvPr>
        </p:nvSpPr>
        <p:spPr/>
        <p:txBody>
          <a:bodyPr/>
          <a:lstStyle/>
          <a:p>
            <a:r>
              <a:rPr lang="en-US" b="1" dirty="0" smtClean="0"/>
              <a:t>Bone markings on the interior aspect </a:t>
            </a:r>
            <a:r>
              <a:rPr lang="en-US" dirty="0" smtClean="0"/>
              <a:t>(continued)</a:t>
            </a:r>
          </a:p>
          <a:p>
            <a:pPr lvl="1"/>
            <a:r>
              <a:rPr lang="en-US" b="1" dirty="0" smtClean="0"/>
              <a:t>Hypoglossal canal</a:t>
            </a:r>
          </a:p>
          <a:p>
            <a:pPr lvl="2"/>
            <a:r>
              <a:rPr lang="en-US" dirty="0" smtClean="0"/>
              <a:t>Passage of hypoglossal nerve</a:t>
            </a:r>
          </a:p>
          <a:p>
            <a:pPr lvl="1"/>
            <a:r>
              <a:rPr lang="en-US" b="1" dirty="0" smtClean="0"/>
              <a:t>Internal occipital crest</a:t>
            </a:r>
          </a:p>
          <a:p>
            <a:pPr lvl="2"/>
            <a:r>
              <a:rPr lang="en-US" dirty="0" smtClean="0"/>
              <a:t>Anchors blood vessels and membranes that stabilize the position of the </a:t>
            </a:r>
            <a:r>
              <a:rPr lang="en-US" dirty="0" smtClean="0"/>
              <a:t>brain</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838094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Superior </a:t>
            </a:r>
            <a:r>
              <a:rPr lang="en-US" altLang="en-US" dirty="0" smtClean="0"/>
              <a:t>view </a:t>
            </a:r>
            <a:r>
              <a:rPr lang="en-US" altLang="en-US" smtClean="0"/>
              <a:t>of foramina</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7" name="Picture 13" descr="\\192.168.4.30\conversion\IRDVD\JPG Creation\Martini _VAP3E\Output\Chapter 07\JPEG FILES\Labeled\fig_07_05_02-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638757" y="879053"/>
            <a:ext cx="5866487" cy="574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4327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Module </a:t>
            </a:r>
            <a:r>
              <a:rPr lang="en-US" altLang="en-US" dirty="0" smtClean="0"/>
              <a:t>7.5</a:t>
            </a:r>
            <a:r>
              <a:rPr lang="en-US" altLang="en-US" smtClean="0"/>
              <a:t>: Review</a:t>
            </a:r>
            <a:endParaRPr lang="en-US" altLang="en-US" dirty="0" smtClean="0"/>
          </a:p>
        </p:txBody>
      </p:sp>
      <p:sp>
        <p:nvSpPr>
          <p:cNvPr id="51202" name="Content Placeholder 2"/>
          <p:cNvSpPr>
            <a:spLocks noGrp="1"/>
          </p:cNvSpPr>
          <p:nvPr>
            <p:ph idx="1"/>
          </p:nvPr>
        </p:nvSpPr>
        <p:spPr/>
        <p:txBody>
          <a:bodyPr/>
          <a:lstStyle/>
          <a:p>
            <a:pPr marL="514350" indent="-514350">
              <a:buClr>
                <a:srgbClr val="00743A"/>
              </a:buClr>
              <a:buFont typeface="+mj-lt"/>
              <a:buAutoNum type="alphaUcPeriod"/>
            </a:pPr>
            <a:r>
              <a:rPr lang="en-US" dirty="0" smtClean="0"/>
              <a:t>Identify the bone containing the carotid canal, and name the structure that runs through this passageway.</a:t>
            </a:r>
          </a:p>
          <a:p>
            <a:pPr marL="514350" indent="-514350">
              <a:buClr>
                <a:srgbClr val="00743A"/>
              </a:buClr>
              <a:buFont typeface="+mj-lt"/>
              <a:buAutoNum type="alphaUcPeriod"/>
            </a:pPr>
            <a:r>
              <a:rPr lang="en-US" dirty="0" smtClean="0"/>
              <a:t>Which foramen provides a passageway for nerves innervating the jaw?</a:t>
            </a:r>
          </a:p>
          <a:p>
            <a:pPr marL="514350" indent="-514350">
              <a:buClr>
                <a:srgbClr val="00743A"/>
              </a:buClr>
              <a:buFont typeface="+mj-lt"/>
              <a:buAutoNum type="alphaUcPeriod"/>
            </a:pPr>
            <a:r>
              <a:rPr lang="en-US" dirty="0" smtClean="0"/>
              <a:t>In which bone is the foramen magnum located, and what is significant about this opening?</a:t>
            </a:r>
          </a:p>
          <a:p>
            <a:pPr>
              <a:lnSpc>
                <a:spcPts val="1200"/>
              </a:lnSpc>
            </a:pPr>
            <a:endParaRPr lang="en-US" b="1" dirty="0" smtClean="0"/>
          </a:p>
          <a:p>
            <a:r>
              <a:rPr lang="en-US" i="1" dirty="0" smtClean="0"/>
              <a:t>Learning Outcome:</a:t>
            </a:r>
            <a:r>
              <a:rPr lang="en-US" dirty="0" smtClean="0"/>
              <a:t> Explain the significance of the markings and locations of the inferior and interior aspects of the facial and cranial bones</a:t>
            </a:r>
            <a:r>
              <a:rPr lang="en-US" dirty="0" smtClean="0"/>
              <a:t>.</a:t>
            </a:r>
            <a:endParaRPr lang="en-US" dirty="0" smtClean="0"/>
          </a:p>
        </p:txBody>
      </p:sp>
      <p:sp>
        <p:nvSpPr>
          <p:cNvPr id="5120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838383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Module </a:t>
            </a:r>
            <a:r>
              <a:rPr lang="en-US" altLang="en-US" dirty="0" smtClean="0"/>
              <a:t>7.6: The shapes and markings of the sphenoid, ethmoid, and palatine bones are best seen in the </a:t>
            </a:r>
            <a:r>
              <a:rPr lang="en-US" altLang="en-US" smtClean="0"/>
              <a:t>isolated bones</a:t>
            </a:r>
            <a:endParaRPr lang="en-US" altLang="en-US" dirty="0" smtClean="0"/>
          </a:p>
        </p:txBody>
      </p:sp>
      <p:sp>
        <p:nvSpPr>
          <p:cNvPr id="39938" name="Content Placeholder 2"/>
          <p:cNvSpPr>
            <a:spLocks noGrp="1"/>
          </p:cNvSpPr>
          <p:nvPr>
            <p:ph idx="1"/>
          </p:nvPr>
        </p:nvSpPr>
        <p:spPr>
          <a:xfrm>
            <a:off x="446088" y="1465544"/>
            <a:ext cx="8288337" cy="4784443"/>
          </a:xfrm>
        </p:spPr>
        <p:txBody>
          <a:bodyPr/>
          <a:lstStyle/>
          <a:p>
            <a:r>
              <a:rPr lang="en-US" b="1" dirty="0" smtClean="0"/>
              <a:t>Sphenoid bone features</a:t>
            </a:r>
          </a:p>
          <a:p>
            <a:pPr lvl="1"/>
            <a:r>
              <a:rPr lang="en-US" b="1" dirty="0" smtClean="0"/>
              <a:t>Optic canals</a:t>
            </a:r>
          </a:p>
          <a:p>
            <a:pPr lvl="2"/>
            <a:r>
              <a:rPr lang="en-US" dirty="0" smtClean="0"/>
              <a:t>Passage for optic nerves from eyes to the brain</a:t>
            </a:r>
          </a:p>
          <a:p>
            <a:pPr lvl="1"/>
            <a:r>
              <a:rPr lang="en-US" b="1" dirty="0" smtClean="0"/>
              <a:t>Lesser wings</a:t>
            </a:r>
          </a:p>
          <a:p>
            <a:pPr lvl="2"/>
            <a:r>
              <a:rPr lang="en-US" dirty="0" smtClean="0"/>
              <a:t>Extend horizontally anterior to the </a:t>
            </a:r>
            <a:r>
              <a:rPr lang="en-US" dirty="0" err="1" smtClean="0"/>
              <a:t>sella</a:t>
            </a:r>
            <a:r>
              <a:rPr lang="en-US" dirty="0" smtClean="0"/>
              <a:t> </a:t>
            </a:r>
            <a:r>
              <a:rPr lang="en-US" dirty="0" err="1" smtClean="0"/>
              <a:t>turcica</a:t>
            </a:r>
            <a:endParaRPr lang="en-US" dirty="0" smtClean="0"/>
          </a:p>
          <a:p>
            <a:pPr lvl="1"/>
            <a:r>
              <a:rPr lang="en-US" b="1" dirty="0" smtClean="0"/>
              <a:t>Greater wings</a:t>
            </a:r>
          </a:p>
          <a:p>
            <a:pPr lvl="2"/>
            <a:r>
              <a:rPr lang="en-US" dirty="0" smtClean="0"/>
              <a:t>Extend laterally </a:t>
            </a:r>
            <a:br>
              <a:rPr lang="en-US" dirty="0" smtClean="0"/>
            </a:br>
            <a:r>
              <a:rPr lang="en-US" dirty="0" smtClean="0"/>
              <a:t>from the </a:t>
            </a:r>
            <a:r>
              <a:rPr lang="en-US" dirty="0" smtClean="0"/>
              <a:t>body</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pic>
        <p:nvPicPr>
          <p:cNvPr id="6" name="Picture 14" descr="\\192.168.4.30\conversion\IRDVD\JPG Creation\Martini _VAP3E\Output\Chapter 07\JPEG FILES\Labeled\fig_07_06_01A-B-L.jpg"/>
          <p:cNvPicPr>
            <a:picLocks noChangeAspect="1" noChangeArrowheads="1"/>
          </p:cNvPicPr>
          <p:nvPr/>
        </p:nvPicPr>
        <p:blipFill>
          <a:blip r:embed="rId3">
            <a:extLst>
              <a:ext uri="{28A0092B-C50C-407E-A947-70E740481C1C}">
                <a14:useLocalDpi xmlns:a14="http://schemas.microsoft.com/office/drawing/2010/main" val="0"/>
              </a:ext>
            </a:extLst>
          </a:blip>
          <a:srcRect b="3338"/>
          <a:stretch>
            <a:fillRect/>
          </a:stretch>
        </p:blipFill>
        <p:spPr bwMode="auto">
          <a:xfrm>
            <a:off x="3706837" y="3865945"/>
            <a:ext cx="5278160" cy="272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3311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Module </a:t>
            </a:r>
            <a:r>
              <a:rPr lang="en-US" altLang="en-US" dirty="0" smtClean="0"/>
              <a:t>7.6: The sphenoid, ethmoid, and </a:t>
            </a:r>
            <a:r>
              <a:rPr lang="en-US" altLang="en-US" smtClean="0"/>
              <a:t>palatine bones</a:t>
            </a:r>
            <a:endParaRPr lang="en-US" altLang="en-US" dirty="0" smtClean="0"/>
          </a:p>
        </p:txBody>
      </p:sp>
      <p:sp>
        <p:nvSpPr>
          <p:cNvPr id="39938" name="Content Placeholder 2"/>
          <p:cNvSpPr>
            <a:spLocks noGrp="1"/>
          </p:cNvSpPr>
          <p:nvPr>
            <p:ph idx="1"/>
          </p:nvPr>
        </p:nvSpPr>
        <p:spPr/>
        <p:txBody>
          <a:bodyPr/>
          <a:lstStyle/>
          <a:p>
            <a:r>
              <a:rPr lang="en-US" b="1" dirty="0" smtClean="0"/>
              <a:t>Sphenoid bone features </a:t>
            </a:r>
            <a:r>
              <a:rPr lang="en-US" dirty="0" smtClean="0"/>
              <a:t>(continued)</a:t>
            </a:r>
          </a:p>
          <a:p>
            <a:pPr lvl="1"/>
            <a:r>
              <a:rPr lang="en-US" b="1" dirty="0" err="1" smtClean="0"/>
              <a:t>Hypophyseal</a:t>
            </a:r>
            <a:r>
              <a:rPr lang="en-US" b="1" dirty="0" smtClean="0"/>
              <a:t> fossa </a:t>
            </a:r>
            <a:r>
              <a:rPr lang="en-US" dirty="0" smtClean="0"/>
              <a:t>(pituitary fossa)</a:t>
            </a:r>
          </a:p>
          <a:p>
            <a:pPr lvl="2"/>
            <a:r>
              <a:rPr lang="en-US" dirty="0" smtClean="0"/>
              <a:t>Depression in the </a:t>
            </a:r>
            <a:r>
              <a:rPr lang="en-US" dirty="0" err="1" smtClean="0"/>
              <a:t>sella</a:t>
            </a:r>
            <a:r>
              <a:rPr lang="en-US" dirty="0" smtClean="0"/>
              <a:t> </a:t>
            </a:r>
            <a:r>
              <a:rPr lang="en-US" dirty="0" err="1" smtClean="0"/>
              <a:t>turcica</a:t>
            </a:r>
            <a:endParaRPr lang="en-US" dirty="0" smtClean="0"/>
          </a:p>
          <a:p>
            <a:pPr lvl="2"/>
            <a:r>
              <a:rPr lang="en-US" dirty="0" smtClean="0"/>
              <a:t>Supports and protects the pituitary gland</a:t>
            </a:r>
          </a:p>
          <a:p>
            <a:pPr lvl="1"/>
            <a:r>
              <a:rPr lang="en-US" b="1" dirty="0" err="1" smtClean="0"/>
              <a:t>Sella</a:t>
            </a:r>
            <a:r>
              <a:rPr lang="en-US" b="1" dirty="0" smtClean="0"/>
              <a:t> </a:t>
            </a:r>
            <a:r>
              <a:rPr lang="en-US" b="1" dirty="0" err="1" smtClean="0"/>
              <a:t>turcica</a:t>
            </a:r>
            <a:endParaRPr lang="en-US" b="1" dirty="0" smtClean="0"/>
          </a:p>
          <a:p>
            <a:pPr lvl="2"/>
            <a:r>
              <a:rPr lang="en-US" dirty="0" smtClean="0"/>
              <a:t>Saddle-shaped </a:t>
            </a:r>
            <a:r>
              <a:rPr lang="en-US" dirty="0" smtClean="0"/>
              <a:t/>
            </a:r>
            <a:br>
              <a:rPr lang="en-US" dirty="0" smtClean="0"/>
            </a:br>
            <a:r>
              <a:rPr lang="en-US" dirty="0" smtClean="0"/>
              <a:t>enclosure</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pic>
        <p:nvPicPr>
          <p:cNvPr id="7" name="Picture 14" descr="\\192.168.4.30\conversion\IRDVD\JPG Creation\Martini _VAP3E\Output\Chapter 07\JPEG FILES\Labeled\fig_07_06_01A-B-L.jpg"/>
          <p:cNvPicPr>
            <a:picLocks noChangeAspect="1" noChangeArrowheads="1"/>
          </p:cNvPicPr>
          <p:nvPr/>
        </p:nvPicPr>
        <p:blipFill>
          <a:blip r:embed="rId2">
            <a:extLst>
              <a:ext uri="{28A0092B-C50C-407E-A947-70E740481C1C}">
                <a14:useLocalDpi xmlns:a14="http://schemas.microsoft.com/office/drawing/2010/main" val="0"/>
              </a:ext>
            </a:extLst>
          </a:blip>
          <a:srcRect b="3338"/>
          <a:stretch>
            <a:fillRect/>
          </a:stretch>
        </p:blipFill>
        <p:spPr bwMode="auto">
          <a:xfrm>
            <a:off x="3706837" y="3865945"/>
            <a:ext cx="5278160" cy="272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732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smtClean="0"/>
              <a:t>Module 7.6: The sphenoid, ethmoid, and palatine bones</a:t>
            </a:r>
          </a:p>
        </p:txBody>
      </p:sp>
      <p:sp>
        <p:nvSpPr>
          <p:cNvPr id="39938" name="Content Placeholder 2"/>
          <p:cNvSpPr>
            <a:spLocks noGrp="1"/>
          </p:cNvSpPr>
          <p:nvPr>
            <p:ph idx="1"/>
          </p:nvPr>
        </p:nvSpPr>
        <p:spPr/>
        <p:txBody>
          <a:bodyPr/>
          <a:lstStyle/>
          <a:p>
            <a:r>
              <a:rPr lang="en-US" b="1" dirty="0" smtClean="0"/>
              <a:t>Sphenoid bone features </a:t>
            </a:r>
            <a:r>
              <a:rPr lang="en-US" dirty="0" smtClean="0"/>
              <a:t>(continued)</a:t>
            </a:r>
          </a:p>
          <a:p>
            <a:pPr lvl="1"/>
            <a:r>
              <a:rPr lang="en-US" b="1" dirty="0" smtClean="0"/>
              <a:t>Sphenoidal spine</a:t>
            </a:r>
          </a:p>
          <a:p>
            <a:pPr lvl="2"/>
            <a:r>
              <a:rPr lang="en-US" dirty="0" smtClean="0"/>
              <a:t>Projection at the posterior, lateral corner of each greater wing</a:t>
            </a:r>
          </a:p>
          <a:p>
            <a:pPr lvl="1"/>
            <a:r>
              <a:rPr lang="en-US" dirty="0" smtClean="0"/>
              <a:t>Foramina penetrate each greater wing</a:t>
            </a:r>
          </a:p>
          <a:p>
            <a:pPr lvl="2"/>
            <a:r>
              <a:rPr lang="en-US" b="1" dirty="0" smtClean="0"/>
              <a:t>Foramen spinosum </a:t>
            </a:r>
            <a:r>
              <a:rPr lang="en-US" dirty="0" smtClean="0"/>
              <a:t>(to orbit)</a:t>
            </a:r>
          </a:p>
          <a:p>
            <a:pPr lvl="2"/>
            <a:r>
              <a:rPr lang="en-US" b="1" dirty="0" smtClean="0"/>
              <a:t>Foramen </a:t>
            </a:r>
            <a:r>
              <a:rPr lang="en-US" b="1" dirty="0" err="1" smtClean="0"/>
              <a:t>ovale</a:t>
            </a:r>
            <a:r>
              <a:rPr lang="en-US" b="1" dirty="0" smtClean="0"/>
              <a:t> </a:t>
            </a:r>
            <a:r>
              <a:rPr lang="en-US" dirty="0" smtClean="0"/>
              <a:t>(to face)</a:t>
            </a:r>
          </a:p>
          <a:p>
            <a:pPr lvl="2"/>
            <a:r>
              <a:rPr lang="en-US" b="1" dirty="0" smtClean="0"/>
              <a:t>Foramen rotundum </a:t>
            </a:r>
            <a:r>
              <a:rPr lang="en-US" dirty="0" smtClean="0"/>
              <a:t>(to jaws)</a:t>
            </a:r>
          </a:p>
          <a:p>
            <a:pPr lvl="2"/>
            <a:r>
              <a:rPr lang="en-US" b="1" dirty="0" smtClean="0"/>
              <a:t>Superior orbital fissure </a:t>
            </a:r>
            <a:r>
              <a:rPr lang="en-US" dirty="0" smtClean="0"/>
              <a:t>(to cranial cavity membranes</a:t>
            </a:r>
            <a:r>
              <a:rPr lang="en-US" dirty="0" smtClean="0"/>
              <a:t>)</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17699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Section </a:t>
            </a:r>
            <a:r>
              <a:rPr lang="en-US" altLang="en-US" dirty="0" smtClean="0"/>
              <a:t>1: </a:t>
            </a:r>
            <a:r>
              <a:rPr lang="en-US" altLang="en-US" smtClean="0"/>
              <a:t>Axial Skeleton</a:t>
            </a:r>
            <a:endParaRPr lang="en-US" altLang="en-US" dirty="0" smtClean="0"/>
          </a:p>
        </p:txBody>
      </p:sp>
      <p:sp>
        <p:nvSpPr>
          <p:cNvPr id="10243" name="Content Placeholder 2"/>
          <p:cNvSpPr>
            <a:spLocks noGrp="1"/>
          </p:cNvSpPr>
          <p:nvPr>
            <p:ph idx="1"/>
          </p:nvPr>
        </p:nvSpPr>
        <p:spPr/>
        <p:txBody>
          <a:bodyPr/>
          <a:lstStyle/>
          <a:p>
            <a:r>
              <a:rPr lang="en-US" altLang="en-US" b="1" dirty="0" smtClean="0"/>
              <a:t>Learning Outcomes </a:t>
            </a:r>
            <a:r>
              <a:rPr lang="en-US" altLang="en-US" dirty="0" smtClean="0"/>
              <a:t>(continued)</a:t>
            </a:r>
          </a:p>
          <a:p>
            <a:pPr marL="978408" lvl="1" indent="-978408">
              <a:spcBef>
                <a:spcPts val="1200"/>
              </a:spcBef>
              <a:buNone/>
            </a:pPr>
            <a:r>
              <a:rPr lang="en-US" altLang="en-US" dirty="0"/>
              <a:t>7.13	Describe the distinctive structural </a:t>
            </a:r>
            <a:r>
              <a:rPr lang="en-US" altLang="en-US" dirty="0" smtClean="0"/>
              <a:t>and functional </a:t>
            </a:r>
            <a:r>
              <a:rPr lang="en-US" altLang="en-US" dirty="0"/>
              <a:t>characteristics of the sacrum and coccyx.</a:t>
            </a:r>
          </a:p>
          <a:p>
            <a:pPr marL="978408" lvl="1" indent="-978408">
              <a:spcBef>
                <a:spcPts val="1200"/>
              </a:spcBef>
              <a:buNone/>
            </a:pPr>
            <a:r>
              <a:rPr lang="en-US" altLang="en-US" dirty="0"/>
              <a:t>7.14	Explain the significance of the articulations </a:t>
            </a:r>
            <a:r>
              <a:rPr lang="en-US" altLang="en-US" dirty="0" smtClean="0"/>
              <a:t>between </a:t>
            </a:r>
            <a:r>
              <a:rPr lang="en-US" altLang="en-US" dirty="0"/>
              <a:t>the thoracic vertebrae and the ribs, and </a:t>
            </a:r>
            <a:r>
              <a:rPr lang="en-US" altLang="en-US" dirty="0" smtClean="0"/>
              <a:t>between </a:t>
            </a:r>
            <a:r>
              <a:rPr lang="en-US" altLang="en-US" dirty="0"/>
              <a:t>the ribs and the sternum.</a:t>
            </a:r>
          </a:p>
        </p:txBody>
      </p:sp>
      <p:sp>
        <p:nvSpPr>
          <p:cNvPr id="2"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2144098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The sphenoid bone</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14" descr="\\192.168.4.30\conversion\IRDVD\JPG Creation\Martini _VAP3E\Output\Chapter 07\JPEG FILES\Labeled\fig_07_06_01A-B-L.jpg"/>
          <p:cNvPicPr>
            <a:picLocks noChangeAspect="1" noChangeArrowheads="1"/>
          </p:cNvPicPr>
          <p:nvPr/>
        </p:nvPicPr>
        <p:blipFill>
          <a:blip r:embed="rId2">
            <a:extLst>
              <a:ext uri="{28A0092B-C50C-407E-A947-70E740481C1C}">
                <a14:useLocalDpi xmlns:a14="http://schemas.microsoft.com/office/drawing/2010/main" val="0"/>
              </a:ext>
            </a:extLst>
          </a:blip>
          <a:srcRect b="3338"/>
          <a:stretch>
            <a:fillRect/>
          </a:stretch>
        </p:blipFill>
        <p:spPr bwMode="auto">
          <a:xfrm>
            <a:off x="375195" y="1515650"/>
            <a:ext cx="8393611" cy="4334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0222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Module </a:t>
            </a:r>
            <a:r>
              <a:rPr lang="en-US" altLang="en-US" dirty="0" smtClean="0"/>
              <a:t>7.6: The sphenoid, ethmoid, and </a:t>
            </a:r>
            <a:r>
              <a:rPr lang="en-US" altLang="en-US" smtClean="0"/>
              <a:t>palatine bones</a:t>
            </a:r>
            <a:endParaRPr lang="en-US" altLang="en-US" dirty="0" smtClean="0"/>
          </a:p>
        </p:txBody>
      </p:sp>
      <p:sp>
        <p:nvSpPr>
          <p:cNvPr id="39938" name="Content Placeholder 2"/>
          <p:cNvSpPr>
            <a:spLocks noGrp="1"/>
          </p:cNvSpPr>
          <p:nvPr>
            <p:ph idx="1"/>
          </p:nvPr>
        </p:nvSpPr>
        <p:spPr/>
        <p:txBody>
          <a:bodyPr/>
          <a:lstStyle/>
          <a:p>
            <a:r>
              <a:rPr lang="en-US" b="1" dirty="0" smtClean="0"/>
              <a:t>Sphenoid bone features </a:t>
            </a:r>
            <a:r>
              <a:rPr lang="en-US" dirty="0" smtClean="0"/>
              <a:t>(continued)</a:t>
            </a:r>
          </a:p>
          <a:p>
            <a:pPr lvl="1"/>
            <a:r>
              <a:rPr lang="en-US" b="1" dirty="0" smtClean="0"/>
              <a:t>Body</a:t>
            </a:r>
          </a:p>
          <a:p>
            <a:pPr lvl="2"/>
            <a:r>
              <a:rPr lang="en-US" dirty="0" smtClean="0"/>
              <a:t>Forms the central axis of the sphenoid</a:t>
            </a:r>
          </a:p>
          <a:p>
            <a:pPr lvl="1"/>
            <a:r>
              <a:rPr lang="en-US" b="1" dirty="0" smtClean="0"/>
              <a:t>Sphenoidal sinuses</a:t>
            </a:r>
          </a:p>
          <a:p>
            <a:pPr lvl="2"/>
            <a:r>
              <a:rPr lang="en-US" dirty="0" smtClean="0"/>
              <a:t>Inferior to the </a:t>
            </a:r>
            <a:r>
              <a:rPr lang="en-US" dirty="0" err="1" smtClean="0"/>
              <a:t>sella</a:t>
            </a:r>
            <a:r>
              <a:rPr lang="en-US" dirty="0" smtClean="0"/>
              <a:t> </a:t>
            </a:r>
            <a:r>
              <a:rPr lang="en-US" dirty="0" err="1" smtClean="0"/>
              <a:t>turcica</a:t>
            </a:r>
            <a:endParaRPr lang="en-US" dirty="0" smtClean="0"/>
          </a:p>
          <a:p>
            <a:pPr lvl="2"/>
            <a:r>
              <a:rPr lang="en-US" dirty="0" smtClean="0"/>
              <a:t>Hollow spaces </a:t>
            </a:r>
            <a:r>
              <a:rPr lang="en-US" dirty="0" smtClean="0"/>
              <a:t/>
            </a:r>
            <a:br>
              <a:rPr lang="en-US" dirty="0" smtClean="0"/>
            </a:br>
            <a:r>
              <a:rPr lang="en-US" dirty="0" smtClean="0"/>
              <a:t>on </a:t>
            </a:r>
            <a:r>
              <a:rPr lang="en-US" dirty="0" smtClean="0"/>
              <a:t>either side </a:t>
            </a:r>
            <a:r>
              <a:rPr lang="en-US" dirty="0" smtClean="0"/>
              <a:t/>
            </a:r>
            <a:br>
              <a:rPr lang="en-US" dirty="0" smtClean="0"/>
            </a:br>
            <a:r>
              <a:rPr lang="en-US" dirty="0" smtClean="0"/>
              <a:t>of </a:t>
            </a:r>
            <a:r>
              <a:rPr lang="en-US" dirty="0" smtClean="0"/>
              <a:t>the </a:t>
            </a:r>
            <a:r>
              <a:rPr lang="en-US" dirty="0" smtClean="0"/>
              <a:t>body</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pic>
        <p:nvPicPr>
          <p:cNvPr id="6" name="Picture 15" descr="\\192.168.4.30\conversion\IRDVD\JPG Creation\Martini _VAP3E\Output\Chapter 07\JPEG FILES\Labeled\fig_07_06_01C-D-L.jpg"/>
          <p:cNvPicPr>
            <a:picLocks noChangeAspect="1" noChangeArrowheads="1"/>
          </p:cNvPicPr>
          <p:nvPr/>
        </p:nvPicPr>
        <p:blipFill>
          <a:blip r:embed="rId2">
            <a:extLst>
              <a:ext uri="{28A0092B-C50C-407E-A947-70E740481C1C}">
                <a14:useLocalDpi xmlns:a14="http://schemas.microsoft.com/office/drawing/2010/main" val="0"/>
              </a:ext>
            </a:extLst>
          </a:blip>
          <a:srcRect b="3420"/>
          <a:stretch>
            <a:fillRect/>
          </a:stretch>
        </p:blipFill>
        <p:spPr bwMode="auto">
          <a:xfrm>
            <a:off x="3438405" y="3778893"/>
            <a:ext cx="5585388" cy="281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496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Module </a:t>
            </a:r>
            <a:r>
              <a:rPr lang="en-US" altLang="en-US" dirty="0" smtClean="0"/>
              <a:t>7.6: The sphenoid, ethmoid, and </a:t>
            </a:r>
            <a:r>
              <a:rPr lang="en-US" altLang="en-US" smtClean="0"/>
              <a:t>palatine bones</a:t>
            </a:r>
            <a:endParaRPr lang="en-US" altLang="en-US" dirty="0" smtClean="0"/>
          </a:p>
        </p:txBody>
      </p:sp>
      <p:sp>
        <p:nvSpPr>
          <p:cNvPr id="39938" name="Content Placeholder 2"/>
          <p:cNvSpPr>
            <a:spLocks noGrp="1"/>
          </p:cNvSpPr>
          <p:nvPr>
            <p:ph idx="1"/>
          </p:nvPr>
        </p:nvSpPr>
        <p:spPr/>
        <p:txBody>
          <a:bodyPr/>
          <a:lstStyle/>
          <a:p>
            <a:r>
              <a:rPr lang="en-US" b="1" dirty="0" smtClean="0"/>
              <a:t>Sphenoid bone features </a:t>
            </a:r>
            <a:r>
              <a:rPr lang="en-US" dirty="0" smtClean="0"/>
              <a:t>(continued)</a:t>
            </a:r>
          </a:p>
          <a:p>
            <a:pPr lvl="1"/>
            <a:r>
              <a:rPr lang="en-US" b="1" dirty="0" smtClean="0"/>
              <a:t>Pterygoid processes</a:t>
            </a:r>
          </a:p>
          <a:p>
            <a:pPr lvl="2"/>
            <a:r>
              <a:rPr lang="en-US" dirty="0" smtClean="0"/>
              <a:t>Vertical projections on either side of the body</a:t>
            </a:r>
          </a:p>
          <a:p>
            <a:pPr lvl="2"/>
            <a:r>
              <a:rPr lang="en-US" dirty="0" smtClean="0"/>
              <a:t>Each forms pair of </a:t>
            </a:r>
            <a:r>
              <a:rPr lang="en-US" b="1" dirty="0" smtClean="0"/>
              <a:t>pterygoid plates</a:t>
            </a:r>
          </a:p>
          <a:p>
            <a:pPr lvl="3"/>
            <a:r>
              <a:rPr lang="en-US" dirty="0" smtClean="0"/>
              <a:t>Attachment sites for muscles moving the mandible and soft </a:t>
            </a:r>
            <a:r>
              <a:rPr lang="en-US" dirty="0" smtClean="0"/>
              <a:t>palate</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pic>
        <p:nvPicPr>
          <p:cNvPr id="7" name="Picture 15" descr="\\192.168.4.30\conversion\IRDVD\JPG Creation\Martini _VAP3E\Output\Chapter 07\JPEG FILES\Labeled\fig_07_06_01C-D-L.jpg"/>
          <p:cNvPicPr>
            <a:picLocks noChangeAspect="1" noChangeArrowheads="1"/>
          </p:cNvPicPr>
          <p:nvPr/>
        </p:nvPicPr>
        <p:blipFill>
          <a:blip r:embed="rId2">
            <a:extLst>
              <a:ext uri="{28A0092B-C50C-407E-A947-70E740481C1C}">
                <a14:useLocalDpi xmlns:a14="http://schemas.microsoft.com/office/drawing/2010/main" val="0"/>
              </a:ext>
            </a:extLst>
          </a:blip>
          <a:srcRect b="3420"/>
          <a:stretch>
            <a:fillRect/>
          </a:stretch>
        </p:blipFill>
        <p:spPr bwMode="auto">
          <a:xfrm>
            <a:off x="3438405" y="3778893"/>
            <a:ext cx="5585388" cy="281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956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Module </a:t>
            </a:r>
            <a:r>
              <a:rPr lang="en-US" altLang="en-US" dirty="0" smtClean="0"/>
              <a:t>7.6: The sphenoid, ethmoid, and </a:t>
            </a:r>
            <a:r>
              <a:rPr lang="en-US" altLang="en-US" smtClean="0"/>
              <a:t>palatine bones</a:t>
            </a:r>
            <a:endParaRPr lang="en-US" altLang="en-US" dirty="0" smtClean="0"/>
          </a:p>
        </p:txBody>
      </p:sp>
      <p:sp>
        <p:nvSpPr>
          <p:cNvPr id="39938" name="Content Placeholder 2"/>
          <p:cNvSpPr>
            <a:spLocks noGrp="1"/>
          </p:cNvSpPr>
          <p:nvPr>
            <p:ph idx="1"/>
          </p:nvPr>
        </p:nvSpPr>
        <p:spPr/>
        <p:txBody>
          <a:bodyPr/>
          <a:lstStyle/>
          <a:p>
            <a:r>
              <a:rPr lang="en-US" b="1" dirty="0" smtClean="0"/>
              <a:t>Ethmoid bone</a:t>
            </a:r>
          </a:p>
          <a:p>
            <a:pPr lvl="1"/>
            <a:r>
              <a:rPr lang="en-US" dirty="0" smtClean="0"/>
              <a:t>Three parts</a:t>
            </a:r>
          </a:p>
          <a:p>
            <a:pPr marL="1027113" lvl="2" indent="-457200">
              <a:buFont typeface="+mj-lt"/>
              <a:buAutoNum type="arabicPeriod"/>
            </a:pPr>
            <a:r>
              <a:rPr lang="en-US" altLang="en-US" dirty="0" smtClean="0"/>
              <a:t>​</a:t>
            </a:r>
            <a:r>
              <a:rPr lang="en-US" b="1" dirty="0" smtClean="0"/>
              <a:t>Cribriform plate</a:t>
            </a:r>
            <a:r>
              <a:rPr lang="en-US" dirty="0" smtClean="0"/>
              <a:t> (</a:t>
            </a:r>
            <a:r>
              <a:rPr lang="en-US" i="1" dirty="0" err="1" smtClean="0"/>
              <a:t>cribrum</a:t>
            </a:r>
            <a:r>
              <a:rPr lang="en-US" i="1" dirty="0" smtClean="0"/>
              <a:t>,</a:t>
            </a:r>
            <a:r>
              <a:rPr lang="en-US" dirty="0" smtClean="0"/>
              <a:t> sieve)</a:t>
            </a:r>
          </a:p>
          <a:p>
            <a:pPr lvl="3"/>
            <a:r>
              <a:rPr lang="en-US" dirty="0" smtClean="0"/>
              <a:t>Forms anteromedial cranial floor and nasal cavity roof</a:t>
            </a:r>
          </a:p>
          <a:p>
            <a:pPr lvl="3"/>
            <a:r>
              <a:rPr lang="en-US" dirty="0" smtClean="0"/>
              <a:t>Olfactory foramina permit passage of olfactory nerves for sense of smell</a:t>
            </a:r>
          </a:p>
          <a:p>
            <a:pPr lvl="3"/>
            <a:r>
              <a:rPr lang="en-US" b="1" dirty="0" smtClean="0"/>
              <a:t>Crista </a:t>
            </a:r>
            <a:r>
              <a:rPr lang="en-US" b="1" dirty="0" err="1" smtClean="0"/>
              <a:t>galli</a:t>
            </a:r>
            <a:r>
              <a:rPr lang="en-US" b="1" dirty="0" smtClean="0"/>
              <a:t> </a:t>
            </a:r>
            <a:r>
              <a:rPr lang="en-US" dirty="0" smtClean="0"/>
              <a:t>(</a:t>
            </a:r>
            <a:r>
              <a:rPr lang="en-US" i="1" dirty="0" smtClean="0"/>
              <a:t>crista,</a:t>
            </a:r>
            <a:r>
              <a:rPr lang="en-US" dirty="0" smtClean="0"/>
              <a:t> crest + </a:t>
            </a:r>
            <a:r>
              <a:rPr lang="en-US" i="1" dirty="0" err="1" smtClean="0"/>
              <a:t>gallus</a:t>
            </a:r>
            <a:r>
              <a:rPr lang="en-US" i="1" dirty="0" smtClean="0"/>
              <a:t>,</a:t>
            </a:r>
            <a:r>
              <a:rPr lang="en-US" dirty="0" smtClean="0"/>
              <a:t> rooster; cock</a:t>
            </a:r>
            <a:r>
              <a:rPr lang="ja-JP" altLang="en-US" dirty="0" smtClean="0"/>
              <a:t>’</a:t>
            </a:r>
            <a:r>
              <a:rPr lang="en-US" dirty="0" smtClean="0"/>
              <a:t>s comb)</a:t>
            </a:r>
          </a:p>
          <a:p>
            <a:pPr lvl="4"/>
            <a:r>
              <a:rPr lang="en-US" dirty="0" smtClean="0"/>
              <a:t>Bony ridge that projects superior to cribriform plate</a:t>
            </a:r>
          </a:p>
          <a:p>
            <a:pPr lvl="4"/>
            <a:r>
              <a:rPr lang="en-US" dirty="0" smtClean="0"/>
              <a:t>Attachment point for </a:t>
            </a:r>
            <a:r>
              <a:rPr lang="en-US" dirty="0" err="1" smtClean="0"/>
              <a:t>falx</a:t>
            </a:r>
            <a:r>
              <a:rPr lang="en-US" dirty="0" smtClean="0"/>
              <a:t> </a:t>
            </a:r>
            <a:r>
              <a:rPr lang="en-US" dirty="0" err="1" smtClean="0"/>
              <a:t>cerebri</a:t>
            </a:r>
            <a:r>
              <a:rPr lang="en-US" dirty="0" smtClean="0"/>
              <a:t> (membrane that stabilizes the brain</a:t>
            </a:r>
            <a:r>
              <a:rPr lang="en-US" dirty="0" smtClean="0"/>
              <a:t>)</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1805398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Module </a:t>
            </a:r>
            <a:r>
              <a:rPr lang="en-US" altLang="en-US" dirty="0" smtClean="0"/>
              <a:t>7.6: The sphenoid, ethmoid, and </a:t>
            </a:r>
            <a:r>
              <a:rPr lang="en-US" altLang="en-US" smtClean="0"/>
              <a:t>palatine bones</a:t>
            </a:r>
            <a:endParaRPr lang="en-US" altLang="en-US" dirty="0" smtClean="0"/>
          </a:p>
        </p:txBody>
      </p:sp>
      <p:sp>
        <p:nvSpPr>
          <p:cNvPr id="60419" name="Content Placeholder 2"/>
          <p:cNvSpPr>
            <a:spLocks noGrp="1"/>
          </p:cNvSpPr>
          <p:nvPr>
            <p:ph idx="1"/>
          </p:nvPr>
        </p:nvSpPr>
        <p:spPr/>
        <p:txBody>
          <a:bodyPr/>
          <a:lstStyle/>
          <a:p>
            <a:r>
              <a:rPr lang="en-US" altLang="en-US" b="1" dirty="0" smtClean="0"/>
              <a:t>Ethmoid bone </a:t>
            </a:r>
            <a:r>
              <a:rPr lang="en-US" altLang="en-US" dirty="0" smtClean="0"/>
              <a:t>(continued)</a:t>
            </a:r>
          </a:p>
          <a:p>
            <a:pPr lvl="1"/>
            <a:r>
              <a:rPr lang="en-US" altLang="en-US" dirty="0" smtClean="0"/>
              <a:t>Three parts (continued)</a:t>
            </a:r>
          </a:p>
          <a:p>
            <a:pPr marL="1027113" lvl="2" indent="-457200">
              <a:buFont typeface="+mj-lt"/>
              <a:buAutoNum type="arabicPeriod" startAt="2"/>
            </a:pPr>
            <a:r>
              <a:rPr lang="en-US" altLang="en-US" dirty="0" smtClean="0"/>
              <a:t>Paired</a:t>
            </a:r>
            <a:r>
              <a:rPr lang="en-US" altLang="en-US" b="1" dirty="0" smtClean="0"/>
              <a:t> ethmoidal labyrinth</a:t>
            </a:r>
          </a:p>
          <a:p>
            <a:pPr lvl="4"/>
            <a:r>
              <a:rPr lang="en-US" altLang="en-US" dirty="0" smtClean="0"/>
              <a:t>Interconnected air-filled cavities that open into the nasal cavity</a:t>
            </a:r>
          </a:p>
          <a:p>
            <a:pPr lvl="3"/>
            <a:r>
              <a:rPr lang="en-US" altLang="en-US" dirty="0" smtClean="0"/>
              <a:t>Two sets of delicate projections</a:t>
            </a:r>
          </a:p>
          <a:p>
            <a:pPr lvl="4"/>
            <a:r>
              <a:rPr lang="en-US" altLang="en-US" b="1" dirty="0" smtClean="0"/>
              <a:t>Superior nasal conchae</a:t>
            </a:r>
          </a:p>
          <a:p>
            <a:pPr lvl="4"/>
            <a:r>
              <a:rPr lang="en-US" altLang="en-US" b="1" dirty="0" smtClean="0"/>
              <a:t>Middle nasal conchae</a:t>
            </a:r>
          </a:p>
          <a:p>
            <a:pPr marL="1027113" lvl="2" indent="-457200">
              <a:buFont typeface="+mj-lt"/>
              <a:buAutoNum type="arabicPeriod" startAt="3"/>
            </a:pPr>
            <a:r>
              <a:rPr lang="en-US" altLang="en-US" dirty="0" smtClean="0"/>
              <a:t>​</a:t>
            </a:r>
            <a:r>
              <a:rPr lang="en-US" altLang="en-US" b="1" dirty="0" smtClean="0"/>
              <a:t>Perpendicular plate</a:t>
            </a:r>
          </a:p>
          <a:p>
            <a:pPr lvl="3"/>
            <a:r>
              <a:rPr lang="en-US" altLang="en-US" dirty="0" smtClean="0"/>
              <a:t>Forms part of the nasal </a:t>
            </a:r>
            <a:r>
              <a:rPr lang="en-US" altLang="en-US" dirty="0" smtClean="0"/>
              <a:t>septum</a:t>
            </a:r>
            <a:endParaRPr lang="en-US" alt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0463331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dirty="0" smtClean="0"/>
              <a:t>The ethmoid bone</a:t>
            </a:r>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16" descr="\\192.168.4.30\conversion\IRDVD\JPG Creation\Martini _VAP3E\Output\Chapter 07\JPEG FILES\Labeled\fig_07_06_02A-B-L.jpg"/>
          <p:cNvPicPr>
            <a:picLocks noChangeAspect="1" noChangeArrowheads="1"/>
          </p:cNvPicPr>
          <p:nvPr/>
        </p:nvPicPr>
        <p:blipFill>
          <a:blip r:embed="rId2">
            <a:extLst>
              <a:ext uri="{28A0092B-C50C-407E-A947-70E740481C1C}">
                <a14:useLocalDpi xmlns:a14="http://schemas.microsoft.com/office/drawing/2010/main" val="0"/>
              </a:ext>
            </a:extLst>
          </a:blip>
          <a:srcRect b="2969"/>
          <a:stretch>
            <a:fillRect/>
          </a:stretch>
        </p:blipFill>
        <p:spPr bwMode="auto">
          <a:xfrm>
            <a:off x="298450" y="938999"/>
            <a:ext cx="8547100" cy="498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285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Module </a:t>
            </a:r>
            <a:r>
              <a:rPr lang="en-US" altLang="en-US" dirty="0" smtClean="0"/>
              <a:t>7.6: The sphenoid, ethmoid, and </a:t>
            </a:r>
            <a:r>
              <a:rPr lang="en-US" altLang="en-US" smtClean="0"/>
              <a:t>palatine bones</a:t>
            </a:r>
            <a:endParaRPr lang="en-US" altLang="en-US" dirty="0" smtClean="0"/>
          </a:p>
        </p:txBody>
      </p:sp>
      <p:sp>
        <p:nvSpPr>
          <p:cNvPr id="62467" name="Content Placeholder 2"/>
          <p:cNvSpPr>
            <a:spLocks noGrp="1"/>
          </p:cNvSpPr>
          <p:nvPr>
            <p:ph idx="1"/>
          </p:nvPr>
        </p:nvSpPr>
        <p:spPr/>
        <p:txBody>
          <a:bodyPr/>
          <a:lstStyle/>
          <a:p>
            <a:r>
              <a:rPr lang="en-US" altLang="en-US" b="1" dirty="0" smtClean="0"/>
              <a:t>Palatine bone </a:t>
            </a:r>
          </a:p>
          <a:p>
            <a:pPr lvl="1"/>
            <a:r>
              <a:rPr lang="en-US" altLang="en-US" dirty="0" smtClean="0"/>
              <a:t>Forms posterior portion of the hard palate and contributes to the floor of each orbit</a:t>
            </a:r>
          </a:p>
          <a:p>
            <a:pPr lvl="2"/>
            <a:r>
              <a:rPr lang="en-US" altLang="en-US" b="1" dirty="0" smtClean="0"/>
              <a:t>Orbital process</a:t>
            </a:r>
          </a:p>
          <a:p>
            <a:pPr lvl="3"/>
            <a:r>
              <a:rPr lang="en-US" altLang="en-US" dirty="0" smtClean="0"/>
              <a:t>Forms part of the floor of the orbit</a:t>
            </a:r>
          </a:p>
          <a:p>
            <a:pPr lvl="3"/>
            <a:r>
              <a:rPr lang="en-US" altLang="en-US" dirty="0" smtClean="0"/>
              <a:t>Contains a small sinus that usually opens into the sphenoidal sinus</a:t>
            </a:r>
          </a:p>
          <a:p>
            <a:pPr lvl="2"/>
            <a:r>
              <a:rPr lang="en-US" altLang="en-US" b="1" dirty="0" smtClean="0"/>
              <a:t>Horizontal plate</a:t>
            </a:r>
          </a:p>
          <a:p>
            <a:pPr lvl="3"/>
            <a:r>
              <a:rPr lang="en-US" altLang="en-US" dirty="0" smtClean="0"/>
              <a:t>Forms the posterior part of the hard palate</a:t>
            </a:r>
          </a:p>
          <a:p>
            <a:pPr lvl="2"/>
            <a:r>
              <a:rPr lang="en-US" altLang="en-US" b="1" dirty="0" smtClean="0"/>
              <a:t>Perpendicular plate</a:t>
            </a:r>
          </a:p>
          <a:p>
            <a:pPr lvl="3"/>
            <a:r>
              <a:rPr lang="en-US" altLang="en-US" dirty="0" smtClean="0"/>
              <a:t>Extends from the horizontal plate to the orbital </a:t>
            </a:r>
            <a:r>
              <a:rPr lang="en-US" altLang="en-US" dirty="0" smtClean="0"/>
              <a:t>process</a:t>
            </a:r>
            <a:endParaRPr lang="en-US" alt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0248972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Palatine bone</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17" descr="\\192.168.4.30\conversion\IRDVD\JPG Creation\Martini _VAP3E\Output\Chapter 07\JPEG FILES\Labeled\fig_07_06_03A-B-L.jpg"/>
          <p:cNvPicPr>
            <a:picLocks noChangeAspect="1" noChangeArrowheads="1"/>
          </p:cNvPicPr>
          <p:nvPr/>
        </p:nvPicPr>
        <p:blipFill>
          <a:blip r:embed="rId3">
            <a:extLst>
              <a:ext uri="{28A0092B-C50C-407E-A947-70E740481C1C}">
                <a14:useLocalDpi xmlns:a14="http://schemas.microsoft.com/office/drawing/2010/main" val="0"/>
              </a:ext>
            </a:extLst>
          </a:blip>
          <a:srcRect b="3666"/>
          <a:stretch>
            <a:fillRect/>
          </a:stretch>
        </p:blipFill>
        <p:spPr bwMode="auto">
          <a:xfrm>
            <a:off x="298450" y="1426372"/>
            <a:ext cx="8547100" cy="400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6326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Module 7.6: Review</a:t>
            </a:r>
            <a:endParaRPr lang="en-US" altLang="en-US" dirty="0" smtClean="0"/>
          </a:p>
        </p:txBody>
      </p:sp>
      <p:sp>
        <p:nvSpPr>
          <p:cNvPr id="51202" name="Content Placeholder 2"/>
          <p:cNvSpPr>
            <a:spLocks noGrp="1"/>
          </p:cNvSpPr>
          <p:nvPr>
            <p:ph idx="1"/>
          </p:nvPr>
        </p:nvSpPr>
        <p:spPr/>
        <p:txBody>
          <a:bodyPr/>
          <a:lstStyle/>
          <a:p>
            <a:pPr marL="514350" indent="-514350">
              <a:buClr>
                <a:srgbClr val="00743A"/>
              </a:buClr>
              <a:buFont typeface="+mj-lt"/>
              <a:buAutoNum type="alphaUcPeriod"/>
            </a:pPr>
            <a:r>
              <a:rPr lang="en-US" dirty="0" smtClean="0"/>
              <a:t>Identify the bone containing the optic canals, and cite the structures using this passageway.</a:t>
            </a:r>
          </a:p>
          <a:p>
            <a:pPr marL="514350" indent="-514350">
              <a:buClr>
                <a:srgbClr val="00743A"/>
              </a:buClr>
              <a:buFont typeface="+mj-lt"/>
              <a:buAutoNum type="alphaUcPeriod"/>
            </a:pPr>
            <a:r>
              <a:rPr lang="en-US" dirty="0" smtClean="0"/>
              <a:t>Which bone contains the </a:t>
            </a:r>
            <a:r>
              <a:rPr lang="en-US" dirty="0" err="1" smtClean="0"/>
              <a:t>sella</a:t>
            </a:r>
            <a:r>
              <a:rPr lang="en-US" dirty="0" smtClean="0"/>
              <a:t> </a:t>
            </a:r>
            <a:r>
              <a:rPr lang="en-US" dirty="0" err="1" smtClean="0"/>
              <a:t>turcica</a:t>
            </a:r>
            <a:r>
              <a:rPr lang="en-US" dirty="0" smtClean="0"/>
              <a:t>? What structure is found within the </a:t>
            </a:r>
            <a:r>
              <a:rPr lang="en-US" dirty="0" err="1" smtClean="0"/>
              <a:t>sella</a:t>
            </a:r>
            <a:r>
              <a:rPr lang="en-US" dirty="0" smtClean="0"/>
              <a:t> </a:t>
            </a:r>
            <a:r>
              <a:rPr lang="en-US" dirty="0" err="1" smtClean="0"/>
              <a:t>turcica</a:t>
            </a:r>
            <a:r>
              <a:rPr lang="en-US" dirty="0" smtClean="0"/>
              <a:t> depression?</a:t>
            </a:r>
          </a:p>
          <a:p>
            <a:pPr marL="514350" indent="-514350">
              <a:buClr>
                <a:srgbClr val="00743A"/>
              </a:buClr>
              <a:buFont typeface="+mj-lt"/>
              <a:buAutoNum type="alphaUcPeriod"/>
            </a:pPr>
            <a:r>
              <a:rPr lang="en-US" dirty="0" smtClean="0"/>
              <a:t>Identify the bone containing the cribriform plate. What is significant about this structure?</a:t>
            </a:r>
          </a:p>
          <a:p>
            <a:pPr marL="514350" indent="-514350">
              <a:buClr>
                <a:srgbClr val="00743A"/>
              </a:buClr>
              <a:buFont typeface="+mj-lt"/>
              <a:buAutoNum type="alphaUcPeriod"/>
            </a:pPr>
            <a:r>
              <a:rPr lang="en-US" dirty="0" smtClean="0"/>
              <a:t>Which bone acts as a uniting bridge between cranial and facial portions of the </a:t>
            </a:r>
            <a:r>
              <a:rPr lang="en-US" dirty="0" smtClean="0"/>
              <a:t>skull?</a:t>
            </a:r>
          </a:p>
          <a:p>
            <a:pPr>
              <a:buClr>
                <a:srgbClr val="00743A"/>
              </a:buClr>
            </a:pPr>
            <a:r>
              <a:rPr lang="en-US" i="1" dirty="0" smtClean="0"/>
              <a:t>Learning </a:t>
            </a:r>
            <a:r>
              <a:rPr lang="en-US" i="1" dirty="0" smtClean="0"/>
              <a:t>Outcome:</a:t>
            </a:r>
            <a:r>
              <a:rPr lang="en-US" dirty="0" smtClean="0"/>
              <a:t> Describe and locate the bone markings of the sphenoid, ethmoid, and palatine bones.</a:t>
            </a:r>
          </a:p>
        </p:txBody>
      </p:sp>
      <p:sp>
        <p:nvSpPr>
          <p:cNvPr id="5120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2794866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Module </a:t>
            </a:r>
            <a:r>
              <a:rPr lang="en-US" altLang="en-US" dirty="0" smtClean="0"/>
              <a:t>7.7: Each orbital complex contains one eye, and the nasal complex encloses the </a:t>
            </a:r>
            <a:r>
              <a:rPr lang="en-US" altLang="en-US" smtClean="0"/>
              <a:t>nasal cavities</a:t>
            </a:r>
            <a:endParaRPr lang="en-US" altLang="en-US" dirty="0" smtClean="0"/>
          </a:p>
        </p:txBody>
      </p:sp>
      <p:sp>
        <p:nvSpPr>
          <p:cNvPr id="65539" name="Content Placeholder 2"/>
          <p:cNvSpPr>
            <a:spLocks noGrp="1"/>
          </p:cNvSpPr>
          <p:nvPr>
            <p:ph idx="1"/>
          </p:nvPr>
        </p:nvSpPr>
        <p:spPr>
          <a:xfrm>
            <a:off x="446088" y="1528174"/>
            <a:ext cx="8288337" cy="4721813"/>
          </a:xfrm>
        </p:spPr>
        <p:txBody>
          <a:bodyPr/>
          <a:lstStyle/>
          <a:p>
            <a:r>
              <a:rPr lang="en-US" altLang="en-US" b="1" dirty="0" smtClean="0"/>
              <a:t>Complexes</a:t>
            </a:r>
          </a:p>
          <a:p>
            <a:pPr lvl="1"/>
            <a:r>
              <a:rPr lang="en-US" altLang="en-US" dirty="0" smtClean="0"/>
              <a:t>Collections of facial bones protecting sense organs</a:t>
            </a:r>
          </a:p>
          <a:p>
            <a:pPr lvl="1"/>
            <a:r>
              <a:rPr lang="en-US" altLang="en-US" dirty="0" smtClean="0"/>
              <a:t>Two </a:t>
            </a:r>
            <a:r>
              <a:rPr lang="en-US" altLang="en-US" b="1" dirty="0" smtClean="0"/>
              <a:t>orbital complexes</a:t>
            </a:r>
          </a:p>
          <a:p>
            <a:pPr lvl="2"/>
            <a:r>
              <a:rPr lang="en-US" altLang="en-US" dirty="0" smtClean="0"/>
              <a:t>Form the </a:t>
            </a:r>
            <a:r>
              <a:rPr lang="en-US" altLang="en-US" b="1" dirty="0" smtClean="0"/>
              <a:t>orbits</a:t>
            </a:r>
          </a:p>
          <a:p>
            <a:pPr lvl="2"/>
            <a:r>
              <a:rPr lang="en-US" altLang="en-US" dirty="0" smtClean="0"/>
              <a:t>Each contain an eye</a:t>
            </a:r>
          </a:p>
          <a:p>
            <a:pPr lvl="1"/>
            <a:r>
              <a:rPr lang="en-US" altLang="en-US" b="1" dirty="0" smtClean="0"/>
              <a:t>Nasal complex</a:t>
            </a:r>
          </a:p>
          <a:p>
            <a:pPr lvl="2"/>
            <a:r>
              <a:rPr lang="en-US" altLang="en-US" dirty="0" smtClean="0"/>
              <a:t>Surrounds the nasal conchae</a:t>
            </a:r>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097728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Module </a:t>
            </a:r>
            <a:r>
              <a:rPr lang="en-US" altLang="en-US" dirty="0" smtClean="0"/>
              <a:t>7.1: The axial skeleton includes bones of the head, vertebral column, </a:t>
            </a:r>
            <a:r>
              <a:rPr lang="en-US" altLang="en-US" smtClean="0"/>
              <a:t>and trunk</a:t>
            </a:r>
            <a:endParaRPr lang="en-US" altLang="en-US" dirty="0" smtClean="0"/>
          </a:p>
        </p:txBody>
      </p:sp>
      <p:sp>
        <p:nvSpPr>
          <p:cNvPr id="2" name="Content Placeholder 2"/>
          <p:cNvSpPr>
            <a:spLocks noGrp="1"/>
          </p:cNvSpPr>
          <p:nvPr>
            <p:ph idx="1"/>
          </p:nvPr>
        </p:nvSpPr>
        <p:spPr/>
        <p:txBody>
          <a:bodyPr/>
          <a:lstStyle/>
          <a:p>
            <a:r>
              <a:rPr lang="en-US" b="1" dirty="0" smtClean="0"/>
              <a:t>Axial skeleton</a:t>
            </a:r>
          </a:p>
          <a:p>
            <a:pPr lvl="1"/>
            <a:r>
              <a:rPr lang="en-US" dirty="0" smtClean="0"/>
              <a:t>Forms the longitudinal axis of the body</a:t>
            </a:r>
          </a:p>
          <a:p>
            <a:pPr lvl="1"/>
            <a:r>
              <a:rPr lang="en-US" dirty="0" smtClean="0"/>
              <a:t>Components include:</a:t>
            </a:r>
          </a:p>
          <a:p>
            <a:pPr lvl="2"/>
            <a:r>
              <a:rPr lang="en-US" dirty="0" smtClean="0"/>
              <a:t>Skull and associated bones</a:t>
            </a:r>
          </a:p>
          <a:p>
            <a:pPr lvl="2"/>
            <a:r>
              <a:rPr lang="en-US" dirty="0" smtClean="0"/>
              <a:t>Thoracic cage</a:t>
            </a:r>
          </a:p>
          <a:p>
            <a:pPr lvl="2"/>
            <a:r>
              <a:rPr lang="en-US" dirty="0" smtClean="0"/>
              <a:t>Vertebral column</a:t>
            </a:r>
          </a:p>
          <a:p>
            <a:pPr lvl="2"/>
            <a:r>
              <a:rPr lang="en-US" dirty="0" smtClean="0"/>
              <a:t>Supplemental cartilages</a:t>
            </a:r>
          </a:p>
          <a:p>
            <a:pPr lvl="1"/>
            <a:r>
              <a:rPr lang="en-US" dirty="0" smtClean="0"/>
              <a:t>In total, about 80 bones</a:t>
            </a:r>
          </a:p>
          <a:p>
            <a:pPr lvl="2"/>
            <a:r>
              <a:rPr lang="en-US" dirty="0" smtClean="0"/>
              <a:t>About 40 percent of the bones in the human body</a:t>
            </a:r>
          </a:p>
        </p:txBody>
      </p:sp>
      <p:sp>
        <p:nvSpPr>
          <p:cNvPr id="11267" name="Footer Placeholder 3"/>
          <p:cNvSpPr>
            <a:spLocks noGrp="1"/>
          </p:cNvSpPr>
          <p:nvPr>
            <p:ph type="ftr" sz="quarter" idx="10"/>
          </p:nvPr>
        </p:nvSpPr>
        <p:spPr/>
        <p:txBody>
          <a:bodyPr/>
          <a:lstStyle/>
          <a:p>
            <a:r>
              <a:rPr lang="en-US" smtClean="0"/>
              <a:t>© 2018 Pearson Education, Inc.</a:t>
            </a:r>
            <a:endParaRPr lang="en-US" dirty="0"/>
          </a:p>
        </p:txBody>
      </p:sp>
    </p:spTree>
    <p:extLst>
      <p:ext uri="{BB962C8B-B14F-4D97-AF65-F5344CB8AC3E}">
        <p14:creationId xmlns:p14="http://schemas.microsoft.com/office/powerpoint/2010/main" val="32045020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descr="\\192.168.4.30\conversion\IRDVD\JPG Creation\Martini _VAP3E\Output\Chapter 07\JPEG FILES\Labeled\fig_07_07_01-L.jpg"/>
          <p:cNvPicPr>
            <a:picLocks noChangeAspect="1" noChangeArrowheads="1"/>
          </p:cNvPicPr>
          <p:nvPr/>
        </p:nvPicPr>
        <p:blipFill>
          <a:blip r:embed="rId3">
            <a:extLst>
              <a:ext uri="{28A0092B-C50C-407E-A947-70E740481C1C}">
                <a14:useLocalDpi xmlns:a14="http://schemas.microsoft.com/office/drawing/2010/main" val="0"/>
              </a:ext>
            </a:extLst>
          </a:blip>
          <a:srcRect b="2315"/>
          <a:stretch>
            <a:fillRect/>
          </a:stretch>
        </p:blipFill>
        <p:spPr bwMode="auto">
          <a:xfrm>
            <a:off x="4629150" y="3318059"/>
            <a:ext cx="4233216" cy="3406592"/>
          </a:xfrm>
          <a:prstGeom prst="rect">
            <a:avLst/>
          </a:prstGeom>
          <a:noFill/>
          <a:extLst>
            <a:ext uri="{909E8E84-426E-40DD-AFC4-6F175D3DCCD1}">
              <a14:hiddenFill xmlns:a14="http://schemas.microsoft.com/office/drawing/2010/main">
                <a:solidFill>
                  <a:srgbClr val="FFFFFF"/>
                </a:solidFill>
              </a14:hiddenFill>
            </a:ext>
          </a:extLst>
        </p:spPr>
      </p:pic>
      <p:sp>
        <p:nvSpPr>
          <p:cNvPr id="66562" name="Title 1"/>
          <p:cNvSpPr>
            <a:spLocks noGrp="1"/>
          </p:cNvSpPr>
          <p:nvPr>
            <p:ph type="title"/>
          </p:nvPr>
        </p:nvSpPr>
        <p:spPr/>
        <p:txBody>
          <a:bodyPr/>
          <a:lstStyle/>
          <a:p>
            <a:r>
              <a:rPr lang="en-US" altLang="en-US" smtClean="0"/>
              <a:t>Module </a:t>
            </a:r>
            <a:r>
              <a:rPr lang="en-US" altLang="en-US" dirty="0" smtClean="0"/>
              <a:t>7.7: Complexes: Orbital </a:t>
            </a:r>
            <a:r>
              <a:rPr lang="en-US" altLang="en-US" smtClean="0"/>
              <a:t>and nasal</a:t>
            </a:r>
            <a:endParaRPr lang="en-US" altLang="en-US" dirty="0" smtClean="0"/>
          </a:p>
        </p:txBody>
      </p:sp>
      <p:sp>
        <p:nvSpPr>
          <p:cNvPr id="39938" name="Content Placeholder 2"/>
          <p:cNvSpPr>
            <a:spLocks noGrp="1"/>
          </p:cNvSpPr>
          <p:nvPr>
            <p:ph sz="half" idx="1"/>
          </p:nvPr>
        </p:nvSpPr>
        <p:spPr>
          <a:xfrm>
            <a:off x="628650" y="810228"/>
            <a:ext cx="4000500" cy="5366735"/>
          </a:xfrm>
        </p:spPr>
        <p:txBody>
          <a:bodyPr/>
          <a:lstStyle/>
          <a:p>
            <a:r>
              <a:rPr lang="en-US" b="1" dirty="0" smtClean="0"/>
              <a:t>Orbital complex</a:t>
            </a:r>
          </a:p>
          <a:p>
            <a:pPr marL="919163" lvl="1" indent="-514350">
              <a:buClr>
                <a:srgbClr val="00743A"/>
              </a:buClr>
              <a:buFont typeface="+mj-lt"/>
              <a:buAutoNum type="arabicPeriod"/>
            </a:pPr>
            <a:r>
              <a:rPr lang="en-US" dirty="0" smtClean="0"/>
              <a:t>Frontal (roof)</a:t>
            </a:r>
          </a:p>
          <a:p>
            <a:pPr marL="919163" lvl="1" indent="-514350">
              <a:buClr>
                <a:srgbClr val="00743A"/>
              </a:buClr>
              <a:buFont typeface="+mj-lt"/>
              <a:buAutoNum type="arabicPeriod"/>
            </a:pPr>
            <a:r>
              <a:rPr lang="en-US" dirty="0" smtClean="0"/>
              <a:t>Zygomatic (lateral wall)</a:t>
            </a:r>
          </a:p>
          <a:p>
            <a:pPr marL="919163" lvl="1" indent="-514350">
              <a:buClr>
                <a:srgbClr val="00743A"/>
              </a:buClr>
              <a:buFont typeface="+mj-lt"/>
              <a:buAutoNum type="arabicPeriod"/>
            </a:pPr>
            <a:r>
              <a:rPr lang="en-US" dirty="0" smtClean="0"/>
              <a:t>Maxilla (most of the floor)</a:t>
            </a:r>
          </a:p>
          <a:p>
            <a:pPr marL="919163" lvl="1" indent="-514350">
              <a:buClr>
                <a:srgbClr val="00743A"/>
              </a:buClr>
              <a:buFont typeface="+mj-lt"/>
              <a:buAutoNum type="arabicPeriod"/>
            </a:pPr>
            <a:r>
              <a:rPr lang="en-US" dirty="0" smtClean="0"/>
              <a:t>Lacrimal (medial wall</a:t>
            </a:r>
            <a:r>
              <a:rPr lang="en-US" dirty="0" smtClean="0"/>
              <a:t>)</a:t>
            </a:r>
            <a:endParaRPr lang="en-US" dirty="0" smtClean="0"/>
          </a:p>
        </p:txBody>
      </p:sp>
      <p:sp>
        <p:nvSpPr>
          <p:cNvPr id="2" name="Content Placeholder 1"/>
          <p:cNvSpPr>
            <a:spLocks noGrp="1"/>
          </p:cNvSpPr>
          <p:nvPr>
            <p:ph sz="half" idx="2"/>
          </p:nvPr>
        </p:nvSpPr>
        <p:spPr>
          <a:xfrm>
            <a:off x="4629150" y="810228"/>
            <a:ext cx="3886200" cy="5366735"/>
          </a:xfrm>
        </p:spPr>
        <p:txBody>
          <a:bodyPr/>
          <a:lstStyle/>
          <a:p>
            <a:pPr marL="919163" lvl="1" indent="-514350">
              <a:buClr>
                <a:srgbClr val="00743A"/>
              </a:buClr>
              <a:buFont typeface="+mj-lt"/>
              <a:buAutoNum type="arabicPeriod" startAt="4"/>
            </a:pPr>
            <a:r>
              <a:rPr lang="en-US" dirty="0"/>
              <a:t>Ethmoid (medial wall)</a:t>
            </a:r>
          </a:p>
          <a:p>
            <a:pPr marL="919163" lvl="1" indent="-514350">
              <a:buClr>
                <a:srgbClr val="00743A"/>
              </a:buClr>
              <a:buFont typeface="+mj-lt"/>
              <a:buAutoNum type="arabicPeriod" startAt="4"/>
            </a:pPr>
            <a:r>
              <a:rPr lang="en-US" dirty="0"/>
              <a:t>Sphenoid (posterior wall)</a:t>
            </a:r>
          </a:p>
          <a:p>
            <a:pPr marL="919163" lvl="1" indent="-514350">
              <a:buClr>
                <a:srgbClr val="00743A"/>
              </a:buClr>
              <a:buFont typeface="+mj-lt"/>
              <a:buAutoNum type="arabicPeriod" startAt="4"/>
            </a:pPr>
            <a:r>
              <a:rPr lang="en-US" dirty="0"/>
              <a:t>Palatine (posterior wall</a:t>
            </a:r>
            <a:r>
              <a:rPr lang="en-US" dirty="0" smtClean="0"/>
              <a:t>)</a:t>
            </a:r>
            <a:endParaRPr lang="en-US" dirty="0"/>
          </a:p>
        </p:txBody>
      </p:sp>
      <p:sp>
        <p:nvSpPr>
          <p:cNvPr id="39939" name="Footer Placeholder 3"/>
          <p:cNvSpPr>
            <a:spLocks noGrp="1"/>
          </p:cNvSpPr>
          <p:nvPr>
            <p:ph type="ftr" sz="quarter" idx="11"/>
          </p:nvPr>
        </p:nvSpPr>
        <p:spPr/>
        <p:txBody>
          <a:bodyPr/>
          <a:lstStyle/>
          <a:p>
            <a:r>
              <a:rPr lang="en-US" smtClean="0"/>
              <a:t>© 2018 Pearson Education, Inc.</a:t>
            </a:r>
            <a:endParaRPr lang="en-US"/>
          </a:p>
        </p:txBody>
      </p:sp>
    </p:spTree>
    <p:extLst>
      <p:ext uri="{BB962C8B-B14F-4D97-AF65-F5344CB8AC3E}">
        <p14:creationId xmlns:p14="http://schemas.microsoft.com/office/powerpoint/2010/main" val="10316139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descr="\\192.168.4.30\conversion\IRDVD\JPG Creation\Martini _VAP3E\Output\Chapter 07\JPEG FILES\Labeled\fig_07_0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096477" y="1522995"/>
            <a:ext cx="3918308" cy="3153177"/>
          </a:xfrm>
          <a:prstGeom prst="rect">
            <a:avLst/>
          </a:prstGeom>
          <a:noFill/>
          <a:extLst>
            <a:ext uri="{909E8E84-426E-40DD-AFC4-6F175D3DCCD1}">
              <a14:hiddenFill xmlns:a14="http://schemas.microsoft.com/office/drawing/2010/main">
                <a:solidFill>
                  <a:srgbClr val="FFFFFF"/>
                </a:solidFill>
              </a14:hiddenFill>
            </a:ext>
          </a:extLst>
        </p:spPr>
      </p:pic>
      <p:sp>
        <p:nvSpPr>
          <p:cNvPr id="67586" name="Title 1"/>
          <p:cNvSpPr>
            <a:spLocks noGrp="1"/>
          </p:cNvSpPr>
          <p:nvPr>
            <p:ph type="title"/>
          </p:nvPr>
        </p:nvSpPr>
        <p:spPr/>
        <p:txBody>
          <a:bodyPr/>
          <a:lstStyle/>
          <a:p>
            <a:r>
              <a:rPr lang="en-US" altLang="en-US" dirty="0" smtClean="0"/>
              <a:t>Module 7.7: Complexes: Orbital and nasal</a:t>
            </a:r>
          </a:p>
        </p:txBody>
      </p:sp>
      <p:sp>
        <p:nvSpPr>
          <p:cNvPr id="39938" name="Content Placeholder 2"/>
          <p:cNvSpPr>
            <a:spLocks noGrp="1"/>
          </p:cNvSpPr>
          <p:nvPr>
            <p:ph idx="1"/>
          </p:nvPr>
        </p:nvSpPr>
        <p:spPr>
          <a:xfrm>
            <a:off x="446088" y="909521"/>
            <a:ext cx="4820393" cy="5537577"/>
          </a:xfrm>
        </p:spPr>
        <p:txBody>
          <a:bodyPr/>
          <a:lstStyle/>
          <a:p>
            <a:r>
              <a:rPr lang="en-US" b="1" dirty="0" smtClean="0"/>
              <a:t>Orbital complex </a:t>
            </a:r>
            <a:r>
              <a:rPr lang="en-US" dirty="0" smtClean="0"/>
              <a:t>(continued)</a:t>
            </a:r>
          </a:p>
          <a:p>
            <a:pPr lvl="1"/>
            <a:r>
              <a:rPr lang="en-US" dirty="0" smtClean="0"/>
              <a:t>Bony features</a:t>
            </a:r>
          </a:p>
          <a:p>
            <a:pPr lvl="2"/>
            <a:r>
              <a:rPr lang="en-US" b="1" dirty="0" smtClean="0"/>
              <a:t>Lacrimal fossa</a:t>
            </a:r>
          </a:p>
          <a:p>
            <a:pPr lvl="3"/>
            <a:r>
              <a:rPr lang="en-US" dirty="0" smtClean="0"/>
              <a:t>Marks location of the </a:t>
            </a:r>
            <a:r>
              <a:rPr lang="en-US" dirty="0" smtClean="0"/>
              <a:t>lacrimal </a:t>
            </a:r>
            <a:r>
              <a:rPr lang="en-US" dirty="0" smtClean="0"/>
              <a:t>(tear) gland</a:t>
            </a:r>
          </a:p>
          <a:p>
            <a:pPr lvl="2"/>
            <a:r>
              <a:rPr lang="en-US" b="1" dirty="0" smtClean="0"/>
              <a:t>Supra-orbital margin</a:t>
            </a:r>
          </a:p>
          <a:p>
            <a:pPr lvl="3"/>
            <a:r>
              <a:rPr lang="en-US" dirty="0" smtClean="0"/>
              <a:t>Thickened part of frontal </a:t>
            </a:r>
            <a:r>
              <a:rPr lang="en-US" dirty="0" smtClean="0"/>
              <a:t>bone </a:t>
            </a:r>
            <a:r>
              <a:rPr lang="en-US" dirty="0" smtClean="0"/>
              <a:t>that helps protect the eye</a:t>
            </a:r>
          </a:p>
          <a:p>
            <a:pPr lvl="2"/>
            <a:r>
              <a:rPr lang="en-US" b="1" dirty="0" smtClean="0"/>
              <a:t>Supra-orbital notch</a:t>
            </a:r>
          </a:p>
          <a:p>
            <a:pPr lvl="3"/>
            <a:r>
              <a:rPr lang="en-US" dirty="0" smtClean="0"/>
              <a:t>Passageway for blood vessels to eyebrow, eyelids, and frontal sinuses</a:t>
            </a:r>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854427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descr="\\192.168.4.30\conversion\IRDVD\JPG Creation\Martini _VAP3E\Output\Chapter 07\JPEG FILES\Labeled\fig_07_0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096477" y="1522995"/>
            <a:ext cx="3918308" cy="3153177"/>
          </a:xfrm>
          <a:prstGeom prst="rect">
            <a:avLst/>
          </a:prstGeom>
          <a:noFill/>
          <a:extLst>
            <a:ext uri="{909E8E84-426E-40DD-AFC4-6F175D3DCCD1}">
              <a14:hiddenFill xmlns:a14="http://schemas.microsoft.com/office/drawing/2010/main">
                <a:solidFill>
                  <a:srgbClr val="FFFFFF"/>
                </a:solidFill>
              </a14:hiddenFill>
            </a:ext>
          </a:extLst>
        </p:spPr>
      </p:pic>
      <p:sp>
        <p:nvSpPr>
          <p:cNvPr id="68610" name="Title 1"/>
          <p:cNvSpPr>
            <a:spLocks noGrp="1"/>
          </p:cNvSpPr>
          <p:nvPr>
            <p:ph type="title"/>
          </p:nvPr>
        </p:nvSpPr>
        <p:spPr/>
        <p:txBody>
          <a:bodyPr/>
          <a:lstStyle/>
          <a:p>
            <a:r>
              <a:rPr lang="en-US" altLang="en-US" smtClean="0"/>
              <a:t>Module </a:t>
            </a:r>
            <a:r>
              <a:rPr lang="en-US" altLang="en-US" dirty="0" smtClean="0"/>
              <a:t>7.7: Complexes: Orbital </a:t>
            </a:r>
            <a:r>
              <a:rPr lang="en-US" altLang="en-US" smtClean="0"/>
              <a:t>and nasal</a:t>
            </a:r>
            <a:endParaRPr lang="en-US" altLang="en-US" dirty="0" smtClean="0"/>
          </a:p>
        </p:txBody>
      </p:sp>
      <p:sp>
        <p:nvSpPr>
          <p:cNvPr id="39938" name="Content Placeholder 2"/>
          <p:cNvSpPr>
            <a:spLocks noGrp="1"/>
          </p:cNvSpPr>
          <p:nvPr>
            <p:ph idx="1"/>
          </p:nvPr>
        </p:nvSpPr>
        <p:spPr>
          <a:xfrm>
            <a:off x="446089" y="909522"/>
            <a:ext cx="4762520" cy="5340466"/>
          </a:xfrm>
        </p:spPr>
        <p:txBody>
          <a:bodyPr/>
          <a:lstStyle/>
          <a:p>
            <a:r>
              <a:rPr lang="en-US" b="1" dirty="0" smtClean="0"/>
              <a:t>Orbital complex </a:t>
            </a:r>
            <a:r>
              <a:rPr lang="en-US" dirty="0" smtClean="0"/>
              <a:t>(continued)</a:t>
            </a:r>
          </a:p>
          <a:p>
            <a:pPr lvl="1"/>
            <a:r>
              <a:rPr lang="en-US" dirty="0" smtClean="0"/>
              <a:t>Bony features (continued)</a:t>
            </a:r>
          </a:p>
          <a:p>
            <a:pPr lvl="2"/>
            <a:r>
              <a:rPr lang="en-US" b="1" dirty="0" smtClean="0"/>
              <a:t>Lacrimal sulcus</a:t>
            </a:r>
          </a:p>
          <a:p>
            <a:pPr lvl="3"/>
            <a:r>
              <a:rPr lang="en-US" dirty="0" smtClean="0"/>
              <a:t>Marks location of lacrimal sac</a:t>
            </a:r>
          </a:p>
          <a:p>
            <a:pPr lvl="2"/>
            <a:r>
              <a:rPr lang="en-US" b="1" dirty="0" smtClean="0"/>
              <a:t>Nasolacrimal canal</a:t>
            </a:r>
          </a:p>
          <a:p>
            <a:pPr lvl="3"/>
            <a:r>
              <a:rPr lang="en-US" dirty="0" smtClean="0"/>
              <a:t>Protects lacrimal sac and </a:t>
            </a:r>
            <a:br>
              <a:rPr lang="en-US" dirty="0" smtClean="0"/>
            </a:br>
            <a:r>
              <a:rPr lang="en-US" dirty="0" smtClean="0"/>
              <a:t>nasolacrimal duct</a:t>
            </a:r>
          </a:p>
          <a:p>
            <a:pPr lvl="4"/>
            <a:r>
              <a:rPr lang="en-US" dirty="0" smtClean="0"/>
              <a:t>Nasolacrimal duct carries </a:t>
            </a:r>
            <a:r>
              <a:rPr lang="en-US" dirty="0" smtClean="0"/>
              <a:t>tears </a:t>
            </a:r>
            <a:r>
              <a:rPr lang="en-US" dirty="0" smtClean="0"/>
              <a:t>to nasal cavity</a:t>
            </a:r>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294413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descr="\\192.168.4.30\conversion\IRDVD\JPG Creation\Martini _VAP3E\Output\Chapter 07\JPEG FILES\Labeled\fig_07_07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5096477" y="1522995"/>
            <a:ext cx="3918308" cy="3153177"/>
          </a:xfrm>
          <a:prstGeom prst="rect">
            <a:avLst/>
          </a:prstGeom>
          <a:noFill/>
          <a:extLst>
            <a:ext uri="{909E8E84-426E-40DD-AFC4-6F175D3DCCD1}">
              <a14:hiddenFill xmlns:a14="http://schemas.microsoft.com/office/drawing/2010/main">
                <a:solidFill>
                  <a:srgbClr val="FFFFFF"/>
                </a:solidFill>
              </a14:hiddenFill>
            </a:ext>
          </a:extLst>
        </p:spPr>
      </p:pic>
      <p:sp>
        <p:nvSpPr>
          <p:cNvPr id="69634" name="Title 1"/>
          <p:cNvSpPr>
            <a:spLocks noGrp="1"/>
          </p:cNvSpPr>
          <p:nvPr>
            <p:ph type="title"/>
          </p:nvPr>
        </p:nvSpPr>
        <p:spPr/>
        <p:txBody>
          <a:bodyPr/>
          <a:lstStyle/>
          <a:p>
            <a:r>
              <a:rPr lang="en-US" altLang="en-US" smtClean="0"/>
              <a:t>Module </a:t>
            </a:r>
            <a:r>
              <a:rPr lang="en-US" altLang="en-US" dirty="0" smtClean="0"/>
              <a:t>7.7: Complexes: Orbital </a:t>
            </a:r>
            <a:r>
              <a:rPr lang="en-US" altLang="en-US" smtClean="0"/>
              <a:t>and nasal</a:t>
            </a:r>
            <a:endParaRPr lang="en-US" altLang="en-US" dirty="0" smtClean="0"/>
          </a:p>
        </p:txBody>
      </p:sp>
      <p:sp>
        <p:nvSpPr>
          <p:cNvPr id="39938" name="Content Placeholder 2"/>
          <p:cNvSpPr>
            <a:spLocks noGrp="1"/>
          </p:cNvSpPr>
          <p:nvPr>
            <p:ph idx="1"/>
          </p:nvPr>
        </p:nvSpPr>
        <p:spPr>
          <a:xfrm>
            <a:off x="446088" y="909522"/>
            <a:ext cx="4650389" cy="5340466"/>
          </a:xfrm>
        </p:spPr>
        <p:txBody>
          <a:bodyPr/>
          <a:lstStyle/>
          <a:p>
            <a:r>
              <a:rPr lang="en-US" b="1" dirty="0" smtClean="0"/>
              <a:t>Orbital complex </a:t>
            </a:r>
            <a:r>
              <a:rPr lang="en-US" dirty="0" smtClean="0"/>
              <a:t>(continued)</a:t>
            </a:r>
          </a:p>
          <a:p>
            <a:pPr lvl="1"/>
            <a:r>
              <a:rPr lang="en-US" dirty="0" smtClean="0"/>
              <a:t>Bony features (continued)</a:t>
            </a:r>
          </a:p>
          <a:p>
            <a:pPr lvl="2"/>
            <a:r>
              <a:rPr lang="en-US" b="1" dirty="0" smtClean="0"/>
              <a:t>Infra-orbital foramen</a:t>
            </a:r>
          </a:p>
          <a:p>
            <a:pPr lvl="3"/>
            <a:r>
              <a:rPr lang="en-US" dirty="0" smtClean="0"/>
              <a:t>Sensory nerve path</a:t>
            </a:r>
          </a:p>
          <a:p>
            <a:pPr lvl="2"/>
            <a:r>
              <a:rPr lang="en-US" b="1" dirty="0" err="1" smtClean="0"/>
              <a:t>Zygomaticofacial</a:t>
            </a:r>
            <a:r>
              <a:rPr lang="en-US" b="1" dirty="0" smtClean="0"/>
              <a:t> foramen</a:t>
            </a:r>
          </a:p>
          <a:p>
            <a:pPr lvl="3"/>
            <a:r>
              <a:rPr lang="en-US" dirty="0" smtClean="0"/>
              <a:t>Carries sensory nerve that </a:t>
            </a:r>
            <a:r>
              <a:rPr lang="en-US" dirty="0" smtClean="0"/>
              <a:t>innervates </a:t>
            </a:r>
            <a:r>
              <a:rPr lang="en-US" dirty="0" smtClean="0"/>
              <a:t>the cheek</a:t>
            </a:r>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7386100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Module </a:t>
            </a:r>
            <a:r>
              <a:rPr lang="en-US" altLang="en-US" dirty="0" smtClean="0"/>
              <a:t>7.7: Complexes: Orbital </a:t>
            </a:r>
            <a:r>
              <a:rPr lang="en-US" altLang="en-US" smtClean="0"/>
              <a:t>and nasal</a:t>
            </a:r>
            <a:endParaRPr lang="en-US" altLang="en-US" dirty="0" smtClean="0"/>
          </a:p>
        </p:txBody>
      </p:sp>
      <p:sp>
        <p:nvSpPr>
          <p:cNvPr id="71683" name="Content Placeholder 2"/>
          <p:cNvSpPr>
            <a:spLocks noGrp="1"/>
          </p:cNvSpPr>
          <p:nvPr>
            <p:ph idx="1"/>
          </p:nvPr>
        </p:nvSpPr>
        <p:spPr/>
        <p:txBody>
          <a:bodyPr/>
          <a:lstStyle/>
          <a:p>
            <a:r>
              <a:rPr lang="en-US" altLang="en-US" b="1" dirty="0" smtClean="0"/>
              <a:t>Nasal complex</a:t>
            </a:r>
          </a:p>
          <a:p>
            <a:pPr lvl="1"/>
            <a:r>
              <a:rPr lang="en-US" altLang="en-US" b="1" dirty="0" smtClean="0"/>
              <a:t>Paranasal sinuses</a:t>
            </a:r>
          </a:p>
          <a:p>
            <a:pPr lvl="2"/>
            <a:r>
              <a:rPr lang="en-US" altLang="en-US" dirty="0" smtClean="0"/>
              <a:t>Lighten skull weight</a:t>
            </a:r>
          </a:p>
          <a:p>
            <a:pPr lvl="2"/>
            <a:r>
              <a:rPr lang="en-US" altLang="en-US" dirty="0" smtClean="0"/>
              <a:t>Allow the voice to resonate</a:t>
            </a:r>
          </a:p>
          <a:p>
            <a:pPr lvl="2"/>
            <a:r>
              <a:rPr lang="en-US" altLang="en-US" dirty="0" smtClean="0"/>
              <a:t>Provide extensive area of mucous epithelium</a:t>
            </a:r>
          </a:p>
          <a:p>
            <a:pPr lvl="2"/>
            <a:r>
              <a:rPr lang="en-US" altLang="en-US" dirty="0" smtClean="0"/>
              <a:t>Found in the sphenoid, ethmoid, frontal bone, palatine bone, and maxillae</a:t>
            </a:r>
          </a:p>
          <a:p>
            <a:pPr lvl="2"/>
            <a:r>
              <a:rPr lang="en-US" altLang="en-US" dirty="0" smtClean="0"/>
              <a:t>Inflammation of the sinuses is </a:t>
            </a:r>
            <a:r>
              <a:rPr lang="en-US" altLang="en-US" b="1" dirty="0" smtClean="0"/>
              <a:t>sinusitis</a:t>
            </a:r>
            <a:endParaRPr lang="en-US" alt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5187850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smtClean="0"/>
              <a:t>Module </a:t>
            </a:r>
            <a:r>
              <a:rPr lang="en-US" altLang="en-US" dirty="0" smtClean="0"/>
              <a:t>7.7: Complexes: Orbital </a:t>
            </a:r>
            <a:r>
              <a:rPr lang="en-US" altLang="en-US" smtClean="0"/>
              <a:t>and nasal</a:t>
            </a:r>
            <a:endParaRPr lang="en-US" altLang="en-US" dirty="0" smtClean="0"/>
          </a:p>
        </p:txBody>
      </p:sp>
      <p:sp>
        <p:nvSpPr>
          <p:cNvPr id="71683" name="Content Placeholder 2"/>
          <p:cNvSpPr>
            <a:spLocks noGrp="1"/>
          </p:cNvSpPr>
          <p:nvPr>
            <p:ph idx="1"/>
          </p:nvPr>
        </p:nvSpPr>
        <p:spPr/>
        <p:txBody>
          <a:bodyPr/>
          <a:lstStyle/>
          <a:p>
            <a:r>
              <a:rPr lang="en-US" altLang="en-US" b="1" smtClean="0"/>
              <a:t>Nasal complex </a:t>
            </a:r>
            <a:r>
              <a:rPr lang="en-US" altLang="en-US" smtClean="0"/>
              <a:t>(continued)</a:t>
            </a:r>
            <a:endParaRPr lang="en-US" altLang="en-US" b="1" dirty="0" smtClean="0"/>
          </a:p>
          <a:p>
            <a:pPr lvl="1"/>
            <a:r>
              <a:rPr lang="en-US" altLang="en-US" smtClean="0"/>
              <a:t>Includes </a:t>
            </a:r>
            <a:r>
              <a:rPr lang="en-US" altLang="en-US" dirty="0" smtClean="0"/>
              <a:t>bones that enclose the nasal cavities </a:t>
            </a:r>
            <a:r>
              <a:rPr lang="en-US" altLang="en-US" smtClean="0"/>
              <a:t>and </a:t>
            </a:r>
            <a:r>
              <a:rPr lang="en-US" altLang="en-US" b="1" smtClean="0"/>
              <a:t>paranasal sinuses </a:t>
            </a:r>
            <a:r>
              <a:rPr lang="en-US" altLang="en-US" smtClean="0"/>
              <a:t>(</a:t>
            </a:r>
            <a:r>
              <a:rPr lang="en-US" altLang="en-US" dirty="0" smtClean="0"/>
              <a:t>Air-filled chambers connected to the nasal </a:t>
            </a:r>
            <a:r>
              <a:rPr lang="en-US" altLang="en-US" smtClean="0"/>
              <a:t>cavities)</a:t>
            </a:r>
            <a:endParaRPr lang="en-US" altLang="en-US" b="1" dirty="0" smtClean="0"/>
          </a:p>
          <a:p>
            <a:pPr lvl="2"/>
            <a:r>
              <a:rPr lang="en-US" altLang="en-US" b="1" dirty="0" smtClean="0"/>
              <a:t>Sphenoidal sinuses</a:t>
            </a:r>
          </a:p>
          <a:p>
            <a:pPr lvl="3"/>
            <a:r>
              <a:rPr lang="en-US" altLang="en-US" smtClean="0"/>
              <a:t>Found </a:t>
            </a:r>
            <a:r>
              <a:rPr lang="en-US" altLang="en-US" dirty="0" smtClean="0"/>
              <a:t>on either side of body of sphenoid</a:t>
            </a:r>
          </a:p>
          <a:p>
            <a:pPr lvl="2"/>
            <a:r>
              <a:rPr lang="en-US" altLang="en-US" b="1" smtClean="0"/>
              <a:t>Ethmoid </a:t>
            </a:r>
            <a:r>
              <a:rPr lang="en-US" altLang="en-US" b="1" dirty="0" smtClean="0"/>
              <a:t>air cells</a:t>
            </a:r>
          </a:p>
          <a:p>
            <a:pPr lvl="3"/>
            <a:r>
              <a:rPr lang="en-US" altLang="en-US" smtClean="0"/>
              <a:t>Secrete </a:t>
            </a:r>
            <a:r>
              <a:rPr lang="en-US" altLang="en-US" dirty="0" smtClean="0"/>
              <a:t>mucus to flush the nasal cavity surfaces</a:t>
            </a:r>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0456000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Module </a:t>
            </a:r>
            <a:r>
              <a:rPr lang="en-US" altLang="en-US" dirty="0" smtClean="0"/>
              <a:t>7.7: Complexes: Orbital </a:t>
            </a:r>
            <a:r>
              <a:rPr lang="en-US" altLang="en-US" smtClean="0"/>
              <a:t>and nasal</a:t>
            </a:r>
            <a:endParaRPr lang="en-US" altLang="en-US" dirty="0" smtClean="0"/>
          </a:p>
        </p:txBody>
      </p:sp>
      <p:sp>
        <p:nvSpPr>
          <p:cNvPr id="72707" name="Content Placeholder 2"/>
          <p:cNvSpPr>
            <a:spLocks noGrp="1"/>
          </p:cNvSpPr>
          <p:nvPr>
            <p:ph idx="1"/>
          </p:nvPr>
        </p:nvSpPr>
        <p:spPr/>
        <p:txBody>
          <a:bodyPr/>
          <a:lstStyle/>
          <a:p>
            <a:r>
              <a:rPr lang="en-US" altLang="en-US" b="1" dirty="0" smtClean="0"/>
              <a:t>Nasal complex </a:t>
            </a:r>
            <a:r>
              <a:rPr lang="en-US" altLang="en-US" dirty="0" smtClean="0"/>
              <a:t>(continued)</a:t>
            </a:r>
            <a:endParaRPr lang="en-US" altLang="en-US" b="1" dirty="0" smtClean="0"/>
          </a:p>
          <a:p>
            <a:pPr lvl="1"/>
            <a:r>
              <a:rPr lang="en-US" altLang="en-US" b="1" dirty="0" smtClean="0"/>
              <a:t>Paranasal sinuses </a:t>
            </a:r>
            <a:r>
              <a:rPr lang="en-US" altLang="en-US" dirty="0" smtClean="0"/>
              <a:t>(continued)</a:t>
            </a:r>
          </a:p>
          <a:p>
            <a:pPr lvl="2"/>
            <a:r>
              <a:rPr lang="en-US" altLang="en-US" b="1" dirty="0" smtClean="0"/>
              <a:t>Frontal sinuses</a:t>
            </a:r>
          </a:p>
          <a:p>
            <a:pPr lvl="3"/>
            <a:r>
              <a:rPr lang="en-US" altLang="en-US" dirty="0" smtClean="0"/>
              <a:t>Generally appear after age 6; may not develop</a:t>
            </a:r>
          </a:p>
          <a:p>
            <a:pPr lvl="2"/>
            <a:r>
              <a:rPr lang="en-US" altLang="en-US" dirty="0" smtClean="0"/>
              <a:t>Palatine sinuses </a:t>
            </a:r>
          </a:p>
          <a:p>
            <a:pPr lvl="3"/>
            <a:r>
              <a:rPr lang="en-US" altLang="en-US" dirty="0" smtClean="0"/>
              <a:t>Open into the sphenoidal sinuses</a:t>
            </a:r>
          </a:p>
          <a:p>
            <a:pPr lvl="2"/>
            <a:r>
              <a:rPr lang="en-US" altLang="en-US" b="1" dirty="0" smtClean="0"/>
              <a:t>Maxillary sinuses</a:t>
            </a:r>
          </a:p>
          <a:p>
            <a:pPr lvl="3"/>
            <a:r>
              <a:rPr lang="en-US" altLang="en-US" dirty="0" smtClean="0"/>
              <a:t>Secrete mucus to flush inferior nasal cavity surfaces</a:t>
            </a:r>
          </a:p>
          <a:p>
            <a:pPr lvl="3"/>
            <a:r>
              <a:rPr lang="en-US" altLang="en-US" dirty="0" smtClean="0"/>
              <a:t>Largest </a:t>
            </a:r>
            <a:r>
              <a:rPr lang="en-US" altLang="en-US" dirty="0" smtClean="0"/>
              <a:t>sinuses</a:t>
            </a:r>
            <a:endParaRPr lang="en-US" alt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1219025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mtClean="0"/>
              <a:t>Paranasal sinuses</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19" descr="\\192.168.4.30\conversion\IRDVD\JPG Creation\Martini _VAP3E\Output\Chapter 07\JPEG FILES\Labeled\fig_07_07_02-L.jpg"/>
          <p:cNvPicPr>
            <a:picLocks noChangeAspect="1" noChangeArrowheads="1"/>
          </p:cNvPicPr>
          <p:nvPr/>
        </p:nvPicPr>
        <p:blipFill>
          <a:blip r:embed="rId3">
            <a:extLst>
              <a:ext uri="{28A0092B-C50C-407E-A947-70E740481C1C}">
                <a14:useLocalDpi xmlns:a14="http://schemas.microsoft.com/office/drawing/2010/main" val="0"/>
              </a:ext>
            </a:extLst>
          </a:blip>
          <a:srcRect b="2525"/>
          <a:stretch>
            <a:fillRect/>
          </a:stretch>
        </p:blipFill>
        <p:spPr bwMode="auto">
          <a:xfrm>
            <a:off x="1030288" y="687786"/>
            <a:ext cx="7083425" cy="588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528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Sagittal </a:t>
            </a:r>
            <a:r>
              <a:rPr lang="en-US" altLang="en-US" dirty="0" smtClean="0"/>
              <a:t>section of </a:t>
            </a:r>
            <a:r>
              <a:rPr lang="en-US" altLang="en-US" smtClean="0"/>
              <a:t>paranasal sinuses</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20" descr="\\192.168.4.30\conversion\IRDVD\JPG Creation\Martini _VAP3E\Output\Chapter 07\JPEG FILES\Labeled\fig_07_07_03-L.jpg"/>
          <p:cNvPicPr>
            <a:picLocks noChangeAspect="1" noChangeArrowheads="1"/>
          </p:cNvPicPr>
          <p:nvPr/>
        </p:nvPicPr>
        <p:blipFill>
          <a:blip r:embed="rId3">
            <a:extLst>
              <a:ext uri="{28A0092B-C50C-407E-A947-70E740481C1C}">
                <a14:useLocalDpi xmlns:a14="http://schemas.microsoft.com/office/drawing/2010/main" val="0"/>
              </a:ext>
            </a:extLst>
          </a:blip>
          <a:srcRect b="3133"/>
          <a:stretch>
            <a:fillRect/>
          </a:stretch>
        </p:blipFill>
        <p:spPr bwMode="auto">
          <a:xfrm>
            <a:off x="298450" y="1073142"/>
            <a:ext cx="8547100" cy="4711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724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t>Module </a:t>
            </a:r>
            <a:r>
              <a:rPr lang="en-US" altLang="en-US" dirty="0" smtClean="0"/>
              <a:t>7.7</a:t>
            </a:r>
            <a:r>
              <a:rPr lang="en-US" altLang="en-US" smtClean="0"/>
              <a:t>: Review</a:t>
            </a:r>
            <a:endParaRPr lang="en-US" altLang="en-US" dirty="0" smtClean="0"/>
          </a:p>
        </p:txBody>
      </p:sp>
      <p:sp>
        <p:nvSpPr>
          <p:cNvPr id="51202" name="Content Placeholder 2"/>
          <p:cNvSpPr>
            <a:spLocks noGrp="1"/>
          </p:cNvSpPr>
          <p:nvPr>
            <p:ph idx="1"/>
          </p:nvPr>
        </p:nvSpPr>
        <p:spPr/>
        <p:txBody>
          <a:bodyPr/>
          <a:lstStyle/>
          <a:p>
            <a:pPr marL="514350" indent="-514350">
              <a:buClr>
                <a:srgbClr val="00743A"/>
              </a:buClr>
              <a:buFont typeface="+mj-lt"/>
              <a:buAutoNum type="alphaUcPeriod"/>
            </a:pPr>
            <a:r>
              <a:rPr lang="en-US" dirty="0" smtClean="0"/>
              <a:t>Identify the bones of the orbital complex.</a:t>
            </a:r>
          </a:p>
          <a:p>
            <a:pPr marL="514350" indent="-514350">
              <a:buClr>
                <a:srgbClr val="00743A"/>
              </a:buClr>
              <a:buFont typeface="+mj-lt"/>
              <a:buAutoNum type="alphaUcPeriod"/>
            </a:pPr>
            <a:r>
              <a:rPr lang="en-US" dirty="0" smtClean="0"/>
              <a:t>What are the functions of the paranasal sinuses?</a:t>
            </a:r>
          </a:p>
          <a:p>
            <a:pPr marL="514350" indent="-514350">
              <a:buClr>
                <a:srgbClr val="00743A"/>
              </a:buClr>
              <a:buFont typeface="+mj-lt"/>
              <a:buAutoNum type="alphaUcPeriod"/>
            </a:pPr>
            <a:r>
              <a:rPr lang="en-US" dirty="0" smtClean="0"/>
              <a:t>Name the complex—nasal, orbital, or both—where you find each of the following bones: frontal, maxilla, palatine, and nasal bones. </a:t>
            </a:r>
          </a:p>
          <a:p>
            <a:pPr>
              <a:lnSpc>
                <a:spcPts val="1200"/>
              </a:lnSpc>
            </a:pPr>
            <a:endParaRPr lang="en-US" dirty="0" smtClean="0"/>
          </a:p>
          <a:p>
            <a:r>
              <a:rPr lang="en-US" i="1" dirty="0" smtClean="0"/>
              <a:t>Learning Outcome:</a:t>
            </a:r>
            <a:r>
              <a:rPr lang="en-US" dirty="0" smtClean="0"/>
              <a:t> Describe the structure of the orbital complex and nasal complex and the functions of their individual bones. </a:t>
            </a:r>
          </a:p>
        </p:txBody>
      </p:sp>
      <p:sp>
        <p:nvSpPr>
          <p:cNvPr id="5120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080937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nju\AppData\Local\Temp\AcrB91E.tmp\fig_07_01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3908301" y="1043818"/>
            <a:ext cx="5148668" cy="5090763"/>
          </a:xfrm>
          <a:prstGeom prst="rect">
            <a:avLst/>
          </a:prstGeom>
          <a:noFill/>
          <a:extLst>
            <a:ext uri="{909E8E84-426E-40DD-AFC4-6F175D3DCCD1}">
              <a14:hiddenFill xmlns:a14="http://schemas.microsoft.com/office/drawing/2010/main">
                <a:solidFill>
                  <a:srgbClr val="FFFFFF"/>
                </a:solidFill>
              </a14:hiddenFill>
            </a:ext>
          </a:extLst>
        </p:spPr>
      </p:pic>
      <p:sp>
        <p:nvSpPr>
          <p:cNvPr id="12290" name="Title 1"/>
          <p:cNvSpPr>
            <a:spLocks noGrp="1"/>
          </p:cNvSpPr>
          <p:nvPr>
            <p:ph type="title"/>
          </p:nvPr>
        </p:nvSpPr>
        <p:spPr/>
        <p:txBody>
          <a:bodyPr/>
          <a:lstStyle/>
          <a:p>
            <a:r>
              <a:rPr lang="en-US" altLang="en-US" smtClean="0"/>
              <a:t>Module </a:t>
            </a:r>
            <a:r>
              <a:rPr lang="en-US" altLang="en-US" dirty="0" smtClean="0"/>
              <a:t>7.1: The </a:t>
            </a:r>
            <a:r>
              <a:rPr lang="en-US" altLang="en-US" smtClean="0"/>
              <a:t>axial skeleton</a:t>
            </a:r>
            <a:endParaRPr lang="en-US" altLang="en-US" dirty="0" smtClean="0"/>
          </a:p>
        </p:txBody>
      </p:sp>
      <p:sp>
        <p:nvSpPr>
          <p:cNvPr id="12291" name="Content Placeholder 2"/>
          <p:cNvSpPr>
            <a:spLocks noGrp="1"/>
          </p:cNvSpPr>
          <p:nvPr>
            <p:ph idx="1"/>
          </p:nvPr>
        </p:nvSpPr>
        <p:spPr/>
        <p:txBody>
          <a:bodyPr/>
          <a:lstStyle/>
          <a:p>
            <a:pPr lvl="1" eaLnBrk="1" hangingPunct="1"/>
            <a:r>
              <a:rPr lang="en-US" altLang="en-US" dirty="0" smtClean="0"/>
              <a:t>Forms </a:t>
            </a:r>
            <a:r>
              <a:rPr lang="en-US" altLang="en-US" dirty="0"/>
              <a:t>the longitudinal </a:t>
            </a:r>
            <a:r>
              <a:rPr lang="en-US" altLang="en-US" dirty="0" smtClean="0"/>
              <a:t/>
            </a:r>
            <a:br>
              <a:rPr lang="en-US" altLang="en-US" dirty="0" smtClean="0"/>
            </a:br>
            <a:r>
              <a:rPr lang="en-US" altLang="en-US" dirty="0" smtClean="0"/>
              <a:t>axis </a:t>
            </a:r>
            <a:r>
              <a:rPr lang="en-US" altLang="en-US" dirty="0"/>
              <a:t>of the body</a:t>
            </a:r>
          </a:p>
          <a:p>
            <a:pPr lvl="1" eaLnBrk="1" hangingPunct="1"/>
            <a:r>
              <a:rPr lang="en-US" altLang="en-US" dirty="0"/>
              <a:t>Components </a:t>
            </a:r>
            <a:r>
              <a:rPr lang="en-US" altLang="en-US" dirty="0" smtClean="0"/>
              <a:t>include</a:t>
            </a:r>
            <a:r>
              <a:rPr lang="en-US" altLang="en-US" dirty="0"/>
              <a:t>:</a:t>
            </a:r>
          </a:p>
          <a:p>
            <a:pPr lvl="2" eaLnBrk="1" hangingPunct="1"/>
            <a:r>
              <a:rPr lang="en-US" altLang="en-US" dirty="0"/>
              <a:t>Skull and </a:t>
            </a:r>
            <a:r>
              <a:rPr lang="en-US" altLang="en-US" dirty="0" smtClean="0"/>
              <a:t/>
            </a:r>
            <a:br>
              <a:rPr lang="en-US" altLang="en-US" dirty="0" smtClean="0"/>
            </a:br>
            <a:r>
              <a:rPr lang="en-US" altLang="en-US" dirty="0" smtClean="0"/>
              <a:t>associated bones</a:t>
            </a:r>
            <a:endParaRPr lang="en-US" altLang="en-US" dirty="0"/>
          </a:p>
          <a:p>
            <a:pPr lvl="2" eaLnBrk="1" hangingPunct="1"/>
            <a:r>
              <a:rPr lang="en-US" altLang="en-US" dirty="0"/>
              <a:t>Thoracic cage</a:t>
            </a:r>
          </a:p>
          <a:p>
            <a:pPr lvl="2" eaLnBrk="1" hangingPunct="1"/>
            <a:r>
              <a:rPr lang="en-US" altLang="en-US" dirty="0"/>
              <a:t>Vertebral column</a:t>
            </a:r>
          </a:p>
          <a:p>
            <a:pPr lvl="2" eaLnBrk="1" hangingPunct="1"/>
            <a:r>
              <a:rPr lang="en-US" altLang="en-US" dirty="0"/>
              <a:t>Supplemental cartilages</a:t>
            </a:r>
          </a:p>
          <a:p>
            <a:pPr lvl="1" eaLnBrk="1" hangingPunct="1"/>
            <a:r>
              <a:rPr lang="en-US" altLang="en-US" dirty="0"/>
              <a:t>In total, about 80 bones (40</a:t>
            </a:r>
            <a:r>
              <a:rPr lang="en-US" altLang="en-US" dirty="0" smtClean="0"/>
              <a:t>%)</a:t>
            </a:r>
            <a:endParaRPr lang="en-US" altLang="en-US" b="1"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3948422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dirty="0" smtClean="0"/>
              <a:t>Module 7.8: The mandible forms the lower jaw…</a:t>
            </a:r>
          </a:p>
        </p:txBody>
      </p:sp>
      <p:sp>
        <p:nvSpPr>
          <p:cNvPr id="76803" name="Content Placeholder 2"/>
          <p:cNvSpPr>
            <a:spLocks noGrp="1"/>
          </p:cNvSpPr>
          <p:nvPr>
            <p:ph idx="1"/>
          </p:nvPr>
        </p:nvSpPr>
        <p:spPr/>
        <p:txBody>
          <a:bodyPr/>
          <a:lstStyle/>
          <a:p>
            <a:r>
              <a:rPr lang="en-US" altLang="en-US" b="1" dirty="0" smtClean="0"/>
              <a:t>The mandible</a:t>
            </a:r>
          </a:p>
          <a:p>
            <a:pPr lvl="1"/>
            <a:r>
              <a:rPr lang="en-US" altLang="en-US" dirty="0" smtClean="0"/>
              <a:t>Forms the entire lower jaw</a:t>
            </a:r>
          </a:p>
          <a:p>
            <a:pPr lvl="1"/>
            <a:r>
              <a:rPr lang="en-US" altLang="en-US" dirty="0" smtClean="0"/>
              <a:t>Articulates with the mandibular fossae of the temporal bones</a:t>
            </a:r>
          </a:p>
          <a:p>
            <a:pPr lvl="1"/>
            <a:r>
              <a:rPr lang="en-US" altLang="en-US" dirty="0" smtClean="0"/>
              <a:t>Subdivided into:</a:t>
            </a:r>
          </a:p>
          <a:p>
            <a:pPr lvl="2"/>
            <a:r>
              <a:rPr lang="en-US" altLang="en-US" dirty="0" smtClean="0"/>
              <a:t>Horizontal body</a:t>
            </a:r>
          </a:p>
          <a:p>
            <a:pPr lvl="2"/>
            <a:r>
              <a:rPr lang="en-US" altLang="en-US" dirty="0" smtClean="0"/>
              <a:t>Ascending rami (singular, </a:t>
            </a:r>
            <a:r>
              <a:rPr lang="en-US" altLang="en-US" i="1" dirty="0" smtClean="0"/>
              <a:t>ramus</a:t>
            </a:r>
            <a:r>
              <a:rPr lang="en-US" altLang="en-US" dirty="0" smtClean="0"/>
              <a:t>)</a:t>
            </a:r>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6447015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 descr="\\192.168.4.30\conversion\IRDVD\JPG Creation\Martini _VAP3E\Output\Chapter 07\JPEG FILES\Labeled\fig_07_08_01-L.jpg"/>
          <p:cNvPicPr>
            <a:picLocks noChangeAspect="1" noChangeArrowheads="1"/>
          </p:cNvPicPr>
          <p:nvPr/>
        </p:nvPicPr>
        <p:blipFill>
          <a:blip r:embed="rId2">
            <a:extLst>
              <a:ext uri="{28A0092B-C50C-407E-A947-70E740481C1C}">
                <a14:useLocalDpi xmlns:a14="http://schemas.microsoft.com/office/drawing/2010/main" val="0"/>
              </a:ext>
            </a:extLst>
          </a:blip>
          <a:srcRect b="2787"/>
          <a:stretch>
            <a:fillRect/>
          </a:stretch>
        </p:blipFill>
        <p:spPr bwMode="auto">
          <a:xfrm>
            <a:off x="4491359" y="750771"/>
            <a:ext cx="4462849" cy="2842245"/>
          </a:xfrm>
          <a:prstGeom prst="rect">
            <a:avLst/>
          </a:prstGeom>
          <a:noFill/>
          <a:extLst>
            <a:ext uri="{909E8E84-426E-40DD-AFC4-6F175D3DCCD1}">
              <a14:hiddenFill xmlns:a14="http://schemas.microsoft.com/office/drawing/2010/main">
                <a:solidFill>
                  <a:srgbClr val="FFFFFF"/>
                </a:solidFill>
              </a14:hiddenFill>
            </a:ext>
          </a:extLst>
        </p:spPr>
      </p:pic>
      <p:sp>
        <p:nvSpPr>
          <p:cNvPr id="77826" name="Title 1"/>
          <p:cNvSpPr>
            <a:spLocks noGrp="1"/>
          </p:cNvSpPr>
          <p:nvPr>
            <p:ph type="title"/>
          </p:nvPr>
        </p:nvSpPr>
        <p:spPr/>
        <p:txBody>
          <a:bodyPr/>
          <a:lstStyle/>
          <a:p>
            <a:r>
              <a:rPr lang="en-US" altLang="en-US" smtClean="0"/>
              <a:t>Module </a:t>
            </a:r>
            <a:r>
              <a:rPr lang="en-US" altLang="en-US" dirty="0" smtClean="0"/>
              <a:t>7.8: </a:t>
            </a:r>
            <a:r>
              <a:rPr lang="en-US" altLang="en-US" smtClean="0"/>
              <a:t>The mandible</a:t>
            </a:r>
            <a:endParaRPr lang="en-US" altLang="en-US" dirty="0" smtClean="0"/>
          </a:p>
        </p:txBody>
      </p:sp>
      <p:sp>
        <p:nvSpPr>
          <p:cNvPr id="39938" name="Content Placeholder 2"/>
          <p:cNvSpPr>
            <a:spLocks noGrp="1"/>
          </p:cNvSpPr>
          <p:nvPr>
            <p:ph idx="1"/>
          </p:nvPr>
        </p:nvSpPr>
        <p:spPr/>
        <p:txBody>
          <a:bodyPr/>
          <a:lstStyle/>
          <a:p>
            <a:r>
              <a:rPr lang="en-US" b="1" dirty="0" smtClean="0"/>
              <a:t>Features of the mandible</a:t>
            </a:r>
          </a:p>
          <a:p>
            <a:pPr lvl="1"/>
            <a:r>
              <a:rPr lang="en-US" b="1" dirty="0" smtClean="0"/>
              <a:t>Ramus</a:t>
            </a:r>
          </a:p>
          <a:p>
            <a:pPr lvl="2"/>
            <a:r>
              <a:rPr lang="en-US" dirty="0" smtClean="0"/>
              <a:t>Begins at the </a:t>
            </a:r>
            <a:r>
              <a:rPr lang="en-US" dirty="0" smtClean="0"/>
              <a:t/>
            </a:r>
            <a:br>
              <a:rPr lang="en-US" dirty="0" smtClean="0"/>
            </a:br>
            <a:r>
              <a:rPr lang="en-US" dirty="0" smtClean="0"/>
              <a:t>mandibular </a:t>
            </a:r>
            <a:r>
              <a:rPr lang="en-US" dirty="0" smtClean="0"/>
              <a:t>angle</a:t>
            </a:r>
          </a:p>
          <a:p>
            <a:pPr lvl="2"/>
            <a:r>
              <a:rPr lang="en-US" dirty="0" smtClean="0"/>
              <a:t>Attachment site for </a:t>
            </a:r>
            <a:r>
              <a:rPr lang="en-US" dirty="0" smtClean="0"/>
              <a:t/>
            </a:r>
            <a:br>
              <a:rPr lang="en-US" dirty="0" smtClean="0"/>
            </a:br>
            <a:r>
              <a:rPr lang="en-US" dirty="0" smtClean="0"/>
              <a:t>the </a:t>
            </a:r>
            <a:r>
              <a:rPr lang="en-US" dirty="0" smtClean="0"/>
              <a:t>masseter muscle</a:t>
            </a:r>
          </a:p>
          <a:p>
            <a:pPr lvl="3"/>
            <a:r>
              <a:rPr lang="en-US" b="1" dirty="0" smtClean="0"/>
              <a:t>Condylar process</a:t>
            </a:r>
          </a:p>
          <a:p>
            <a:pPr lvl="4"/>
            <a:r>
              <a:rPr lang="en-US" dirty="0" smtClean="0"/>
              <a:t>Articulates with the temporal bone at the temporomandibular joint</a:t>
            </a:r>
          </a:p>
          <a:p>
            <a:pPr lvl="3"/>
            <a:r>
              <a:rPr lang="en-US" b="1" dirty="0" smtClean="0"/>
              <a:t>Mandibular notch</a:t>
            </a:r>
          </a:p>
          <a:p>
            <a:pPr lvl="4"/>
            <a:r>
              <a:rPr lang="en-US" dirty="0" smtClean="0"/>
              <a:t>Depression that separates the condylar and coronoid processes</a:t>
            </a:r>
          </a:p>
          <a:p>
            <a:pPr lvl="3"/>
            <a:r>
              <a:rPr lang="en-US" b="1" dirty="0" smtClean="0"/>
              <a:t>Coronoid process</a:t>
            </a:r>
          </a:p>
          <a:p>
            <a:pPr lvl="4"/>
            <a:r>
              <a:rPr lang="en-US" dirty="0" smtClean="0"/>
              <a:t>Insertion point for the temporalis </a:t>
            </a:r>
            <a:r>
              <a:rPr lang="en-US" dirty="0" smtClean="0"/>
              <a:t>muscle</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8505473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Module </a:t>
            </a:r>
            <a:r>
              <a:rPr lang="en-US" altLang="en-US" dirty="0" smtClean="0"/>
              <a:t>7.8: </a:t>
            </a:r>
            <a:r>
              <a:rPr lang="en-US" altLang="en-US" smtClean="0"/>
              <a:t>The mandible</a:t>
            </a:r>
            <a:endParaRPr lang="en-US" altLang="en-US" dirty="0" smtClean="0"/>
          </a:p>
        </p:txBody>
      </p:sp>
      <p:sp>
        <p:nvSpPr>
          <p:cNvPr id="39938" name="Content Placeholder 2"/>
          <p:cNvSpPr>
            <a:spLocks noGrp="1"/>
          </p:cNvSpPr>
          <p:nvPr>
            <p:ph idx="1"/>
          </p:nvPr>
        </p:nvSpPr>
        <p:spPr/>
        <p:txBody>
          <a:bodyPr/>
          <a:lstStyle/>
          <a:p>
            <a:r>
              <a:rPr lang="en-US" b="1" dirty="0" smtClean="0"/>
              <a:t>Features of the mandible </a:t>
            </a:r>
            <a:r>
              <a:rPr lang="en-US" dirty="0" smtClean="0"/>
              <a:t>(continued)</a:t>
            </a:r>
          </a:p>
          <a:p>
            <a:pPr lvl="1"/>
            <a:r>
              <a:rPr lang="en-US" b="1" dirty="0" smtClean="0"/>
              <a:t>Body</a:t>
            </a:r>
          </a:p>
          <a:p>
            <a:pPr lvl="2"/>
            <a:r>
              <a:rPr lang="en-US" dirty="0" smtClean="0"/>
              <a:t>Horizontal portion of </a:t>
            </a:r>
            <a:r>
              <a:rPr lang="en-US" dirty="0" smtClean="0"/>
              <a:t>the </a:t>
            </a:r>
            <a:r>
              <a:rPr lang="en-US" dirty="0" smtClean="0"/>
              <a:t>mandible</a:t>
            </a:r>
          </a:p>
          <a:p>
            <a:pPr lvl="3"/>
            <a:r>
              <a:rPr lang="en-US" b="1" dirty="0" smtClean="0"/>
              <a:t>Alveolar process</a:t>
            </a:r>
          </a:p>
          <a:p>
            <a:pPr lvl="4"/>
            <a:r>
              <a:rPr lang="en-US" dirty="0" smtClean="0"/>
              <a:t>Supports the </a:t>
            </a:r>
            <a:r>
              <a:rPr lang="en-US" dirty="0" smtClean="0"/>
              <a:t>lower teeth</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pic>
        <p:nvPicPr>
          <p:cNvPr id="6" name="Picture 21" descr="\\192.168.4.30\conversion\IRDVD\JPG Creation\Martini _VAP3E\Output\Chapter 07\JPEG FILES\Labeled\fig_07_08_01-L.jpg"/>
          <p:cNvPicPr>
            <a:picLocks noChangeAspect="1" noChangeArrowheads="1"/>
          </p:cNvPicPr>
          <p:nvPr/>
        </p:nvPicPr>
        <p:blipFill>
          <a:blip r:embed="rId2">
            <a:extLst>
              <a:ext uri="{28A0092B-C50C-407E-A947-70E740481C1C}">
                <a14:useLocalDpi xmlns:a14="http://schemas.microsoft.com/office/drawing/2010/main" val="0"/>
              </a:ext>
            </a:extLst>
          </a:blip>
          <a:srcRect b="2787"/>
          <a:stretch>
            <a:fillRect/>
          </a:stretch>
        </p:blipFill>
        <p:spPr bwMode="auto">
          <a:xfrm>
            <a:off x="1983761" y="3271315"/>
            <a:ext cx="5212989" cy="3319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114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2" descr="\\192.168.4.30\conversion\IRDVD\JPG Creation\Martini _VAP3E\Output\Chapter 07\JPEG FILES\Labeled\fig_07_08_02-L.jpg"/>
          <p:cNvPicPr>
            <a:picLocks noChangeAspect="1" noChangeArrowheads="1"/>
          </p:cNvPicPr>
          <p:nvPr/>
        </p:nvPicPr>
        <p:blipFill>
          <a:blip r:embed="rId3">
            <a:extLst>
              <a:ext uri="{28A0092B-C50C-407E-A947-70E740481C1C}">
                <a14:useLocalDpi xmlns:a14="http://schemas.microsoft.com/office/drawing/2010/main" val="0"/>
              </a:ext>
            </a:extLst>
          </a:blip>
          <a:srcRect b="3587"/>
          <a:stretch>
            <a:fillRect/>
          </a:stretch>
        </p:blipFill>
        <p:spPr bwMode="auto">
          <a:xfrm>
            <a:off x="4185909" y="3946968"/>
            <a:ext cx="4839650" cy="2762473"/>
          </a:xfrm>
          <a:prstGeom prst="rect">
            <a:avLst/>
          </a:prstGeom>
          <a:noFill/>
          <a:extLst>
            <a:ext uri="{909E8E84-426E-40DD-AFC4-6F175D3DCCD1}">
              <a14:hiddenFill xmlns:a14="http://schemas.microsoft.com/office/drawing/2010/main">
                <a:solidFill>
                  <a:srgbClr val="FFFFFF"/>
                </a:solidFill>
              </a14:hiddenFill>
            </a:ext>
          </a:extLst>
        </p:spPr>
      </p:pic>
      <p:sp>
        <p:nvSpPr>
          <p:cNvPr id="79874" name="Title 1"/>
          <p:cNvSpPr>
            <a:spLocks noGrp="1"/>
          </p:cNvSpPr>
          <p:nvPr>
            <p:ph type="title"/>
          </p:nvPr>
        </p:nvSpPr>
        <p:spPr/>
        <p:txBody>
          <a:bodyPr/>
          <a:lstStyle/>
          <a:p>
            <a:r>
              <a:rPr lang="en-US" altLang="en-US" smtClean="0"/>
              <a:t>Module </a:t>
            </a:r>
            <a:r>
              <a:rPr lang="en-US" altLang="en-US" dirty="0" smtClean="0"/>
              <a:t>7.8: </a:t>
            </a:r>
            <a:r>
              <a:rPr lang="en-US" altLang="en-US" smtClean="0"/>
              <a:t>The mandible</a:t>
            </a:r>
            <a:endParaRPr lang="en-US" altLang="en-US" dirty="0" smtClean="0"/>
          </a:p>
        </p:txBody>
      </p:sp>
      <p:sp>
        <p:nvSpPr>
          <p:cNvPr id="39938" name="Content Placeholder 2"/>
          <p:cNvSpPr>
            <a:spLocks noGrp="1"/>
          </p:cNvSpPr>
          <p:nvPr>
            <p:ph idx="1"/>
          </p:nvPr>
        </p:nvSpPr>
        <p:spPr/>
        <p:txBody>
          <a:bodyPr/>
          <a:lstStyle/>
          <a:p>
            <a:r>
              <a:rPr lang="en-US" b="1" dirty="0" smtClean="0"/>
              <a:t>Features of the mandible </a:t>
            </a:r>
            <a:r>
              <a:rPr lang="en-US" dirty="0" smtClean="0"/>
              <a:t>(continued)</a:t>
            </a:r>
          </a:p>
          <a:p>
            <a:pPr lvl="1"/>
            <a:r>
              <a:rPr lang="en-US" dirty="0" smtClean="0"/>
              <a:t>Medial surface features</a:t>
            </a:r>
          </a:p>
          <a:p>
            <a:pPr lvl="2"/>
            <a:r>
              <a:rPr lang="en-US" b="1" dirty="0" smtClean="0"/>
              <a:t>Mylohyoid line</a:t>
            </a:r>
          </a:p>
          <a:p>
            <a:pPr lvl="3"/>
            <a:r>
              <a:rPr lang="en-US" dirty="0" smtClean="0"/>
              <a:t>Marks the insertion of </a:t>
            </a:r>
            <a:r>
              <a:rPr lang="en-US" dirty="0" smtClean="0"/>
              <a:t>the </a:t>
            </a:r>
            <a:r>
              <a:rPr lang="en-US" dirty="0" smtClean="0"/>
              <a:t>mylohyoid muscle </a:t>
            </a:r>
            <a:r>
              <a:rPr lang="en-US" dirty="0" smtClean="0"/>
              <a:t>(</a:t>
            </a:r>
            <a:r>
              <a:rPr lang="en-US" dirty="0" smtClean="0"/>
              <a:t>which supports the floor </a:t>
            </a:r>
            <a:r>
              <a:rPr lang="en-US" dirty="0" smtClean="0"/>
              <a:t>of </a:t>
            </a:r>
            <a:r>
              <a:rPr lang="en-US" dirty="0" smtClean="0"/>
              <a:t>the mouth)</a:t>
            </a:r>
          </a:p>
          <a:p>
            <a:pPr lvl="2"/>
            <a:r>
              <a:rPr lang="en-US" b="1" dirty="0" smtClean="0"/>
              <a:t>Mandibular foramen</a:t>
            </a:r>
          </a:p>
          <a:p>
            <a:pPr lvl="3"/>
            <a:r>
              <a:rPr lang="en-US" dirty="0" smtClean="0"/>
              <a:t>Passageway for blood vessels and nerves supplying the lower teeth</a:t>
            </a:r>
          </a:p>
          <a:p>
            <a:pPr lvl="2"/>
            <a:r>
              <a:rPr lang="en-US" dirty="0" smtClean="0"/>
              <a:t>Depression marking </a:t>
            </a:r>
            <a:r>
              <a:rPr lang="en-US" dirty="0" smtClean="0"/>
              <a:t/>
            </a:r>
            <a:br>
              <a:rPr lang="en-US" dirty="0" smtClean="0"/>
            </a:br>
            <a:r>
              <a:rPr lang="en-US" dirty="0" smtClean="0"/>
              <a:t>position </a:t>
            </a:r>
            <a:r>
              <a:rPr lang="en-US" dirty="0" smtClean="0"/>
              <a:t>of submandibular </a:t>
            </a:r>
            <a:r>
              <a:rPr lang="en-US" dirty="0" smtClean="0"/>
              <a:t/>
            </a:r>
            <a:br>
              <a:rPr lang="en-US" dirty="0" smtClean="0"/>
            </a:br>
            <a:r>
              <a:rPr lang="en-US" dirty="0" smtClean="0"/>
              <a:t>salivary gland</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0844270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Module </a:t>
            </a:r>
            <a:r>
              <a:rPr lang="en-US" altLang="en-US" dirty="0" smtClean="0"/>
              <a:t>7.8: …and the associated bones of the skull perform </a:t>
            </a:r>
            <a:r>
              <a:rPr lang="en-US" altLang="en-US" smtClean="0"/>
              <a:t>specialized functions</a:t>
            </a:r>
            <a:endParaRPr lang="en-US" altLang="en-US" dirty="0" smtClean="0"/>
          </a:p>
        </p:txBody>
      </p:sp>
      <p:sp>
        <p:nvSpPr>
          <p:cNvPr id="39938" name="Content Placeholder 2"/>
          <p:cNvSpPr>
            <a:spLocks noGrp="1"/>
          </p:cNvSpPr>
          <p:nvPr>
            <p:ph idx="1"/>
          </p:nvPr>
        </p:nvSpPr>
        <p:spPr>
          <a:xfrm>
            <a:off x="446088" y="1290638"/>
            <a:ext cx="4539271" cy="4959350"/>
          </a:xfrm>
        </p:spPr>
        <p:txBody>
          <a:bodyPr/>
          <a:lstStyle/>
          <a:p>
            <a:r>
              <a:rPr lang="en-US" b="1" dirty="0" smtClean="0"/>
              <a:t>Associated bones of the skull</a:t>
            </a:r>
          </a:p>
          <a:p>
            <a:pPr lvl="1"/>
            <a:r>
              <a:rPr lang="en-US" b="1" dirty="0" smtClean="0"/>
              <a:t>Hyoid bone</a:t>
            </a:r>
          </a:p>
          <a:p>
            <a:pPr lvl="2"/>
            <a:r>
              <a:rPr lang="en-US" dirty="0" smtClean="0"/>
              <a:t>Supports the larynx</a:t>
            </a:r>
          </a:p>
          <a:p>
            <a:pPr lvl="2"/>
            <a:r>
              <a:rPr lang="en-US" b="1" dirty="0" smtClean="0"/>
              <a:t>Greater horn </a:t>
            </a:r>
            <a:r>
              <a:rPr lang="en-US" dirty="0" smtClean="0"/>
              <a:t>(greater </a:t>
            </a:r>
            <a:r>
              <a:rPr lang="en-US" dirty="0" err="1" smtClean="0"/>
              <a:t>cornu</a:t>
            </a:r>
            <a:r>
              <a:rPr lang="en-US" dirty="0" smtClean="0"/>
              <a:t>)</a:t>
            </a:r>
          </a:p>
          <a:p>
            <a:pPr lvl="3"/>
            <a:r>
              <a:rPr lang="en-US" dirty="0" smtClean="0"/>
              <a:t>Attachment for muscles that move the tongue</a:t>
            </a:r>
          </a:p>
          <a:p>
            <a:pPr lvl="2"/>
            <a:r>
              <a:rPr lang="en-US" b="1" dirty="0" smtClean="0"/>
              <a:t>Lesser horn </a:t>
            </a:r>
            <a:r>
              <a:rPr lang="en-US" dirty="0" smtClean="0"/>
              <a:t>(lesser </a:t>
            </a:r>
            <a:r>
              <a:rPr lang="en-US" dirty="0" err="1" smtClean="0"/>
              <a:t>cornu</a:t>
            </a:r>
            <a:r>
              <a:rPr lang="en-US" dirty="0" smtClean="0"/>
              <a:t>)</a:t>
            </a:r>
          </a:p>
          <a:p>
            <a:pPr lvl="3"/>
            <a:r>
              <a:rPr lang="en-US" dirty="0" smtClean="0"/>
              <a:t>Attachment for hyoid and laryngeal </a:t>
            </a:r>
            <a:r>
              <a:rPr lang="en-US" dirty="0" smtClean="0"/>
              <a:t>ligaments</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pic>
        <p:nvPicPr>
          <p:cNvPr id="6" name="Picture 23" descr="\\192.168.4.30\conversion\IRDVD\JPG Creation\Martini _VAP3E\Output\Chapter 07\JPEG FILES\Labeled\fig_07_08_03-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70483" y="1315234"/>
            <a:ext cx="3879731" cy="499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0078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Module </a:t>
            </a:r>
            <a:r>
              <a:rPr lang="en-US" altLang="en-US" dirty="0" smtClean="0"/>
              <a:t>7.8: Associated bones of </a:t>
            </a:r>
            <a:r>
              <a:rPr lang="en-US" altLang="en-US" smtClean="0"/>
              <a:t>the skull</a:t>
            </a:r>
            <a:endParaRPr lang="en-US" altLang="en-US" dirty="0" smtClean="0"/>
          </a:p>
        </p:txBody>
      </p:sp>
      <p:sp>
        <p:nvSpPr>
          <p:cNvPr id="39938" name="Content Placeholder 2"/>
          <p:cNvSpPr>
            <a:spLocks noGrp="1"/>
          </p:cNvSpPr>
          <p:nvPr>
            <p:ph idx="1"/>
          </p:nvPr>
        </p:nvSpPr>
        <p:spPr>
          <a:xfrm>
            <a:off x="446087" y="909522"/>
            <a:ext cx="8259501" cy="5340466"/>
          </a:xfrm>
        </p:spPr>
        <p:txBody>
          <a:bodyPr/>
          <a:lstStyle/>
          <a:p>
            <a:r>
              <a:rPr lang="en-US" b="1" dirty="0" smtClean="0"/>
              <a:t>Associated bones of the skull </a:t>
            </a:r>
            <a:r>
              <a:rPr lang="en-US" dirty="0" smtClean="0"/>
              <a:t>(continued)</a:t>
            </a:r>
          </a:p>
          <a:p>
            <a:pPr lvl="1"/>
            <a:r>
              <a:rPr lang="en-US" b="1" dirty="0" smtClean="0"/>
              <a:t>Auditory </a:t>
            </a:r>
            <a:r>
              <a:rPr lang="en-US" b="1" dirty="0" err="1" smtClean="0"/>
              <a:t>ossicles</a:t>
            </a:r>
            <a:endParaRPr lang="en-US" b="1" dirty="0" smtClean="0"/>
          </a:p>
          <a:p>
            <a:pPr lvl="2"/>
            <a:r>
              <a:rPr lang="en-US" dirty="0" smtClean="0"/>
              <a:t>Located within each middle </a:t>
            </a:r>
            <a:r>
              <a:rPr lang="en-US" dirty="0" smtClean="0"/>
              <a:t>ear </a:t>
            </a:r>
            <a:r>
              <a:rPr lang="en-US" dirty="0" smtClean="0"/>
              <a:t>cavity</a:t>
            </a:r>
          </a:p>
          <a:p>
            <a:pPr lvl="2"/>
            <a:r>
              <a:rPr lang="en-US" dirty="0" smtClean="0"/>
              <a:t>Enclosed in petrous part of the </a:t>
            </a:r>
            <a:br>
              <a:rPr lang="en-US" dirty="0" smtClean="0"/>
            </a:br>
            <a:r>
              <a:rPr lang="en-US" dirty="0" smtClean="0"/>
              <a:t>temporal bone</a:t>
            </a:r>
          </a:p>
          <a:p>
            <a:pPr lvl="2"/>
            <a:r>
              <a:rPr lang="en-US" dirty="0" smtClean="0"/>
              <a:t>Play key role in hearing</a:t>
            </a:r>
          </a:p>
          <a:p>
            <a:pPr lvl="3"/>
            <a:r>
              <a:rPr lang="en-US" dirty="0" smtClean="0"/>
              <a:t>Conduct vibrations from the </a:t>
            </a:r>
            <a:r>
              <a:rPr lang="en-US" dirty="0" smtClean="0"/>
              <a:t>tympanic</a:t>
            </a:r>
            <a:br>
              <a:rPr lang="en-US" dirty="0" smtClean="0"/>
            </a:br>
            <a:r>
              <a:rPr lang="en-US" dirty="0" smtClean="0"/>
              <a:t>membrane </a:t>
            </a:r>
            <a:r>
              <a:rPr lang="en-US" dirty="0" smtClean="0"/>
              <a:t>to </a:t>
            </a:r>
            <a:r>
              <a:rPr lang="en-US" dirty="0" smtClean="0"/>
              <a:t>internal </a:t>
            </a:r>
            <a:r>
              <a:rPr lang="en-US" dirty="0" smtClean="0"/>
              <a:t>ear</a:t>
            </a:r>
          </a:p>
          <a:p>
            <a:pPr lvl="2"/>
            <a:r>
              <a:rPr lang="en-US" dirty="0" smtClean="0"/>
              <a:t>Three bones</a:t>
            </a:r>
          </a:p>
          <a:p>
            <a:pPr lvl="3"/>
            <a:r>
              <a:rPr lang="en-US" dirty="0" smtClean="0"/>
              <a:t>Malleus</a:t>
            </a:r>
          </a:p>
          <a:p>
            <a:pPr lvl="3"/>
            <a:r>
              <a:rPr lang="en-US" dirty="0" smtClean="0"/>
              <a:t>Incus</a:t>
            </a:r>
          </a:p>
          <a:p>
            <a:pPr lvl="3"/>
            <a:r>
              <a:rPr lang="en-US" dirty="0" smtClean="0"/>
              <a:t>Stapes</a:t>
            </a:r>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pic>
        <p:nvPicPr>
          <p:cNvPr id="6" name="Picture 24" descr="\\192.168.4.30\conversion\IRDVD\JPG Creation\Martini _VAP3E\Output\Chapter 07\JPEG FILES\Labeled\fig_07_08_04-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6455514" y="1520658"/>
            <a:ext cx="2278911" cy="520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6887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Module </a:t>
            </a:r>
            <a:r>
              <a:rPr lang="en-US" altLang="en-US" dirty="0" smtClean="0"/>
              <a:t>7.8</a:t>
            </a:r>
            <a:r>
              <a:rPr lang="en-US" altLang="en-US" smtClean="0"/>
              <a:t>: Review</a:t>
            </a:r>
            <a:endParaRPr lang="en-US" altLang="en-US" dirty="0" smtClean="0"/>
          </a:p>
        </p:txBody>
      </p:sp>
      <p:sp>
        <p:nvSpPr>
          <p:cNvPr id="51202" name="Content Placeholder 2"/>
          <p:cNvSpPr>
            <a:spLocks noGrp="1"/>
          </p:cNvSpPr>
          <p:nvPr>
            <p:ph idx="1"/>
          </p:nvPr>
        </p:nvSpPr>
        <p:spPr/>
        <p:txBody>
          <a:bodyPr/>
          <a:lstStyle/>
          <a:p>
            <a:pPr marL="514350" indent="-514350">
              <a:buClr>
                <a:srgbClr val="00743A"/>
              </a:buClr>
              <a:buFont typeface="+mj-lt"/>
              <a:buAutoNum type="alphaUcPeriod"/>
            </a:pPr>
            <a:r>
              <a:rPr lang="en-US" dirty="0" smtClean="0"/>
              <a:t>Name the foramina of the mandible.</a:t>
            </a:r>
          </a:p>
          <a:p>
            <a:pPr marL="514350" indent="-514350">
              <a:buClr>
                <a:srgbClr val="00743A"/>
              </a:buClr>
              <a:buFont typeface="+mj-lt"/>
              <a:buAutoNum type="alphaUcPeriod"/>
            </a:pPr>
            <a:r>
              <a:rPr lang="en-US" dirty="0" smtClean="0"/>
              <a:t>Explain why your lab partner is correct when she claims that the hyoid bone does not join directly with any other bone.</a:t>
            </a:r>
          </a:p>
          <a:p>
            <a:pPr marL="514350" indent="-514350">
              <a:buClr>
                <a:srgbClr val="00743A"/>
              </a:buClr>
              <a:buFont typeface="+mj-lt"/>
              <a:buAutoNum type="alphaUcPeriod"/>
            </a:pPr>
            <a:r>
              <a:rPr lang="en-US" dirty="0" smtClean="0"/>
              <a:t>Describe the location and function of the auditory </a:t>
            </a:r>
            <a:r>
              <a:rPr lang="en-US" dirty="0" err="1" smtClean="0"/>
              <a:t>ossicles</a:t>
            </a:r>
            <a:r>
              <a:rPr lang="en-US" dirty="0" smtClean="0"/>
              <a:t>.</a:t>
            </a:r>
          </a:p>
          <a:p>
            <a:pPr>
              <a:lnSpc>
                <a:spcPts val="1200"/>
              </a:lnSpc>
            </a:pPr>
            <a:endParaRPr lang="en-US" dirty="0" smtClean="0"/>
          </a:p>
          <a:p>
            <a:r>
              <a:rPr lang="en-US" i="1" dirty="0" smtClean="0"/>
              <a:t>Learning Outcome:</a:t>
            </a:r>
            <a:r>
              <a:rPr lang="en-US" dirty="0" smtClean="0"/>
              <a:t> Describe the mandible and the associated bones of the skull</a:t>
            </a:r>
            <a:r>
              <a:rPr lang="en-US" dirty="0" smtClean="0"/>
              <a:t>.</a:t>
            </a:r>
            <a:endParaRPr lang="en-US" dirty="0" smtClean="0"/>
          </a:p>
        </p:txBody>
      </p:sp>
      <p:sp>
        <p:nvSpPr>
          <p:cNvPr id="5120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0036047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Module </a:t>
            </a:r>
            <a:r>
              <a:rPr lang="en-US" altLang="en-US" dirty="0" smtClean="0"/>
              <a:t>7.9: Fontanelles permit cranial growth in infants and </a:t>
            </a:r>
            <a:r>
              <a:rPr lang="en-US" altLang="en-US" smtClean="0"/>
              <a:t>small children</a:t>
            </a:r>
            <a:endParaRPr lang="en-US" altLang="en-US" dirty="0" smtClean="0"/>
          </a:p>
        </p:txBody>
      </p:sp>
      <p:sp>
        <p:nvSpPr>
          <p:cNvPr id="39938" name="Content Placeholder 2"/>
          <p:cNvSpPr>
            <a:spLocks noGrp="1"/>
          </p:cNvSpPr>
          <p:nvPr>
            <p:ph idx="1"/>
          </p:nvPr>
        </p:nvSpPr>
        <p:spPr/>
        <p:txBody>
          <a:bodyPr/>
          <a:lstStyle/>
          <a:p>
            <a:r>
              <a:rPr lang="en-US" b="1" dirty="0" smtClean="0"/>
              <a:t>Fontanelles</a:t>
            </a:r>
          </a:p>
          <a:p>
            <a:pPr lvl="1"/>
            <a:r>
              <a:rPr lang="en-US" dirty="0" smtClean="0"/>
              <a:t>Allow for cranial growth to keep pace with brain growth in later fetal stages</a:t>
            </a:r>
          </a:p>
          <a:p>
            <a:pPr lvl="1"/>
            <a:r>
              <a:rPr lang="en-US" dirty="0" smtClean="0"/>
              <a:t>Ease passage of head through birth canal</a:t>
            </a:r>
          </a:p>
          <a:p>
            <a:pPr lvl="1"/>
            <a:r>
              <a:rPr lang="en-US" dirty="0" smtClean="0"/>
              <a:t>Over time, fontanelles are replaced with sutures</a:t>
            </a:r>
          </a:p>
          <a:p>
            <a:pPr lvl="2"/>
            <a:r>
              <a:rPr lang="en-US" dirty="0" smtClean="0"/>
              <a:t>Occipital, sphenoidal, and mastoid fontanelles disappear a month or two after birth</a:t>
            </a:r>
          </a:p>
          <a:p>
            <a:pPr lvl="2"/>
            <a:r>
              <a:rPr lang="en-US" dirty="0" smtClean="0"/>
              <a:t>All fontanelles replaced before age 5, when brain stops </a:t>
            </a:r>
            <a:r>
              <a:rPr lang="en-US" dirty="0" smtClean="0"/>
              <a:t>growing</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0845188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5" descr="\\192.168.4.30\conversion\IRDVD\JPG Creation\Martini _VAP3E\Output\Chapter 07\JPEG FILES\Labeled\fig_07_09_01-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674050" y="926926"/>
            <a:ext cx="4244481" cy="4001493"/>
          </a:xfrm>
          <a:prstGeom prst="rect">
            <a:avLst/>
          </a:prstGeom>
          <a:noFill/>
          <a:extLst>
            <a:ext uri="{909E8E84-426E-40DD-AFC4-6F175D3DCCD1}">
              <a14:hiddenFill xmlns:a14="http://schemas.microsoft.com/office/drawing/2010/main">
                <a:solidFill>
                  <a:srgbClr val="FFFFFF"/>
                </a:solidFill>
              </a14:hiddenFill>
            </a:ext>
          </a:extLst>
        </p:spPr>
      </p:pic>
      <p:sp>
        <p:nvSpPr>
          <p:cNvPr id="84994" name="Title 1"/>
          <p:cNvSpPr>
            <a:spLocks noGrp="1"/>
          </p:cNvSpPr>
          <p:nvPr>
            <p:ph type="title"/>
          </p:nvPr>
        </p:nvSpPr>
        <p:spPr/>
        <p:txBody>
          <a:bodyPr/>
          <a:lstStyle/>
          <a:p>
            <a:r>
              <a:rPr lang="en-US" altLang="en-US" smtClean="0"/>
              <a:t>Module </a:t>
            </a:r>
            <a:r>
              <a:rPr lang="en-US" altLang="en-US" dirty="0" smtClean="0"/>
              <a:t>7.9</a:t>
            </a:r>
            <a:r>
              <a:rPr lang="en-US" altLang="en-US" smtClean="0"/>
              <a:t>: Fontanelles</a:t>
            </a:r>
            <a:endParaRPr lang="en-US" altLang="en-US" dirty="0" smtClean="0"/>
          </a:p>
        </p:txBody>
      </p:sp>
      <p:sp>
        <p:nvSpPr>
          <p:cNvPr id="84995" name="Content Placeholder 2"/>
          <p:cNvSpPr>
            <a:spLocks noGrp="1"/>
          </p:cNvSpPr>
          <p:nvPr>
            <p:ph idx="1"/>
          </p:nvPr>
        </p:nvSpPr>
        <p:spPr>
          <a:xfrm>
            <a:off x="446088" y="909522"/>
            <a:ext cx="8297079" cy="5340466"/>
          </a:xfrm>
        </p:spPr>
        <p:txBody>
          <a:bodyPr/>
          <a:lstStyle/>
          <a:p>
            <a:r>
              <a:rPr lang="en-US" altLang="en-US" b="1" dirty="0" smtClean="0"/>
              <a:t>Anterior fontanelle</a:t>
            </a:r>
          </a:p>
          <a:p>
            <a:pPr lvl="1"/>
            <a:r>
              <a:rPr lang="en-US" altLang="en-US" dirty="0" smtClean="0"/>
              <a:t>Intersection of frontal,</a:t>
            </a:r>
            <a:br>
              <a:rPr lang="en-US" altLang="en-US" dirty="0" smtClean="0"/>
            </a:br>
            <a:r>
              <a:rPr lang="en-US" altLang="en-US" dirty="0" smtClean="0"/>
              <a:t>sagittal, and coronal </a:t>
            </a:r>
            <a:br>
              <a:rPr lang="en-US" altLang="en-US" dirty="0" smtClean="0"/>
            </a:br>
            <a:r>
              <a:rPr lang="en-US" altLang="en-US" dirty="0" smtClean="0"/>
              <a:t>sutures</a:t>
            </a:r>
          </a:p>
          <a:p>
            <a:pPr lvl="1"/>
            <a:r>
              <a:rPr lang="en-US" altLang="en-US" dirty="0" smtClean="0"/>
              <a:t>Largest fontanelle</a:t>
            </a:r>
          </a:p>
          <a:p>
            <a:pPr lvl="1"/>
            <a:r>
              <a:rPr lang="en-US" altLang="en-US" dirty="0" smtClean="0"/>
              <a:t>Commonly called the “soft spot”</a:t>
            </a:r>
          </a:p>
          <a:p>
            <a:pPr lvl="1"/>
            <a:r>
              <a:rPr lang="en-US" altLang="en-US" dirty="0" smtClean="0"/>
              <a:t>Persists until about age 2</a:t>
            </a:r>
          </a:p>
          <a:p>
            <a:pPr lvl="1"/>
            <a:r>
              <a:rPr lang="en-US" altLang="en-US" dirty="0" smtClean="0"/>
              <a:t>Covers a major blood vessel</a:t>
            </a:r>
          </a:p>
          <a:p>
            <a:pPr lvl="2"/>
            <a:r>
              <a:rPr lang="en-US" altLang="en-US" dirty="0" smtClean="0"/>
              <a:t>Pulses as heart beats</a:t>
            </a:r>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4881407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Module </a:t>
            </a:r>
            <a:r>
              <a:rPr lang="en-US" altLang="en-US" dirty="0" smtClean="0"/>
              <a:t>7.9</a:t>
            </a:r>
            <a:r>
              <a:rPr lang="en-US" altLang="en-US" smtClean="0"/>
              <a:t>: Fontanelles</a:t>
            </a:r>
            <a:endParaRPr lang="en-US" altLang="en-US" dirty="0" smtClean="0"/>
          </a:p>
        </p:txBody>
      </p:sp>
      <p:sp>
        <p:nvSpPr>
          <p:cNvPr id="39938" name="Content Placeholder 2"/>
          <p:cNvSpPr>
            <a:spLocks noGrp="1"/>
          </p:cNvSpPr>
          <p:nvPr>
            <p:ph idx="1"/>
          </p:nvPr>
        </p:nvSpPr>
        <p:spPr/>
        <p:txBody>
          <a:bodyPr/>
          <a:lstStyle/>
          <a:p>
            <a:r>
              <a:rPr lang="en-US" b="1" dirty="0" smtClean="0"/>
              <a:t>Sphenoidal fontanelle</a:t>
            </a:r>
          </a:p>
          <a:p>
            <a:pPr lvl="1"/>
            <a:r>
              <a:rPr lang="en-US" dirty="0" smtClean="0"/>
              <a:t>Junction of squamous </a:t>
            </a:r>
            <a:br>
              <a:rPr lang="en-US" dirty="0" smtClean="0"/>
            </a:br>
            <a:r>
              <a:rPr lang="en-US" dirty="0" smtClean="0"/>
              <a:t>and coronal sutures</a:t>
            </a:r>
          </a:p>
          <a:p>
            <a:r>
              <a:rPr lang="en-US" b="1" dirty="0" smtClean="0"/>
              <a:t>Mastoid fontanelle</a:t>
            </a:r>
          </a:p>
          <a:p>
            <a:pPr lvl="1"/>
            <a:r>
              <a:rPr lang="en-US" dirty="0" smtClean="0"/>
              <a:t>Junction of squamous </a:t>
            </a:r>
            <a:br>
              <a:rPr lang="en-US" dirty="0" smtClean="0"/>
            </a:br>
            <a:r>
              <a:rPr lang="en-US" dirty="0" smtClean="0"/>
              <a:t>and lambdoid sutures</a:t>
            </a:r>
          </a:p>
          <a:p>
            <a:r>
              <a:rPr lang="en-US" b="1" dirty="0" smtClean="0"/>
              <a:t>Posterior fontanelle</a:t>
            </a:r>
          </a:p>
          <a:p>
            <a:pPr lvl="1"/>
            <a:r>
              <a:rPr lang="en-US" dirty="0" smtClean="0"/>
              <a:t>Junction of lambdoid </a:t>
            </a:r>
            <a:br>
              <a:rPr lang="en-US" dirty="0" smtClean="0"/>
            </a:br>
            <a:r>
              <a:rPr lang="en-US" dirty="0" smtClean="0"/>
              <a:t>and sagittal </a:t>
            </a:r>
            <a:r>
              <a:rPr lang="en-US" dirty="0" smtClean="0"/>
              <a:t>sutures</a:t>
            </a:r>
            <a:endParaRPr lang="en-US" dirty="0" smtClean="0"/>
          </a:p>
        </p:txBody>
      </p:sp>
      <p:sp>
        <p:nvSpPr>
          <p:cNvPr id="39939" name="Footer Placeholder 3"/>
          <p:cNvSpPr>
            <a:spLocks noGrp="1"/>
          </p:cNvSpPr>
          <p:nvPr>
            <p:ph type="ftr" sz="quarter" idx="10"/>
          </p:nvPr>
        </p:nvSpPr>
        <p:spPr/>
        <p:txBody>
          <a:bodyPr/>
          <a:lstStyle/>
          <a:p>
            <a:r>
              <a:rPr lang="en-US" smtClean="0"/>
              <a:t>© 2018 Pearson Education, Inc.</a:t>
            </a:r>
            <a:endParaRPr lang="en-US"/>
          </a:p>
        </p:txBody>
      </p:sp>
      <p:pic>
        <p:nvPicPr>
          <p:cNvPr id="8" name="Picture 26" descr="\\192.168.4.30\conversion\IRDVD\JPG Creation\Martini _VAP3E\Output\Chapter 07\JPEG FILES\Labeled\fig_07_09_04-L.jpg"/>
          <p:cNvPicPr>
            <a:picLocks noChangeAspect="1" noChangeArrowheads="1"/>
          </p:cNvPicPr>
          <p:nvPr/>
        </p:nvPicPr>
        <p:blipFill>
          <a:blip r:embed="rId2">
            <a:extLst>
              <a:ext uri="{28A0092B-C50C-407E-A947-70E740481C1C}">
                <a14:useLocalDpi xmlns:a14="http://schemas.microsoft.com/office/drawing/2010/main" val="0"/>
              </a:ext>
            </a:extLst>
          </a:blip>
          <a:srcRect b="3149"/>
          <a:stretch>
            <a:fillRect/>
          </a:stretch>
        </p:blipFill>
        <p:spPr bwMode="auto">
          <a:xfrm>
            <a:off x="4684734" y="973898"/>
            <a:ext cx="4273550" cy="2343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7" descr="\\192.168.4.30\conversion\IRDVD\JPG Creation\Martini _VAP3E\Output\Chapter 07\JPEG FILES\Labeled\fig_07_09_05-L.jpg"/>
          <p:cNvPicPr>
            <a:picLocks noChangeAspect="1" noChangeArrowheads="1"/>
          </p:cNvPicPr>
          <p:nvPr/>
        </p:nvPicPr>
        <p:blipFill>
          <a:blip r:embed="rId3">
            <a:extLst>
              <a:ext uri="{28A0092B-C50C-407E-A947-70E740481C1C}">
                <a14:useLocalDpi xmlns:a14="http://schemas.microsoft.com/office/drawing/2010/main" val="0"/>
              </a:ext>
            </a:extLst>
          </a:blip>
          <a:srcRect b="2987"/>
          <a:stretch>
            <a:fillRect/>
          </a:stretch>
        </p:blipFill>
        <p:spPr bwMode="auto">
          <a:xfrm>
            <a:off x="4492790" y="3317841"/>
            <a:ext cx="4465494" cy="258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902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Module </a:t>
            </a:r>
            <a:r>
              <a:rPr lang="en-US" altLang="en-US" dirty="0" smtClean="0"/>
              <a:t>7.1: The </a:t>
            </a:r>
            <a:r>
              <a:rPr lang="en-US" altLang="en-US" smtClean="0"/>
              <a:t>axial skeleton</a:t>
            </a:r>
            <a:endParaRPr lang="en-US" altLang="en-US" dirty="0" smtClean="0"/>
          </a:p>
        </p:txBody>
      </p:sp>
      <p:sp>
        <p:nvSpPr>
          <p:cNvPr id="13315" name="Content Placeholder 2"/>
          <p:cNvSpPr>
            <a:spLocks noGrp="1"/>
          </p:cNvSpPr>
          <p:nvPr>
            <p:ph idx="1"/>
          </p:nvPr>
        </p:nvSpPr>
        <p:spPr/>
        <p:txBody>
          <a:bodyPr/>
          <a:lstStyle/>
          <a:p>
            <a:r>
              <a:rPr lang="en-US" altLang="en-US" b="1" dirty="0" smtClean="0"/>
              <a:t>Axial skeleton functions</a:t>
            </a:r>
          </a:p>
          <a:p>
            <a:pPr lvl="1"/>
            <a:r>
              <a:rPr lang="en-US" altLang="en-US" dirty="0" smtClean="0"/>
              <a:t>Supports and protects brain, spinal cord, and organs in trunk body cavities</a:t>
            </a:r>
          </a:p>
          <a:p>
            <a:pPr lvl="1"/>
            <a:r>
              <a:rPr lang="en-US" altLang="en-US" dirty="0" smtClean="0"/>
              <a:t>Provides attachment sites for certain muscles that:</a:t>
            </a:r>
          </a:p>
          <a:p>
            <a:pPr lvl="2"/>
            <a:r>
              <a:rPr lang="en-US" altLang="en-US" dirty="0" smtClean="0"/>
              <a:t>Adjust the position of the head, neck, and trunk</a:t>
            </a:r>
          </a:p>
          <a:p>
            <a:pPr lvl="2"/>
            <a:r>
              <a:rPr lang="en-US" altLang="en-US" dirty="0" smtClean="0"/>
              <a:t>Perform respiratory movements</a:t>
            </a:r>
          </a:p>
          <a:p>
            <a:pPr lvl="2"/>
            <a:r>
              <a:rPr lang="en-US" altLang="en-US" dirty="0" smtClean="0"/>
              <a:t>Stabilize or position parts of the appendicular skeleton that support the limbs</a:t>
            </a:r>
          </a:p>
          <a:p>
            <a:pPr lvl="1"/>
            <a:r>
              <a:rPr lang="en-US" altLang="en-US" dirty="0" smtClean="0"/>
              <a:t>Joints of the axial skeleton</a:t>
            </a:r>
          </a:p>
          <a:p>
            <a:pPr lvl="2"/>
            <a:r>
              <a:rPr lang="en-US" altLang="en-US" dirty="0" smtClean="0"/>
              <a:t>Limited in movement but very </a:t>
            </a:r>
            <a:r>
              <a:rPr lang="en-US" altLang="en-US" dirty="0" smtClean="0"/>
              <a:t>strong</a:t>
            </a:r>
            <a:endParaRPr lang="en-US" altLang="en-US" dirty="0" smtClean="0"/>
          </a:p>
        </p:txBody>
      </p:sp>
      <p:sp>
        <p:nvSpPr>
          <p:cNvPr id="11267"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8173339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mtClean="0"/>
              <a:t>Module </a:t>
            </a:r>
            <a:r>
              <a:rPr lang="en-US" altLang="en-US" dirty="0" smtClean="0"/>
              <a:t>7.9</a:t>
            </a:r>
            <a:r>
              <a:rPr lang="en-US" altLang="en-US" smtClean="0"/>
              <a:t>: Review</a:t>
            </a:r>
            <a:endParaRPr lang="en-US" altLang="en-US" dirty="0" smtClean="0"/>
          </a:p>
        </p:txBody>
      </p:sp>
      <p:sp>
        <p:nvSpPr>
          <p:cNvPr id="89091" name="Content Placeholder 2"/>
          <p:cNvSpPr>
            <a:spLocks noGrp="1"/>
          </p:cNvSpPr>
          <p:nvPr>
            <p:ph idx="1"/>
          </p:nvPr>
        </p:nvSpPr>
        <p:spPr/>
        <p:txBody>
          <a:bodyPr/>
          <a:lstStyle/>
          <a:p>
            <a:pPr marL="514350" indent="-514350">
              <a:buClr>
                <a:srgbClr val="00743A"/>
              </a:buClr>
              <a:buFont typeface="+mj-lt"/>
              <a:buAutoNum type="alphaUcPeriod"/>
            </a:pPr>
            <a:r>
              <a:rPr lang="en-US" altLang="en-US" dirty="0" smtClean="0"/>
              <a:t>Identify the major fontanelles.</a:t>
            </a:r>
          </a:p>
          <a:p>
            <a:pPr marL="514350" indent="-514350">
              <a:buClr>
                <a:srgbClr val="00743A"/>
              </a:buClr>
              <a:buFont typeface="+mj-lt"/>
              <a:buAutoNum type="alphaUcPeriod"/>
            </a:pPr>
            <a:r>
              <a:rPr lang="en-US" altLang="en-US" dirty="0" smtClean="0"/>
              <a:t>What purposes do fontanelles serve?</a:t>
            </a:r>
          </a:p>
          <a:p>
            <a:pPr marL="514350" indent="-514350">
              <a:buClr>
                <a:srgbClr val="00743A"/>
              </a:buClr>
              <a:buFont typeface="+mj-lt"/>
              <a:buAutoNum type="alphaUcPeriod"/>
            </a:pPr>
            <a:r>
              <a:rPr lang="en-US" altLang="en-US" dirty="0" smtClean="0"/>
              <a:t>Why are an infant’s facial bones so small compared with its cranium?</a:t>
            </a:r>
          </a:p>
          <a:p>
            <a:pPr>
              <a:lnSpc>
                <a:spcPts val="1200"/>
              </a:lnSpc>
            </a:pPr>
            <a:endParaRPr lang="en-US" altLang="en-US" dirty="0" smtClean="0"/>
          </a:p>
          <a:p>
            <a:r>
              <a:rPr lang="en-US" altLang="en-US" i="1" dirty="0" smtClean="0"/>
              <a:t>Learning Outcome:</a:t>
            </a:r>
            <a:r>
              <a:rPr lang="en-US" altLang="en-US" dirty="0" smtClean="0"/>
              <a:t> Describe key structural differences among the skulls of infants, children, and adults. </a:t>
            </a:r>
          </a:p>
        </p:txBody>
      </p:sp>
      <p:sp>
        <p:nvSpPr>
          <p:cNvPr id="51203"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4261354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Module </a:t>
            </a:r>
            <a:r>
              <a:rPr lang="en-US" altLang="en-US" dirty="0" smtClean="0"/>
              <a:t>7.10: The vertebral column has four spinal curves, and vertebrae share a basic structure that </a:t>
            </a:r>
            <a:r>
              <a:rPr lang="en-US" altLang="en-US" smtClean="0"/>
              <a:t>differs regionally</a:t>
            </a:r>
            <a:endParaRPr lang="en-US" altLang="en-US" dirty="0" smtClean="0"/>
          </a:p>
        </p:txBody>
      </p:sp>
      <p:sp>
        <p:nvSpPr>
          <p:cNvPr id="3" name="Content Placeholder 2"/>
          <p:cNvSpPr>
            <a:spLocks noGrp="1"/>
          </p:cNvSpPr>
          <p:nvPr>
            <p:ph idx="1"/>
          </p:nvPr>
        </p:nvSpPr>
        <p:spPr>
          <a:xfrm>
            <a:off x="446088" y="1490596"/>
            <a:ext cx="8288337" cy="4759391"/>
          </a:xfrm>
        </p:spPr>
        <p:txBody>
          <a:bodyPr/>
          <a:lstStyle/>
          <a:p>
            <a:r>
              <a:rPr lang="en-US" b="1" dirty="0" smtClean="0"/>
              <a:t>Vertebral column (spine) anatomy</a:t>
            </a:r>
          </a:p>
          <a:p>
            <a:pPr lvl="1"/>
            <a:r>
              <a:rPr lang="en-US" dirty="0" smtClean="0"/>
              <a:t>Composed of 26 bones</a:t>
            </a:r>
          </a:p>
          <a:p>
            <a:pPr lvl="2"/>
            <a:r>
              <a:rPr lang="en-US" dirty="0" smtClean="0"/>
              <a:t>Separated into </a:t>
            </a:r>
            <a:r>
              <a:rPr lang="en-US" b="1" dirty="0" smtClean="0"/>
              <a:t>vertebral regions </a:t>
            </a:r>
            <a:r>
              <a:rPr lang="en-US" dirty="0" smtClean="0"/>
              <a:t>defined by anatomical characteristics of individual vertebrae</a:t>
            </a:r>
          </a:p>
          <a:p>
            <a:pPr lvl="2"/>
            <a:r>
              <a:rPr lang="en-US" dirty="0" smtClean="0"/>
              <a:t>Cervical region (7 vertebrae)</a:t>
            </a:r>
          </a:p>
          <a:p>
            <a:pPr lvl="2"/>
            <a:r>
              <a:rPr lang="en-US" dirty="0" smtClean="0"/>
              <a:t>Thoracic region (12 vertebrae)</a:t>
            </a:r>
          </a:p>
          <a:p>
            <a:pPr lvl="2"/>
            <a:r>
              <a:rPr lang="en-US" dirty="0" smtClean="0"/>
              <a:t>Lumbar region (5 vertebrae)</a:t>
            </a:r>
          </a:p>
          <a:p>
            <a:pPr lvl="2"/>
            <a:r>
              <a:rPr lang="en-US" dirty="0" smtClean="0"/>
              <a:t>Sacral region (sacrum)</a:t>
            </a:r>
          </a:p>
          <a:p>
            <a:pPr lvl="2"/>
            <a:r>
              <a:rPr lang="en-US" dirty="0" smtClean="0"/>
              <a:t>Coccygeal region (coccyx, or tailbone)</a:t>
            </a:r>
          </a:p>
          <a:p>
            <a:pPr lvl="1"/>
            <a:r>
              <a:rPr lang="en-US" dirty="0" smtClean="0"/>
              <a:t>Average length in an adult is 71 cm (28 in</a:t>
            </a:r>
            <a:r>
              <a:rPr lang="en-US" dirty="0" smtClean="0"/>
              <a:t>.)</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4652924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smtClean="0"/>
              <a:t>Module </a:t>
            </a:r>
            <a:r>
              <a:rPr lang="en-US" altLang="en-US" dirty="0" smtClean="0"/>
              <a:t>7.10: The vertebral column </a:t>
            </a:r>
            <a:r>
              <a:rPr lang="en-US" altLang="en-US" smtClean="0"/>
              <a:t>and vertebrae</a:t>
            </a:r>
            <a:endParaRPr lang="en-US" altLang="en-US" dirty="0" smtClean="0"/>
          </a:p>
        </p:txBody>
      </p:sp>
      <p:sp>
        <p:nvSpPr>
          <p:cNvPr id="3" name="Content Placeholder 2"/>
          <p:cNvSpPr>
            <a:spLocks noGrp="1"/>
          </p:cNvSpPr>
          <p:nvPr>
            <p:ph idx="1"/>
          </p:nvPr>
        </p:nvSpPr>
        <p:spPr>
          <a:xfrm>
            <a:off x="446088" y="1290638"/>
            <a:ext cx="4511247" cy="4959350"/>
          </a:xfrm>
        </p:spPr>
        <p:txBody>
          <a:bodyPr/>
          <a:lstStyle/>
          <a:p>
            <a:r>
              <a:rPr lang="en-US" b="1" dirty="0" smtClean="0"/>
              <a:t>Vertebral column curvatures</a:t>
            </a:r>
          </a:p>
          <a:p>
            <a:pPr lvl="1"/>
            <a:r>
              <a:rPr lang="en-US" dirty="0" smtClean="0"/>
              <a:t>Primary curves </a:t>
            </a:r>
            <a:r>
              <a:rPr lang="en-US" dirty="0" smtClean="0"/>
              <a:t>(</a:t>
            </a:r>
            <a:r>
              <a:rPr lang="en-US" dirty="0" smtClean="0"/>
              <a:t>develop before birth)</a:t>
            </a:r>
          </a:p>
          <a:p>
            <a:pPr lvl="2"/>
            <a:r>
              <a:rPr lang="en-US" b="1" dirty="0" smtClean="0"/>
              <a:t>Thoracic curve</a:t>
            </a:r>
          </a:p>
          <a:p>
            <a:pPr lvl="3"/>
            <a:r>
              <a:rPr lang="en-US" dirty="0" smtClean="0"/>
              <a:t>Accommodates the </a:t>
            </a:r>
            <a:r>
              <a:rPr lang="en-US" dirty="0" smtClean="0"/>
              <a:t>thoracic </a:t>
            </a:r>
            <a:r>
              <a:rPr lang="en-US" dirty="0" smtClean="0"/>
              <a:t>organs</a:t>
            </a:r>
          </a:p>
          <a:p>
            <a:pPr lvl="2"/>
            <a:r>
              <a:rPr lang="en-US" b="1" dirty="0" smtClean="0"/>
              <a:t>Sacral curve</a:t>
            </a:r>
          </a:p>
          <a:p>
            <a:pPr lvl="3"/>
            <a:r>
              <a:rPr lang="en-US" dirty="0" smtClean="0"/>
              <a:t>Accommodates the </a:t>
            </a:r>
            <a:r>
              <a:rPr lang="en-US" dirty="0" smtClean="0"/>
              <a:t>abdominopelvic organs</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28" descr="\\192.168.4.30\conversion\IRDVD\JPG Creation\Martini _VAP3E\Output\Chapter 07\JPEG FILES\Labeled\fig_07_10_01A-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57335" y="1150938"/>
            <a:ext cx="4048113" cy="395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3846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8" descr="\\192.168.4.30\conversion\IRDVD\JPG Creation\Martini _VAP3E\Output\Chapter 07\JPEG FILES\Labeled\fig_07_10_01A-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4957335" y="1150938"/>
            <a:ext cx="4048113" cy="3958225"/>
          </a:xfrm>
          <a:prstGeom prst="rect">
            <a:avLst/>
          </a:prstGeom>
          <a:noFill/>
          <a:extLst>
            <a:ext uri="{909E8E84-426E-40DD-AFC4-6F175D3DCCD1}">
              <a14:hiddenFill xmlns:a14="http://schemas.microsoft.com/office/drawing/2010/main">
                <a:solidFill>
                  <a:srgbClr val="FFFFFF"/>
                </a:solidFill>
              </a14:hiddenFill>
            </a:ext>
          </a:extLst>
        </p:spPr>
      </p:pic>
      <p:sp>
        <p:nvSpPr>
          <p:cNvPr id="90114" name="Title 1"/>
          <p:cNvSpPr>
            <a:spLocks noGrp="1"/>
          </p:cNvSpPr>
          <p:nvPr>
            <p:ph type="title"/>
          </p:nvPr>
        </p:nvSpPr>
        <p:spPr/>
        <p:txBody>
          <a:bodyPr/>
          <a:lstStyle/>
          <a:p>
            <a:r>
              <a:rPr lang="en-US" altLang="en-US" smtClean="0"/>
              <a:t>Module </a:t>
            </a:r>
            <a:r>
              <a:rPr lang="en-US" altLang="en-US" dirty="0" smtClean="0"/>
              <a:t>7.10: The vertebral column </a:t>
            </a:r>
            <a:r>
              <a:rPr lang="en-US" altLang="en-US" smtClean="0"/>
              <a:t>and vertebrae</a:t>
            </a:r>
            <a:endParaRPr lang="en-US" altLang="en-US" dirty="0" smtClean="0"/>
          </a:p>
        </p:txBody>
      </p:sp>
      <p:sp>
        <p:nvSpPr>
          <p:cNvPr id="3" name="Content Placeholder 2"/>
          <p:cNvSpPr>
            <a:spLocks noGrp="1"/>
          </p:cNvSpPr>
          <p:nvPr>
            <p:ph idx="1"/>
          </p:nvPr>
        </p:nvSpPr>
        <p:spPr>
          <a:xfrm>
            <a:off x="446089" y="1290638"/>
            <a:ext cx="4426854" cy="4959350"/>
          </a:xfrm>
        </p:spPr>
        <p:txBody>
          <a:bodyPr/>
          <a:lstStyle/>
          <a:p>
            <a:pPr lvl="1"/>
            <a:r>
              <a:rPr lang="en-US" dirty="0" smtClean="0"/>
              <a:t>Secondary curves (develop after birth)</a:t>
            </a:r>
          </a:p>
          <a:p>
            <a:pPr lvl="2"/>
            <a:r>
              <a:rPr lang="en-US" b="1" dirty="0" smtClean="0"/>
              <a:t>Cervical curve</a:t>
            </a:r>
          </a:p>
          <a:p>
            <a:pPr lvl="3"/>
            <a:r>
              <a:rPr lang="en-US" dirty="0" smtClean="0"/>
              <a:t>Develops as an infant </a:t>
            </a:r>
            <a:r>
              <a:rPr lang="en-US" dirty="0" smtClean="0"/>
              <a:t>learns </a:t>
            </a:r>
            <a:r>
              <a:rPr lang="en-US" dirty="0" smtClean="0"/>
              <a:t>to lift the head</a:t>
            </a:r>
          </a:p>
          <a:p>
            <a:pPr lvl="3"/>
            <a:r>
              <a:rPr lang="en-US" dirty="0" smtClean="0"/>
              <a:t>Balances the head on </a:t>
            </a:r>
            <a:r>
              <a:rPr lang="en-US" dirty="0" smtClean="0"/>
              <a:t>the </a:t>
            </a:r>
            <a:r>
              <a:rPr lang="en-US" dirty="0" smtClean="0"/>
              <a:t>neck</a:t>
            </a:r>
          </a:p>
          <a:p>
            <a:pPr lvl="2"/>
            <a:r>
              <a:rPr lang="en-US" b="1" dirty="0" smtClean="0"/>
              <a:t>Lumbar curve</a:t>
            </a:r>
          </a:p>
          <a:p>
            <a:pPr lvl="3"/>
            <a:r>
              <a:rPr lang="en-US" dirty="0" smtClean="0"/>
              <a:t>Balances the weight </a:t>
            </a:r>
            <a:r>
              <a:rPr lang="en-US" dirty="0" smtClean="0"/>
              <a:t>of </a:t>
            </a:r>
            <a:r>
              <a:rPr lang="en-US" dirty="0" smtClean="0"/>
              <a:t>the trunk over lower </a:t>
            </a:r>
            <a:br>
              <a:rPr lang="en-US" dirty="0" smtClean="0"/>
            </a:br>
            <a:r>
              <a:rPr lang="en-US" dirty="0" smtClean="0"/>
              <a:t>limbs</a:t>
            </a:r>
          </a:p>
          <a:p>
            <a:pPr lvl="3"/>
            <a:r>
              <a:rPr lang="en-US" dirty="0" smtClean="0"/>
              <a:t>Develops with </a:t>
            </a:r>
            <a:r>
              <a:rPr lang="en-US" dirty="0" smtClean="0"/>
              <a:t>the ability </a:t>
            </a:r>
            <a:r>
              <a:rPr lang="en-US" dirty="0" smtClean="0"/>
              <a:t>to </a:t>
            </a:r>
            <a:r>
              <a:rPr lang="en-US" dirty="0" smtClean="0"/>
              <a:t>stand</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1499751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Module </a:t>
            </a:r>
            <a:r>
              <a:rPr lang="en-US" altLang="en-US" dirty="0" smtClean="0"/>
              <a:t>7.10: The vertebral column </a:t>
            </a:r>
            <a:r>
              <a:rPr lang="en-US" altLang="en-US" smtClean="0"/>
              <a:t>and vertebrae</a:t>
            </a:r>
            <a:endParaRPr lang="en-US" altLang="en-US" dirty="0" smtClean="0"/>
          </a:p>
        </p:txBody>
      </p:sp>
      <p:sp>
        <p:nvSpPr>
          <p:cNvPr id="3" name="Content Placeholder 2"/>
          <p:cNvSpPr>
            <a:spLocks noGrp="1"/>
          </p:cNvSpPr>
          <p:nvPr>
            <p:ph idx="1"/>
          </p:nvPr>
        </p:nvSpPr>
        <p:spPr/>
        <p:txBody>
          <a:bodyPr/>
          <a:lstStyle/>
          <a:p>
            <a:r>
              <a:rPr lang="en-US" b="1" dirty="0" smtClean="0"/>
              <a:t>Vertebrae</a:t>
            </a:r>
          </a:p>
          <a:p>
            <a:pPr lvl="1"/>
            <a:r>
              <a:rPr lang="en-US" dirty="0" smtClean="0"/>
              <a:t>Each consists of three basic parts</a:t>
            </a:r>
          </a:p>
          <a:p>
            <a:pPr marL="1027113" lvl="2" indent="-457200">
              <a:buFont typeface="+mj-lt"/>
              <a:buAutoNum type="arabicPeriod"/>
            </a:pPr>
            <a:r>
              <a:rPr lang="en-US" altLang="en-US" dirty="0" smtClean="0"/>
              <a:t>​</a:t>
            </a:r>
            <a:r>
              <a:rPr lang="en-US" b="1" dirty="0" smtClean="0"/>
              <a:t>Articular processes</a:t>
            </a:r>
          </a:p>
          <a:p>
            <a:pPr lvl="3"/>
            <a:r>
              <a:rPr lang="en-US" dirty="0" smtClean="0"/>
              <a:t>Extend superiorly and inferiorly to articulate with adjacent vertebrae</a:t>
            </a:r>
          </a:p>
          <a:p>
            <a:pPr marL="1027113" lvl="2" indent="-457200">
              <a:buFont typeface="+mj-lt"/>
              <a:buAutoNum type="arabicPeriod"/>
            </a:pPr>
            <a:r>
              <a:rPr lang="en-US" altLang="en-US" dirty="0" smtClean="0"/>
              <a:t>​</a:t>
            </a:r>
            <a:r>
              <a:rPr lang="en-US" b="1" dirty="0" smtClean="0"/>
              <a:t>Vertebral arch</a:t>
            </a:r>
          </a:p>
          <a:p>
            <a:pPr lvl="3"/>
            <a:r>
              <a:rPr lang="en-US" dirty="0" smtClean="0"/>
              <a:t>Forms posterior and lateral margins of the vertebral foramen</a:t>
            </a:r>
          </a:p>
          <a:p>
            <a:pPr marL="1027113" lvl="2" indent="-457200">
              <a:buFont typeface="+mj-lt"/>
              <a:buAutoNum type="arabicPeriod"/>
            </a:pPr>
            <a:r>
              <a:rPr lang="en-US" altLang="en-US" dirty="0" smtClean="0"/>
              <a:t>​</a:t>
            </a:r>
            <a:r>
              <a:rPr lang="en-US" b="1" dirty="0" smtClean="0"/>
              <a:t>Vertebral body</a:t>
            </a:r>
          </a:p>
          <a:p>
            <a:pPr lvl="3"/>
            <a:r>
              <a:rPr lang="en-US" dirty="0" smtClean="0"/>
              <a:t>Transfers weight along the axis of the vertebral column</a:t>
            </a:r>
          </a:p>
          <a:p>
            <a:pPr marL="1027113" lvl="2" indent="-457200">
              <a:buFont typeface="+mj-lt"/>
              <a:buAutoNum type="arabicPeriod"/>
            </a:pPr>
            <a:r>
              <a:rPr lang="en-US" altLang="en-US" dirty="0" smtClean="0"/>
              <a:t>​</a:t>
            </a:r>
            <a:r>
              <a:rPr lang="en-US" b="1" dirty="0" smtClean="0"/>
              <a:t>Vertebral foramen</a:t>
            </a:r>
          </a:p>
          <a:p>
            <a:pPr lvl="3"/>
            <a:r>
              <a:rPr lang="en-US" dirty="0" smtClean="0"/>
              <a:t>The opening framed by the vertebral body and the vertebral </a:t>
            </a:r>
            <a:r>
              <a:rPr lang="en-US" dirty="0" smtClean="0"/>
              <a:t>arch</a:t>
            </a:r>
            <a:endParaRPr 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1699460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Title 1"/>
          <p:cNvSpPr>
            <a:spLocks noGrp="1"/>
          </p:cNvSpPr>
          <p:nvPr>
            <p:ph type="title"/>
          </p:nvPr>
        </p:nvSpPr>
        <p:spPr/>
        <p:txBody>
          <a:bodyPr/>
          <a:lstStyle/>
          <a:p>
            <a:r>
              <a:rPr lang="en-US" altLang="en-US" smtClean="0"/>
              <a:t>The </a:t>
            </a:r>
            <a:r>
              <a:rPr lang="en-US" altLang="en-US" dirty="0" smtClean="0"/>
              <a:t>vertebral column </a:t>
            </a:r>
            <a:r>
              <a:rPr lang="en-US" altLang="en-US" smtClean="0"/>
              <a:t>and vertebrae</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29" descr="\\192.168.4.30\conversion\IRDVD\JPG Creation\Martini _VAP3E\Output\Chapter 07\JPEG FILES\Labeled\fig_07_10_02-L.jpg"/>
          <p:cNvPicPr>
            <a:picLocks noChangeAspect="1" noChangeArrowheads="1"/>
          </p:cNvPicPr>
          <p:nvPr/>
        </p:nvPicPr>
        <p:blipFill>
          <a:blip r:embed="rId2">
            <a:extLst>
              <a:ext uri="{28A0092B-C50C-407E-A947-70E740481C1C}">
                <a14:useLocalDpi xmlns:a14="http://schemas.microsoft.com/office/drawing/2010/main" val="0"/>
              </a:ext>
            </a:extLst>
          </a:blip>
          <a:srcRect b="2880"/>
          <a:stretch>
            <a:fillRect/>
          </a:stretch>
        </p:blipFill>
        <p:spPr bwMode="auto">
          <a:xfrm>
            <a:off x="298450" y="1150938"/>
            <a:ext cx="8547100" cy="513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0846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dirty="0" smtClean="0"/>
              <a:t>Video: Typical </a:t>
            </a:r>
            <a:r>
              <a:rPr lang="en-US" altLang="en-US" dirty="0" smtClean="0"/>
              <a:t>Vertebra</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2" name="typical_vertebr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501605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0" descr="\\192.168.4.30\conversion\IRDVD\JPG Creation\Martini _VAP3E\Output\Chapter 07\JPEG FILES\Labeled\fig_07_10_05-L.jpg"/>
          <p:cNvPicPr>
            <a:picLocks noChangeAspect="1" noChangeArrowheads="1"/>
          </p:cNvPicPr>
          <p:nvPr/>
        </p:nvPicPr>
        <p:blipFill>
          <a:blip r:embed="rId3">
            <a:extLst>
              <a:ext uri="{28A0092B-C50C-407E-A947-70E740481C1C}">
                <a14:useLocalDpi xmlns:a14="http://schemas.microsoft.com/office/drawing/2010/main" val="0"/>
              </a:ext>
            </a:extLst>
          </a:blip>
          <a:srcRect b="2370"/>
          <a:stretch>
            <a:fillRect/>
          </a:stretch>
        </p:blipFill>
        <p:spPr bwMode="auto">
          <a:xfrm>
            <a:off x="5350910" y="1753993"/>
            <a:ext cx="3672746" cy="3111101"/>
          </a:xfrm>
          <a:prstGeom prst="rect">
            <a:avLst/>
          </a:prstGeom>
          <a:noFill/>
          <a:extLst>
            <a:ext uri="{909E8E84-426E-40DD-AFC4-6F175D3DCCD1}">
              <a14:hiddenFill xmlns:a14="http://schemas.microsoft.com/office/drawing/2010/main">
                <a:solidFill>
                  <a:srgbClr val="FFFFFF"/>
                </a:solidFill>
              </a14:hiddenFill>
            </a:ext>
          </a:extLst>
        </p:spPr>
      </p:pic>
      <p:sp>
        <p:nvSpPr>
          <p:cNvPr id="94210" name="Title 1"/>
          <p:cNvSpPr>
            <a:spLocks noGrp="1"/>
          </p:cNvSpPr>
          <p:nvPr>
            <p:ph type="title"/>
          </p:nvPr>
        </p:nvSpPr>
        <p:spPr/>
        <p:txBody>
          <a:bodyPr/>
          <a:lstStyle/>
          <a:p>
            <a:r>
              <a:rPr lang="en-US" altLang="en-US" smtClean="0"/>
              <a:t>Module </a:t>
            </a:r>
            <a:r>
              <a:rPr lang="en-US" altLang="en-US" dirty="0" smtClean="0"/>
              <a:t>7.10: The vertebral column </a:t>
            </a:r>
            <a:r>
              <a:rPr lang="en-US" altLang="en-US" smtClean="0"/>
              <a:t>and vertebrae</a:t>
            </a:r>
            <a:endParaRPr lang="en-US" altLang="en-US" dirty="0" smtClean="0"/>
          </a:p>
        </p:txBody>
      </p:sp>
      <p:sp>
        <p:nvSpPr>
          <p:cNvPr id="99331" name="Content Placeholder 2"/>
          <p:cNvSpPr>
            <a:spLocks noGrp="1"/>
          </p:cNvSpPr>
          <p:nvPr>
            <p:ph idx="1"/>
          </p:nvPr>
        </p:nvSpPr>
        <p:spPr>
          <a:xfrm>
            <a:off x="446089" y="1290638"/>
            <a:ext cx="8422338" cy="4959350"/>
          </a:xfrm>
        </p:spPr>
        <p:txBody>
          <a:bodyPr/>
          <a:lstStyle/>
          <a:p>
            <a:r>
              <a:rPr lang="en-US" altLang="en-US" b="1" dirty="0" smtClean="0"/>
              <a:t>Articulations between vertebrae</a:t>
            </a:r>
          </a:p>
          <a:p>
            <a:pPr lvl="1"/>
            <a:r>
              <a:rPr lang="en-US" altLang="en-US" b="1" dirty="0" smtClean="0"/>
              <a:t>Articular facet</a:t>
            </a:r>
          </a:p>
          <a:p>
            <a:pPr lvl="2"/>
            <a:r>
              <a:rPr lang="en-US" altLang="en-US" dirty="0" smtClean="0"/>
              <a:t>Forms the joint with the</a:t>
            </a:r>
            <a:br>
              <a:rPr lang="en-US" altLang="en-US" dirty="0" smtClean="0"/>
            </a:br>
            <a:r>
              <a:rPr lang="en-US" altLang="en-US" dirty="0" smtClean="0"/>
              <a:t>adjacent vertebra</a:t>
            </a:r>
          </a:p>
          <a:p>
            <a:pPr lvl="1"/>
            <a:r>
              <a:rPr lang="en-US" altLang="en-US" b="1" dirty="0" smtClean="0"/>
              <a:t>Superior articular processes</a:t>
            </a:r>
          </a:p>
          <a:p>
            <a:pPr lvl="2"/>
            <a:r>
              <a:rPr lang="en-US" altLang="en-US" dirty="0" smtClean="0"/>
              <a:t>Articulate with the inferior</a:t>
            </a:r>
            <a:br>
              <a:rPr lang="en-US" altLang="en-US" dirty="0" smtClean="0"/>
            </a:br>
            <a:r>
              <a:rPr lang="en-US" altLang="en-US" dirty="0" smtClean="0"/>
              <a:t>articular processes of a</a:t>
            </a:r>
            <a:br>
              <a:rPr lang="en-US" altLang="en-US" dirty="0" smtClean="0"/>
            </a:br>
            <a:r>
              <a:rPr lang="en-US" altLang="en-US" dirty="0" smtClean="0"/>
              <a:t>superior vertebra</a:t>
            </a:r>
          </a:p>
          <a:p>
            <a:pPr lvl="1"/>
            <a:r>
              <a:rPr lang="en-US" altLang="en-US" b="1" dirty="0" smtClean="0"/>
              <a:t>Inferior articular processes</a:t>
            </a:r>
          </a:p>
          <a:p>
            <a:pPr lvl="2"/>
            <a:r>
              <a:rPr lang="en-US" altLang="en-US" dirty="0" smtClean="0"/>
              <a:t>Articulate with the superior articular processes of an inferior vertebra</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9832558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mtClean="0"/>
              <a:t>Module </a:t>
            </a:r>
            <a:r>
              <a:rPr lang="en-US" altLang="en-US" dirty="0" smtClean="0"/>
              <a:t>7.10: The vertebral column </a:t>
            </a:r>
            <a:r>
              <a:rPr lang="en-US" altLang="en-US" smtClean="0"/>
              <a:t>and vertebrae</a:t>
            </a:r>
            <a:endParaRPr lang="en-US" altLang="en-US" dirty="0" smtClean="0"/>
          </a:p>
        </p:txBody>
      </p:sp>
      <p:sp>
        <p:nvSpPr>
          <p:cNvPr id="95235" name="Content Placeholder 2"/>
          <p:cNvSpPr>
            <a:spLocks noGrp="1"/>
          </p:cNvSpPr>
          <p:nvPr>
            <p:ph idx="1"/>
          </p:nvPr>
        </p:nvSpPr>
        <p:spPr/>
        <p:txBody>
          <a:bodyPr/>
          <a:lstStyle/>
          <a:p>
            <a:r>
              <a:rPr lang="en-US" altLang="en-US" b="1" dirty="0" smtClean="0"/>
              <a:t>Vertebral arch components</a:t>
            </a:r>
          </a:p>
          <a:p>
            <a:pPr lvl="1"/>
            <a:r>
              <a:rPr lang="en-US" altLang="en-US" b="1" dirty="0" smtClean="0"/>
              <a:t>Laminae</a:t>
            </a:r>
          </a:p>
          <a:p>
            <a:pPr lvl="2"/>
            <a:r>
              <a:rPr lang="en-US" altLang="en-US" dirty="0" smtClean="0"/>
              <a:t>Form the “roof” of the vertebral foramen</a:t>
            </a:r>
          </a:p>
          <a:p>
            <a:pPr lvl="1"/>
            <a:r>
              <a:rPr lang="en-US" altLang="en-US" b="1" dirty="0" smtClean="0"/>
              <a:t>Pedicles</a:t>
            </a:r>
          </a:p>
          <a:p>
            <a:pPr lvl="2"/>
            <a:r>
              <a:rPr lang="en-US" altLang="en-US" dirty="0" smtClean="0"/>
              <a:t>Form the sides of the vertebral arch</a:t>
            </a:r>
          </a:p>
          <a:p>
            <a:pPr lvl="1"/>
            <a:r>
              <a:rPr lang="en-US" altLang="en-US" b="1" dirty="0" smtClean="0"/>
              <a:t>Spinous process </a:t>
            </a:r>
          </a:p>
          <a:p>
            <a:pPr lvl="2"/>
            <a:r>
              <a:rPr lang="en-US" altLang="en-US" dirty="0" smtClean="0"/>
              <a:t>Projects posteriorly from point of fusion of the laminae</a:t>
            </a:r>
          </a:p>
          <a:p>
            <a:pPr lvl="1"/>
            <a:r>
              <a:rPr lang="en-US" altLang="en-US" b="1" dirty="0" smtClean="0"/>
              <a:t>Transverse processes </a:t>
            </a:r>
          </a:p>
          <a:p>
            <a:pPr lvl="2"/>
            <a:r>
              <a:rPr lang="en-US" altLang="en-US" dirty="0" smtClean="0"/>
              <a:t>Project laterally from where pedicles join the laminae</a:t>
            </a:r>
          </a:p>
          <a:p>
            <a:pPr lvl="2"/>
            <a:r>
              <a:rPr lang="en-US" altLang="en-US" dirty="0" smtClean="0"/>
              <a:t>Sites of muscle attachment</a:t>
            </a:r>
          </a:p>
          <a:p>
            <a:pPr lvl="2"/>
            <a:r>
              <a:rPr lang="en-US" altLang="en-US" dirty="0" smtClean="0"/>
              <a:t>May articulate with the ribs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2547431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mtClean="0"/>
              <a:t>Parts </a:t>
            </a:r>
            <a:r>
              <a:rPr lang="en-US" altLang="en-US" dirty="0" smtClean="0"/>
              <a:t>of </a:t>
            </a:r>
            <a:r>
              <a:rPr lang="en-US" altLang="en-US" smtClean="0"/>
              <a:t>a vertebra</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6" name="Picture 31" descr="\\192.168.4.30\conversion\IRDVD\JPG Creation\Martini _VAP3E\Output\Chapter 07\JPEG FILES\Labeled\fig_07_10_03-L.jpg"/>
          <p:cNvPicPr>
            <a:picLocks noChangeAspect="1" noChangeArrowheads="1"/>
          </p:cNvPicPr>
          <p:nvPr/>
        </p:nvPicPr>
        <p:blipFill>
          <a:blip r:embed="rId2">
            <a:extLst>
              <a:ext uri="{28A0092B-C50C-407E-A947-70E740481C1C}">
                <a14:useLocalDpi xmlns:a14="http://schemas.microsoft.com/office/drawing/2010/main" val="0"/>
              </a:ext>
            </a:extLst>
          </a:blip>
          <a:srcRect b="2520"/>
          <a:stretch>
            <a:fillRect/>
          </a:stretch>
        </p:blipFill>
        <p:spPr bwMode="auto">
          <a:xfrm>
            <a:off x="298450" y="732320"/>
            <a:ext cx="8547100" cy="589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5011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Module 7.1: Review</a:t>
            </a:r>
          </a:p>
        </p:txBody>
      </p:sp>
      <p:sp>
        <p:nvSpPr>
          <p:cNvPr id="18434" name="Content Placeholder 2"/>
          <p:cNvSpPr>
            <a:spLocks noGrp="1"/>
          </p:cNvSpPr>
          <p:nvPr>
            <p:ph idx="1"/>
          </p:nvPr>
        </p:nvSpPr>
        <p:spPr/>
        <p:txBody>
          <a:bodyPr/>
          <a:lstStyle/>
          <a:p>
            <a:pPr marL="514350" indent="-514350">
              <a:buClr>
                <a:srgbClr val="00743A"/>
              </a:buClr>
              <a:buFont typeface="+mj-lt"/>
              <a:buAutoNum type="alphaUcPeriod"/>
            </a:pPr>
            <a:r>
              <a:rPr lang="en-US" dirty="0" smtClean="0"/>
              <a:t>How many bones comprise the skull and its associated bones?</a:t>
            </a:r>
          </a:p>
          <a:p>
            <a:pPr marL="514350" indent="-514350">
              <a:buClr>
                <a:srgbClr val="00743A"/>
              </a:buClr>
              <a:buFont typeface="+mj-lt"/>
              <a:buAutoNum type="alphaUcPeriod"/>
            </a:pPr>
            <a:r>
              <a:rPr lang="en-US" dirty="0" smtClean="0"/>
              <a:t>What are the primary functions of the axial skeleton?</a:t>
            </a:r>
          </a:p>
          <a:p>
            <a:pPr marL="514350" indent="-514350">
              <a:buClr>
                <a:srgbClr val="00743A"/>
              </a:buClr>
              <a:buFont typeface="+mj-lt"/>
              <a:buAutoNum type="alphaUcPeriod"/>
            </a:pPr>
            <a:r>
              <a:rPr lang="en-US" dirty="0" smtClean="0"/>
              <a:t>Describe the general role of the muscles that attach to the axial skeleton.</a:t>
            </a:r>
          </a:p>
          <a:p>
            <a:pPr>
              <a:lnSpc>
                <a:spcPts val="1200"/>
              </a:lnSpc>
            </a:pPr>
            <a:endParaRPr lang="en-US" i="1" dirty="0" smtClean="0"/>
          </a:p>
          <a:p>
            <a:r>
              <a:rPr lang="en-US" i="1" dirty="0" smtClean="0"/>
              <a:t>Learning Outcome: </a:t>
            </a:r>
            <a:r>
              <a:rPr lang="en-US" dirty="0" smtClean="0"/>
              <a:t>List the four major components of the axial skeleton, and describe its major functions. </a:t>
            </a:r>
          </a:p>
        </p:txBody>
      </p:sp>
      <p:sp>
        <p:nvSpPr>
          <p:cNvPr id="18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5300890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mtClean="0"/>
              <a:t>Module </a:t>
            </a:r>
            <a:r>
              <a:rPr lang="en-US" altLang="en-US" dirty="0" smtClean="0"/>
              <a:t>7.10: The vertebral column </a:t>
            </a:r>
            <a:r>
              <a:rPr lang="en-US" altLang="en-US" smtClean="0"/>
              <a:t>and vertebrae</a:t>
            </a:r>
            <a:endParaRPr lang="en-US" altLang="en-US" dirty="0" smtClean="0"/>
          </a:p>
        </p:txBody>
      </p:sp>
      <p:sp>
        <p:nvSpPr>
          <p:cNvPr id="97283" name="Content Placeholder 2"/>
          <p:cNvSpPr>
            <a:spLocks noGrp="1"/>
          </p:cNvSpPr>
          <p:nvPr>
            <p:ph idx="1"/>
          </p:nvPr>
        </p:nvSpPr>
        <p:spPr/>
        <p:txBody>
          <a:bodyPr/>
          <a:lstStyle/>
          <a:p>
            <a:pPr lvl="1"/>
            <a:r>
              <a:rPr lang="en-US" altLang="en-US" dirty="0" smtClean="0"/>
              <a:t>The</a:t>
            </a:r>
            <a:r>
              <a:rPr lang="en-US" altLang="en-US" b="1" dirty="0" smtClean="0"/>
              <a:t> vertebral canal</a:t>
            </a:r>
          </a:p>
          <a:p>
            <a:pPr lvl="2"/>
            <a:r>
              <a:rPr lang="en-US" altLang="en-US" dirty="0" smtClean="0"/>
              <a:t>Formed by the vertebral foramina of successive vertebrae</a:t>
            </a:r>
          </a:p>
          <a:p>
            <a:pPr lvl="2"/>
            <a:r>
              <a:rPr lang="en-US" altLang="en-US" dirty="0" smtClean="0"/>
              <a:t>Encloses the spinal cord</a:t>
            </a:r>
          </a:p>
          <a:p>
            <a:pPr lvl="1"/>
            <a:r>
              <a:rPr lang="en-US" altLang="en-US" b="1" dirty="0" smtClean="0"/>
              <a:t>Intervertebral discs</a:t>
            </a:r>
          </a:p>
          <a:p>
            <a:pPr lvl="2"/>
            <a:r>
              <a:rPr lang="en-US" altLang="en-US" dirty="0" smtClean="0"/>
              <a:t>Pads of fibrocartilage separating the bodies of adjacent vertebrae</a:t>
            </a:r>
          </a:p>
          <a:p>
            <a:pPr lvl="1"/>
            <a:r>
              <a:rPr lang="en-US" altLang="en-US" b="1" dirty="0" smtClean="0"/>
              <a:t>Intervertebral foramina</a:t>
            </a:r>
          </a:p>
          <a:p>
            <a:pPr lvl="2"/>
            <a:r>
              <a:rPr lang="en-US" altLang="en-US" dirty="0" smtClean="0"/>
              <a:t>Spaces formed between successive pedicles</a:t>
            </a:r>
          </a:p>
          <a:p>
            <a:pPr lvl="2"/>
            <a:r>
              <a:rPr lang="en-US" altLang="en-US" dirty="0" smtClean="0"/>
              <a:t>Allow passage of nerves and blood vessels</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30639533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mtClean="0"/>
              <a:t>Vertebral column</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32" descr="\\192.168.4.30\conversion\IRDVD\JPG Creation\Martini _VAP3E\Output\Chapter 07\JPEG FILES\Labeled\fig_07_10_04-L.jpg"/>
          <p:cNvPicPr>
            <a:picLocks noChangeAspect="1" noChangeArrowheads="1"/>
          </p:cNvPicPr>
          <p:nvPr/>
        </p:nvPicPr>
        <p:blipFill>
          <a:blip r:embed="rId2">
            <a:extLst>
              <a:ext uri="{28A0092B-C50C-407E-A947-70E740481C1C}">
                <a14:useLocalDpi xmlns:a14="http://schemas.microsoft.com/office/drawing/2010/main" val="0"/>
              </a:ext>
            </a:extLst>
          </a:blip>
          <a:srcRect b="2315"/>
          <a:stretch>
            <a:fillRect/>
          </a:stretch>
        </p:blipFill>
        <p:spPr bwMode="auto">
          <a:xfrm>
            <a:off x="1316076" y="944448"/>
            <a:ext cx="6511849" cy="564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1793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smtClean="0"/>
              <a:t>Module </a:t>
            </a:r>
            <a:r>
              <a:rPr lang="en-US" altLang="en-US" dirty="0" smtClean="0"/>
              <a:t>7.10: The vertebral column </a:t>
            </a:r>
            <a:r>
              <a:rPr lang="en-US" altLang="en-US" smtClean="0"/>
              <a:t>and vertebrae</a:t>
            </a:r>
            <a:endParaRPr lang="en-US" altLang="en-US" dirty="0" smtClean="0"/>
          </a:p>
        </p:txBody>
      </p:sp>
      <p:sp>
        <p:nvSpPr>
          <p:cNvPr id="99331" name="Content Placeholder 2"/>
          <p:cNvSpPr>
            <a:spLocks noGrp="1"/>
          </p:cNvSpPr>
          <p:nvPr>
            <p:ph idx="1"/>
          </p:nvPr>
        </p:nvSpPr>
        <p:spPr/>
        <p:txBody>
          <a:bodyPr/>
          <a:lstStyle/>
          <a:p>
            <a:pPr lvl="1"/>
            <a:r>
              <a:rPr lang="en-US" altLang="en-US" dirty="0" smtClean="0"/>
              <a:t>Vertebrae naming conventions</a:t>
            </a:r>
          </a:p>
          <a:p>
            <a:pPr lvl="2"/>
            <a:r>
              <a:rPr lang="en-US" altLang="en-US" dirty="0" smtClean="0"/>
              <a:t>In reference to a specific vertebra, capital letters designate the region (cervical, thoracic, lumbar, sacral, coccygeal)</a:t>
            </a:r>
          </a:p>
          <a:p>
            <a:pPr lvl="3"/>
            <a:r>
              <a:rPr lang="en-US" altLang="en-US" i="1" dirty="0" smtClean="0"/>
              <a:t>Examples: </a:t>
            </a:r>
            <a:r>
              <a:rPr lang="en-US" altLang="en-US" dirty="0" smtClean="0"/>
              <a:t>C, T, L, S, Co</a:t>
            </a:r>
          </a:p>
          <a:p>
            <a:pPr lvl="2"/>
            <a:r>
              <a:rPr lang="en-US" altLang="en-US" dirty="0" smtClean="0"/>
              <a:t>The relative position of the vertebra within the region is indicated by a subscript number</a:t>
            </a:r>
          </a:p>
          <a:p>
            <a:pPr lvl="3"/>
            <a:r>
              <a:rPr lang="en-US" altLang="en-US" dirty="0" smtClean="0"/>
              <a:t>1 designates the vertebra closest to the skull</a:t>
            </a:r>
          </a:p>
          <a:p>
            <a:pPr lvl="3"/>
            <a:r>
              <a:rPr lang="en-US" altLang="en-US" i="1" dirty="0" smtClean="0"/>
              <a:t>Example: </a:t>
            </a:r>
            <a:r>
              <a:rPr lang="en-US" altLang="en-US" dirty="0" smtClean="0"/>
              <a:t>C</a:t>
            </a:r>
            <a:r>
              <a:rPr lang="en-US" altLang="en-US" baseline="-25000" dirty="0" smtClean="0"/>
              <a:t>3</a:t>
            </a:r>
            <a:r>
              <a:rPr lang="en-US" altLang="en-US" dirty="0" smtClean="0"/>
              <a:t> = third cervical </a:t>
            </a:r>
            <a:r>
              <a:rPr lang="en-US" altLang="en-US" dirty="0" smtClean="0"/>
              <a:t>vertebra</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5738488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Title 1"/>
          <p:cNvSpPr>
            <a:spLocks noGrp="1"/>
          </p:cNvSpPr>
          <p:nvPr>
            <p:ph type="title"/>
          </p:nvPr>
        </p:nvSpPr>
        <p:spPr/>
        <p:txBody>
          <a:bodyPr/>
          <a:lstStyle/>
          <a:p>
            <a:r>
              <a:rPr lang="en-US" altLang="en-US" smtClean="0"/>
              <a:t>Regional </a:t>
            </a:r>
            <a:r>
              <a:rPr lang="en-US" altLang="en-US" dirty="0" smtClean="0"/>
              <a:t>comparison of vertebral structure </a:t>
            </a:r>
            <a:r>
              <a:rPr lang="en-US" altLang="en-US" smtClean="0"/>
              <a:t>and function</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5" name="Picture 33" descr="\\192.168.4.30\conversion\IRDVD\JPG Creation\Martini _VAP3E\Output\Chapter 07\JPEG FILES\Labeled\fig_07_10_01B-L.jpg"/>
          <p:cNvPicPr>
            <a:picLocks noChangeAspect="1" noChangeArrowheads="1"/>
          </p:cNvPicPr>
          <p:nvPr/>
        </p:nvPicPr>
        <p:blipFill>
          <a:blip r:embed="rId2">
            <a:extLst>
              <a:ext uri="{28A0092B-C50C-407E-A947-70E740481C1C}">
                <a14:useLocalDpi xmlns:a14="http://schemas.microsoft.com/office/drawing/2010/main" val="0"/>
              </a:ext>
            </a:extLst>
          </a:blip>
          <a:srcRect b="4281"/>
          <a:stretch>
            <a:fillRect/>
          </a:stretch>
        </p:blipFill>
        <p:spPr bwMode="auto">
          <a:xfrm>
            <a:off x="298450" y="1724833"/>
            <a:ext cx="8547100" cy="340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6594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Module </a:t>
            </a:r>
            <a:r>
              <a:rPr lang="en-US" altLang="en-US" dirty="0" smtClean="0"/>
              <a:t>7.10</a:t>
            </a:r>
            <a:r>
              <a:rPr lang="en-US" altLang="en-US" smtClean="0"/>
              <a:t>: Review</a:t>
            </a:r>
            <a:endParaRPr lang="en-US" altLang="en-US" dirty="0" smtClean="0"/>
          </a:p>
        </p:txBody>
      </p:sp>
      <p:sp>
        <p:nvSpPr>
          <p:cNvPr id="106499" name="Content Placeholder 2"/>
          <p:cNvSpPr>
            <a:spLocks noGrp="1"/>
          </p:cNvSpPr>
          <p:nvPr>
            <p:ph idx="1"/>
          </p:nvPr>
        </p:nvSpPr>
        <p:spPr/>
        <p:txBody>
          <a:bodyPr/>
          <a:lstStyle/>
          <a:p>
            <a:pPr marL="514350" indent="-514350">
              <a:buClr>
                <a:srgbClr val="00743A"/>
              </a:buClr>
              <a:buFont typeface="+mj-lt"/>
              <a:buAutoNum type="alphaUcPeriod"/>
            </a:pPr>
            <a:r>
              <a:rPr lang="en-US" altLang="en-US" dirty="0" smtClean="0"/>
              <a:t>What is the importance of the secondary curves of the spine?</a:t>
            </a:r>
          </a:p>
          <a:p>
            <a:pPr marL="514350" indent="-514350">
              <a:buClr>
                <a:srgbClr val="00743A"/>
              </a:buClr>
              <a:buFont typeface="+mj-lt"/>
              <a:buAutoNum type="alphaUcPeriod"/>
            </a:pPr>
            <a:r>
              <a:rPr lang="en-US" altLang="en-US" dirty="0" smtClean="0"/>
              <a:t>Name the major components of a typical vertebra.</a:t>
            </a:r>
          </a:p>
          <a:p>
            <a:pPr marL="514350" indent="-514350">
              <a:buClr>
                <a:srgbClr val="00743A"/>
              </a:buClr>
              <a:buFont typeface="+mj-lt"/>
              <a:buAutoNum type="alphaUcPeriod"/>
            </a:pPr>
            <a:r>
              <a:rPr lang="en-US" altLang="en-US" dirty="0" smtClean="0"/>
              <a:t>To which part of the vertebra do the intervertebral discs attach?</a:t>
            </a:r>
          </a:p>
          <a:p>
            <a:pPr>
              <a:lnSpc>
                <a:spcPts val="1200"/>
              </a:lnSpc>
            </a:pPr>
            <a:endParaRPr lang="en-US" altLang="en-US" dirty="0" smtClean="0"/>
          </a:p>
          <a:p>
            <a:r>
              <a:rPr lang="en-US" altLang="en-US" i="1" dirty="0" smtClean="0"/>
              <a:t>Learning Outcome: </a:t>
            </a:r>
            <a:r>
              <a:rPr lang="en-US" altLang="en-US" dirty="0" smtClean="0"/>
              <a:t>Identify and describe the curves of the spinal column and their functions, and identify the vertebral regions. </a:t>
            </a:r>
          </a:p>
        </p:txBody>
      </p:sp>
      <p:sp>
        <p:nvSpPr>
          <p:cNvPr id="146435"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23571438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dirty="0" smtClean="0"/>
              <a:t>Module 7.11: There are seven cervical </a:t>
            </a:r>
            <a:br>
              <a:rPr lang="en-US" altLang="en-US" dirty="0" smtClean="0"/>
            </a:br>
            <a:r>
              <a:rPr lang="en-US" altLang="en-US" dirty="0" smtClean="0"/>
              <a:t>vertebrae …</a:t>
            </a:r>
          </a:p>
        </p:txBody>
      </p:sp>
      <p:sp>
        <p:nvSpPr>
          <p:cNvPr id="102403" name="Content Placeholder 2"/>
          <p:cNvSpPr>
            <a:spLocks noGrp="1"/>
          </p:cNvSpPr>
          <p:nvPr>
            <p:ph idx="1"/>
          </p:nvPr>
        </p:nvSpPr>
        <p:spPr/>
        <p:txBody>
          <a:bodyPr/>
          <a:lstStyle/>
          <a:p>
            <a:pPr lvl="1"/>
            <a:r>
              <a:rPr lang="en-US" altLang="en-US" dirty="0" smtClean="0"/>
              <a:t>Seven smallest vertebrae in the vertebral column</a:t>
            </a:r>
          </a:p>
          <a:p>
            <a:pPr lvl="1"/>
            <a:r>
              <a:rPr lang="en-US" altLang="en-US" dirty="0" smtClean="0"/>
              <a:t>Extend from occipital bone to thorax</a:t>
            </a:r>
          </a:p>
          <a:p>
            <a:pPr lvl="1"/>
            <a:r>
              <a:rPr lang="en-US" altLang="en-US" dirty="0" smtClean="0"/>
              <a:t>Large vertebral foramen</a:t>
            </a:r>
          </a:p>
          <a:p>
            <a:pPr lvl="2"/>
            <a:r>
              <a:rPr lang="en-US" altLang="en-US" dirty="0" smtClean="0"/>
              <a:t>Spinal cord here has many axons connecting to brain</a:t>
            </a:r>
          </a:p>
          <a:p>
            <a:pPr lvl="1"/>
            <a:r>
              <a:rPr lang="en-US" altLang="en-US" dirty="0" smtClean="0"/>
              <a:t>Vertebral body is small and light</a:t>
            </a:r>
          </a:p>
          <a:p>
            <a:pPr lvl="2"/>
            <a:r>
              <a:rPr lang="en-US" altLang="en-US" dirty="0" smtClean="0"/>
              <a:t>Supports only weight of head</a:t>
            </a:r>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15391763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mtClean="0"/>
              <a:t>Module </a:t>
            </a:r>
            <a:r>
              <a:rPr lang="en-US" altLang="en-US" dirty="0" smtClean="0"/>
              <a:t>7.11: </a:t>
            </a:r>
            <a:r>
              <a:rPr lang="en-US" altLang="en-US" smtClean="0"/>
              <a:t>Cervical vertebrae</a:t>
            </a:r>
            <a:endParaRPr lang="en-US" altLang="en-US" dirty="0" smtClean="0"/>
          </a:p>
        </p:txBody>
      </p:sp>
      <p:sp>
        <p:nvSpPr>
          <p:cNvPr id="103428" name="Content Placeholder 2"/>
          <p:cNvSpPr>
            <a:spLocks noGrp="1"/>
          </p:cNvSpPr>
          <p:nvPr>
            <p:ph idx="1"/>
          </p:nvPr>
        </p:nvSpPr>
        <p:spPr/>
        <p:txBody>
          <a:bodyPr/>
          <a:lstStyle/>
          <a:p>
            <a:pPr lvl="1"/>
            <a:r>
              <a:rPr lang="en-US" altLang="en-US" b="1" dirty="0" smtClean="0"/>
              <a:t>Bifid</a:t>
            </a:r>
            <a:r>
              <a:rPr lang="en-US" altLang="en-US" dirty="0" smtClean="0"/>
              <a:t> spinous process (notch in the tip)</a:t>
            </a:r>
          </a:p>
          <a:p>
            <a:pPr lvl="1"/>
            <a:r>
              <a:rPr lang="en-US" altLang="en-US" dirty="0" smtClean="0"/>
              <a:t>Transverse processes are short and stumpy</a:t>
            </a:r>
          </a:p>
          <a:p>
            <a:pPr lvl="1"/>
            <a:r>
              <a:rPr lang="en-US" altLang="en-US" b="1" dirty="0" smtClean="0"/>
              <a:t>Transverse foramen</a:t>
            </a:r>
          </a:p>
          <a:p>
            <a:pPr lvl="2"/>
            <a:r>
              <a:rPr lang="en-US" altLang="en-US" dirty="0" smtClean="0"/>
              <a:t>Protects vertebral arteries and veins serving the brain</a:t>
            </a:r>
          </a:p>
          <a:p>
            <a:pPr lvl="1"/>
            <a:r>
              <a:rPr lang="en-US" altLang="en-US" b="1" dirty="0" smtClean="0"/>
              <a:t>Costal processes</a:t>
            </a:r>
          </a:p>
          <a:p>
            <a:pPr lvl="2"/>
            <a:r>
              <a:rPr lang="en-US" altLang="en-US" dirty="0" smtClean="0"/>
              <a:t>Extend </a:t>
            </a:r>
            <a:r>
              <a:rPr lang="en-US" altLang="en-US" dirty="0" err="1" smtClean="0"/>
              <a:t>anterolaterally</a:t>
            </a:r>
            <a:r>
              <a:rPr lang="en-US" altLang="en-US" dirty="0" smtClean="0"/>
              <a:t> from either side of the </a:t>
            </a:r>
            <a:r>
              <a:rPr lang="en-US" altLang="en-US" dirty="0" smtClean="0"/>
              <a:t>body</a:t>
            </a:r>
            <a:endParaRPr lang="en-US" altLang="en-US" dirty="0" smtClean="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34" descr="\\192.168.4.30\conversion\IRDVD\JPG Creation\Martini _VAP3E\Output\Chapter 07\JPEG FILES\Labeled\fig_07_11_01-L.jpg"/>
          <p:cNvPicPr>
            <a:picLocks noChangeAspect="1" noChangeArrowheads="1"/>
          </p:cNvPicPr>
          <p:nvPr/>
        </p:nvPicPr>
        <p:blipFill>
          <a:blip r:embed="rId3">
            <a:extLst>
              <a:ext uri="{28A0092B-C50C-407E-A947-70E740481C1C}">
                <a14:useLocalDpi xmlns:a14="http://schemas.microsoft.com/office/drawing/2010/main" val="0"/>
              </a:ext>
            </a:extLst>
          </a:blip>
          <a:srcRect b="2720"/>
          <a:stretch>
            <a:fillRect/>
          </a:stretch>
        </p:blipFill>
        <p:spPr bwMode="auto">
          <a:xfrm>
            <a:off x="2479620" y="3899691"/>
            <a:ext cx="4221272" cy="2691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811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5" descr="\\192.168.4.30\conversion\IRDVD\JPG Creation\Martini _VAP3E\Output\Chapter 07\JPEG FILES\Labeled\fig_07_11_02-L.jpg"/>
          <p:cNvPicPr>
            <a:picLocks noChangeAspect="1" noChangeArrowheads="1"/>
          </p:cNvPicPr>
          <p:nvPr/>
        </p:nvPicPr>
        <p:blipFill>
          <a:blip r:embed="rId2">
            <a:extLst>
              <a:ext uri="{28A0092B-C50C-407E-A947-70E740481C1C}">
                <a14:useLocalDpi xmlns:a14="http://schemas.microsoft.com/office/drawing/2010/main" val="0"/>
              </a:ext>
            </a:extLst>
          </a:blip>
          <a:srcRect b="3145"/>
          <a:stretch>
            <a:fillRect/>
          </a:stretch>
        </p:blipFill>
        <p:spPr bwMode="auto">
          <a:xfrm>
            <a:off x="4757413" y="2164467"/>
            <a:ext cx="4289900" cy="2833418"/>
          </a:xfrm>
          <a:prstGeom prst="rect">
            <a:avLst/>
          </a:prstGeom>
          <a:noFill/>
          <a:extLst>
            <a:ext uri="{909E8E84-426E-40DD-AFC4-6F175D3DCCD1}">
              <a14:hiddenFill xmlns:a14="http://schemas.microsoft.com/office/drawing/2010/main">
                <a:solidFill>
                  <a:srgbClr val="FFFFFF"/>
                </a:solidFill>
              </a14:hiddenFill>
            </a:ext>
          </a:extLst>
        </p:spPr>
      </p:pic>
      <p:sp>
        <p:nvSpPr>
          <p:cNvPr id="104450" name="Title 1"/>
          <p:cNvSpPr>
            <a:spLocks noGrp="1"/>
          </p:cNvSpPr>
          <p:nvPr>
            <p:ph type="title"/>
          </p:nvPr>
        </p:nvSpPr>
        <p:spPr/>
        <p:txBody>
          <a:bodyPr/>
          <a:lstStyle/>
          <a:p>
            <a:r>
              <a:rPr lang="en-US" altLang="en-US" smtClean="0"/>
              <a:t>Module </a:t>
            </a:r>
            <a:r>
              <a:rPr lang="en-US" altLang="en-US" dirty="0" smtClean="0"/>
              <a:t>7.11: </a:t>
            </a:r>
            <a:r>
              <a:rPr lang="en-US" altLang="en-US" smtClean="0"/>
              <a:t>Cervical vertebrae</a:t>
            </a:r>
            <a:endParaRPr lang="en-US" altLang="en-US" dirty="0" smtClean="0"/>
          </a:p>
        </p:txBody>
      </p:sp>
      <p:sp>
        <p:nvSpPr>
          <p:cNvPr id="3" name="Content Placeholder 2"/>
          <p:cNvSpPr>
            <a:spLocks noGrp="1"/>
          </p:cNvSpPr>
          <p:nvPr>
            <p:ph idx="1"/>
          </p:nvPr>
        </p:nvSpPr>
        <p:spPr/>
        <p:txBody>
          <a:bodyPr/>
          <a:lstStyle/>
          <a:p>
            <a:r>
              <a:rPr lang="en-US" dirty="0" smtClean="0"/>
              <a:t>First two cervical vertebrae are specialized to support and stabilize the cranium and allow head movement</a:t>
            </a:r>
          </a:p>
          <a:p>
            <a:pPr marL="690563" lvl="1" indent="-514350">
              <a:buFont typeface="+mj-lt"/>
              <a:buAutoNum type="arabicPeriod"/>
            </a:pPr>
            <a:r>
              <a:rPr lang="en-US" altLang="en-US" dirty="0" smtClean="0"/>
              <a:t>​</a:t>
            </a:r>
            <a:r>
              <a:rPr lang="en-US" b="1" dirty="0" smtClean="0"/>
              <a:t>Atlas (C</a:t>
            </a:r>
            <a:r>
              <a:rPr lang="en-US" b="1" baseline="-25000" dirty="0" smtClean="0"/>
              <a:t>1</a:t>
            </a:r>
            <a:r>
              <a:rPr lang="en-US" b="1" dirty="0" smtClean="0"/>
              <a:t>) </a:t>
            </a:r>
            <a:r>
              <a:rPr lang="en-US" dirty="0" smtClean="0"/>
              <a:t>(named after</a:t>
            </a:r>
            <a:br>
              <a:rPr lang="en-US" dirty="0" smtClean="0"/>
            </a:br>
            <a:r>
              <a:rPr lang="en-US" dirty="0" smtClean="0"/>
              <a:t>Greek mythical figure </a:t>
            </a:r>
            <a:br>
              <a:rPr lang="en-US" dirty="0" smtClean="0"/>
            </a:br>
            <a:r>
              <a:rPr lang="en-US" dirty="0" smtClean="0"/>
              <a:t>holding the world on </a:t>
            </a:r>
            <a:br>
              <a:rPr lang="en-US" dirty="0" smtClean="0"/>
            </a:br>
            <a:r>
              <a:rPr lang="en-US" dirty="0" smtClean="0"/>
              <a:t>his shoulders)</a:t>
            </a:r>
          </a:p>
          <a:p>
            <a:pPr lvl="2"/>
            <a:r>
              <a:rPr lang="en-US" dirty="0" smtClean="0"/>
              <a:t>No spinous process or </a:t>
            </a:r>
            <a:br>
              <a:rPr lang="en-US" dirty="0" smtClean="0"/>
            </a:br>
            <a:r>
              <a:rPr lang="en-US" dirty="0" smtClean="0"/>
              <a:t>vertebral body</a:t>
            </a:r>
          </a:p>
          <a:p>
            <a:pPr lvl="2"/>
            <a:r>
              <a:rPr lang="en-US" dirty="0" smtClean="0"/>
              <a:t>Large round vertebral foramen</a:t>
            </a:r>
          </a:p>
          <a:p>
            <a:pPr lvl="2"/>
            <a:r>
              <a:rPr lang="en-US" dirty="0" smtClean="0"/>
              <a:t>Articulates with the occipital condyles </a:t>
            </a:r>
          </a:p>
          <a:p>
            <a:pPr lvl="2"/>
            <a:r>
              <a:rPr lang="en-US" dirty="0" smtClean="0"/>
              <a:t>Permits nodding “yes</a:t>
            </a:r>
            <a:r>
              <a:rPr lang="en-US" dirty="0" smtClean="0"/>
              <a:t>”</a:t>
            </a:r>
            <a:endParaRPr lang="en-US" dirty="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spTree>
    <p:extLst>
      <p:ext uri="{BB962C8B-B14F-4D97-AF65-F5344CB8AC3E}">
        <p14:creationId xmlns:p14="http://schemas.microsoft.com/office/powerpoint/2010/main" val="8643379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t>Module </a:t>
            </a:r>
            <a:r>
              <a:rPr lang="en-US" altLang="en-US" dirty="0" smtClean="0"/>
              <a:t>7.11: </a:t>
            </a:r>
            <a:r>
              <a:rPr lang="en-US" altLang="en-US" smtClean="0"/>
              <a:t>Cervical vertebrae</a:t>
            </a:r>
            <a:endParaRPr lang="en-US" altLang="en-US" dirty="0" smtClean="0"/>
          </a:p>
        </p:txBody>
      </p:sp>
      <p:sp>
        <p:nvSpPr>
          <p:cNvPr id="3" name="Content Placeholder 2"/>
          <p:cNvSpPr>
            <a:spLocks noGrp="1"/>
          </p:cNvSpPr>
          <p:nvPr>
            <p:ph idx="1"/>
          </p:nvPr>
        </p:nvSpPr>
        <p:spPr/>
        <p:txBody>
          <a:bodyPr/>
          <a:lstStyle/>
          <a:p>
            <a:pPr marL="690563" lvl="1" indent="-514350">
              <a:buFont typeface="+mj-lt"/>
              <a:buAutoNum type="arabicPeriod" startAt="2"/>
            </a:pPr>
            <a:r>
              <a:rPr lang="en-US" altLang="en-US" dirty="0" smtClean="0"/>
              <a:t>​</a:t>
            </a:r>
            <a:r>
              <a:rPr lang="en-US" b="1" dirty="0" smtClean="0"/>
              <a:t>Axis (C</a:t>
            </a:r>
            <a:r>
              <a:rPr lang="en-US" b="1" baseline="-25000" dirty="0" smtClean="0"/>
              <a:t>2</a:t>
            </a:r>
            <a:r>
              <a:rPr lang="en-US" b="1" dirty="0" smtClean="0"/>
              <a:t>) </a:t>
            </a:r>
          </a:p>
          <a:p>
            <a:pPr lvl="2"/>
            <a:r>
              <a:rPr lang="en-US" dirty="0" smtClean="0"/>
              <a:t>Prominent </a:t>
            </a:r>
            <a:r>
              <a:rPr lang="en-US" b="1" dirty="0" smtClean="0"/>
              <a:t>dens,</a:t>
            </a:r>
            <a:r>
              <a:rPr lang="en-US" dirty="0" smtClean="0"/>
              <a:t> or </a:t>
            </a:r>
            <a:r>
              <a:rPr lang="en-US" b="1" dirty="0" smtClean="0"/>
              <a:t>odontoid</a:t>
            </a:r>
            <a:r>
              <a:rPr lang="en-US" dirty="0" smtClean="0"/>
              <a:t> (</a:t>
            </a:r>
            <a:r>
              <a:rPr lang="en-US" i="1" dirty="0" err="1" smtClean="0"/>
              <a:t>odontos</a:t>
            </a:r>
            <a:r>
              <a:rPr lang="en-US" i="1" dirty="0" smtClean="0"/>
              <a:t>,</a:t>
            </a:r>
            <a:r>
              <a:rPr lang="en-US" dirty="0" smtClean="0"/>
              <a:t> tooth) </a:t>
            </a:r>
            <a:r>
              <a:rPr lang="en-US" b="1" dirty="0" smtClean="0"/>
              <a:t>process</a:t>
            </a:r>
            <a:r>
              <a:rPr lang="en-US" dirty="0" smtClean="0"/>
              <a:t>, on superior surface</a:t>
            </a:r>
          </a:p>
          <a:p>
            <a:pPr lvl="2"/>
            <a:r>
              <a:rPr lang="en-US" dirty="0" smtClean="0"/>
              <a:t>Dens bound to atlas by </a:t>
            </a:r>
            <a:r>
              <a:rPr lang="en-US" dirty="0" smtClean="0"/>
              <a:t>transverse </a:t>
            </a:r>
            <a:r>
              <a:rPr lang="en-US" dirty="0" smtClean="0"/>
              <a:t>ligament</a:t>
            </a:r>
          </a:p>
          <a:p>
            <a:pPr lvl="2"/>
            <a:r>
              <a:rPr lang="en-US" dirty="0" smtClean="0"/>
              <a:t>Permits rotation, as in </a:t>
            </a:r>
            <a:r>
              <a:rPr lang="en-US" dirty="0" smtClean="0"/>
              <a:t>shaking </a:t>
            </a:r>
            <a:r>
              <a:rPr lang="en-US" dirty="0" smtClean="0"/>
              <a:t>head “no</a:t>
            </a:r>
            <a:r>
              <a:rPr lang="en-US" dirty="0" smtClean="0"/>
              <a:t>”</a:t>
            </a:r>
            <a:endParaRPr lang="en-US" dirty="0"/>
          </a:p>
        </p:txBody>
      </p:sp>
      <p:sp>
        <p:nvSpPr>
          <p:cNvPr id="132099" name="Footer Placeholder 3"/>
          <p:cNvSpPr>
            <a:spLocks noGrp="1"/>
          </p:cNvSpPr>
          <p:nvPr>
            <p:ph type="ftr" sz="quarter" idx="10"/>
          </p:nvPr>
        </p:nvSpPr>
        <p:spPr/>
        <p:txBody>
          <a:bodyPr/>
          <a:lstStyle/>
          <a:p>
            <a:r>
              <a:rPr lang="en-US" smtClean="0"/>
              <a:t>© 2018 Pearson Education, Inc.</a:t>
            </a:r>
            <a:endParaRPr lang="en-US"/>
          </a:p>
        </p:txBody>
      </p:sp>
      <p:pic>
        <p:nvPicPr>
          <p:cNvPr id="6" name="Picture 35" descr="\\192.168.4.30\conversion\IRDVD\JPG Creation\Martini _VAP3E\Output\Chapter 07\JPEG FILES\Labeled\fig_07_11_02-L.jpg"/>
          <p:cNvPicPr>
            <a:picLocks noChangeAspect="1" noChangeArrowheads="1"/>
          </p:cNvPicPr>
          <p:nvPr/>
        </p:nvPicPr>
        <p:blipFill>
          <a:blip r:embed="rId2">
            <a:extLst>
              <a:ext uri="{28A0092B-C50C-407E-A947-70E740481C1C}">
                <a14:useLocalDpi xmlns:a14="http://schemas.microsoft.com/office/drawing/2010/main" val="0"/>
              </a:ext>
            </a:extLst>
          </a:blip>
          <a:srcRect b="3145"/>
          <a:stretch>
            <a:fillRect/>
          </a:stretch>
        </p:blipFill>
        <p:spPr bwMode="auto">
          <a:xfrm>
            <a:off x="2121804" y="3330545"/>
            <a:ext cx="4936904" cy="3260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478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dirty="0" smtClean="0"/>
              <a:t>Video: Atlas and </a:t>
            </a:r>
            <a:r>
              <a:rPr lang="en-US" altLang="en-US" dirty="0" smtClean="0"/>
              <a:t>Axis</a:t>
            </a:r>
            <a:endParaRPr lang="en-US" altLang="en-US" dirty="0" smtClean="0"/>
          </a:p>
        </p:txBody>
      </p:sp>
      <p:sp>
        <p:nvSpPr>
          <p:cNvPr id="4" name="Footer Placeholder 3"/>
          <p:cNvSpPr>
            <a:spLocks noGrp="1"/>
          </p:cNvSpPr>
          <p:nvPr>
            <p:ph type="ftr" sz="quarter" idx="10"/>
          </p:nvPr>
        </p:nvSpPr>
        <p:spPr/>
        <p:txBody>
          <a:bodyPr/>
          <a:lstStyle/>
          <a:p>
            <a:r>
              <a:rPr lang="en-US" smtClean="0"/>
              <a:t>© 2018 Pearson Education, Inc.</a:t>
            </a:r>
            <a:endParaRPr lang="en-US"/>
          </a:p>
        </p:txBody>
      </p:sp>
      <p:pic>
        <p:nvPicPr>
          <p:cNvPr id="2" name="atlas_and_ax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78203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VAP 3e">
      <a:dk1>
        <a:sysClr val="windowText" lastClr="000000"/>
      </a:dk1>
      <a:lt1>
        <a:sysClr val="window" lastClr="FFFFFF"/>
      </a:lt1>
      <a:dk2>
        <a:srgbClr val="00743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15372</TotalTime>
  <Words>10258</Words>
  <Application>Microsoft Office PowerPoint</Application>
  <PresentationFormat>On-screen Show (4:3)</PresentationFormat>
  <Paragraphs>1614</Paragraphs>
  <Slides>216</Slides>
  <Notes>28</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216</vt:i4>
      </vt:variant>
    </vt:vector>
  </HeadingPairs>
  <TitlesOfParts>
    <vt:vector size="222" baseType="lpstr">
      <vt:lpstr>Arial</vt:lpstr>
      <vt:lpstr>Calibri</vt:lpstr>
      <vt:lpstr>Courier New</vt:lpstr>
      <vt:lpstr>Times New Roman</vt:lpstr>
      <vt:lpstr>Wingdings</vt:lpstr>
      <vt:lpstr>Office Theme</vt:lpstr>
      <vt:lpstr>PowerPoint Presentation</vt:lpstr>
      <vt:lpstr>Section 1: Axial Skeleton</vt:lpstr>
      <vt:lpstr>Section 1: Axial Skeleton</vt:lpstr>
      <vt:lpstr>Section 1: Axial Skeleton</vt:lpstr>
      <vt:lpstr>Section 1: Axial Skeleton</vt:lpstr>
      <vt:lpstr>Module 7.1: The axial skeleton includes bones of the head, vertebral column, and trunk</vt:lpstr>
      <vt:lpstr>Module 7.1: The axial skeleton</vt:lpstr>
      <vt:lpstr>Module 7.1: The axial skeleton</vt:lpstr>
      <vt:lpstr>Module 7.1: Review</vt:lpstr>
      <vt:lpstr>Module 7.2: The skull has cranial and facial components that are usually bound together by sutures</vt:lpstr>
      <vt:lpstr>Module 7.2: Skull components</vt:lpstr>
      <vt:lpstr>Module 7.2: Skull components</vt:lpstr>
      <vt:lpstr>Video: Facial Bones</vt:lpstr>
      <vt:lpstr>Module 7.2: Skull components</vt:lpstr>
      <vt:lpstr>Module 7.2: Skull components</vt:lpstr>
      <vt:lpstr>Video: Cranial Bones</vt:lpstr>
      <vt:lpstr>Module 7.2: Skull components</vt:lpstr>
      <vt:lpstr>Module 7.2: Skull components</vt:lpstr>
      <vt:lpstr>Module 7.2: Review</vt:lpstr>
      <vt:lpstr>Module 7.3: Facial bones dominate the anterior aspect of the skull, and cranial bones dominate the posterior surface</vt:lpstr>
      <vt:lpstr>Module 7.3: Facial and cranial bones</vt:lpstr>
      <vt:lpstr>Module 7.3: Facial and cranial bones</vt:lpstr>
      <vt:lpstr>Module 7.3: Facial and cranial bones</vt:lpstr>
      <vt:lpstr>Facial and cranial bones, anterior view</vt:lpstr>
      <vt:lpstr>Module 7.3: Facial and cranial bones</vt:lpstr>
      <vt:lpstr>Module 7.3: Facial and cranial bones</vt:lpstr>
      <vt:lpstr>Module 7.3: Facial and cranial bones</vt:lpstr>
      <vt:lpstr>Module 7.3: Facial and cranial bones</vt:lpstr>
      <vt:lpstr>Module 7.3: Facial and cranial bones</vt:lpstr>
      <vt:lpstr>Facial and cranial bones, posterior view</vt:lpstr>
      <vt:lpstr>Module 7.3: Review</vt:lpstr>
      <vt:lpstr>Module 7.4: The lateral and medial aspects of the skull share many bone markings</vt:lpstr>
      <vt:lpstr>Module 7.4: Bone markings on lateral and medial aspects of skull</vt:lpstr>
      <vt:lpstr>Module 7.4: Bone markings on lateral and medial aspects of skull</vt:lpstr>
      <vt:lpstr>Skull bone markings, lateral view</vt:lpstr>
      <vt:lpstr>Module 7.4: Bone markings on lateral and medial aspects of skull</vt:lpstr>
      <vt:lpstr>Skull bone markings: sagittal section</vt:lpstr>
      <vt:lpstr>Module 7.4: Review</vt:lpstr>
      <vt:lpstr>Module 7.5: The foramina on the inferior surface of the skull mark the passageways for nerves and blood vessels</vt:lpstr>
      <vt:lpstr>Module 7.5: Bone markings on inferior and interior aspects of skull</vt:lpstr>
      <vt:lpstr>Module 7.5: Bone markings on inferior and interior aspects of skull</vt:lpstr>
      <vt:lpstr>Inferior view of foramina</vt:lpstr>
      <vt:lpstr>Module 7.5: Bone markings on inferior and interior aspects of skull</vt:lpstr>
      <vt:lpstr>Module 7.5: Bone markings on inferior and interior aspects of skull</vt:lpstr>
      <vt:lpstr>Superior view of foramina</vt:lpstr>
      <vt:lpstr>Module 7.5: Review</vt:lpstr>
      <vt:lpstr>Module 7.6: The shapes and markings of the sphenoid, ethmoid, and palatine bones are best seen in the isolated bones</vt:lpstr>
      <vt:lpstr>Module 7.6: The sphenoid, ethmoid, and palatine bones</vt:lpstr>
      <vt:lpstr>Module 7.6: The sphenoid, ethmoid, and palatine bones</vt:lpstr>
      <vt:lpstr>The sphenoid bone</vt:lpstr>
      <vt:lpstr>Module 7.6: The sphenoid, ethmoid, and palatine bones</vt:lpstr>
      <vt:lpstr>Module 7.6: The sphenoid, ethmoid, and palatine bones</vt:lpstr>
      <vt:lpstr>Module 7.6: The sphenoid, ethmoid, and palatine bones</vt:lpstr>
      <vt:lpstr>Module 7.6: The sphenoid, ethmoid, and palatine bones</vt:lpstr>
      <vt:lpstr>The ethmoid bone</vt:lpstr>
      <vt:lpstr>Module 7.6: The sphenoid, ethmoid, and palatine bones</vt:lpstr>
      <vt:lpstr>Palatine bone</vt:lpstr>
      <vt:lpstr>Module 7.6: Review</vt:lpstr>
      <vt:lpstr>Module 7.7: Each orbital complex contains one eye, and the nasal complex encloses the nasal cavities</vt:lpstr>
      <vt:lpstr>Module 7.7: Complexes: Orbital and nasal</vt:lpstr>
      <vt:lpstr>Module 7.7: Complexes: Orbital and nasal</vt:lpstr>
      <vt:lpstr>Module 7.7: Complexes: Orbital and nasal</vt:lpstr>
      <vt:lpstr>Module 7.7: Complexes: Orbital and nasal</vt:lpstr>
      <vt:lpstr>Module 7.7: Complexes: Orbital and nasal</vt:lpstr>
      <vt:lpstr>Module 7.7: Complexes: Orbital and nasal</vt:lpstr>
      <vt:lpstr>Module 7.7: Complexes: Orbital and nasal</vt:lpstr>
      <vt:lpstr>Paranasal sinuses</vt:lpstr>
      <vt:lpstr>Sagittal section of paranasal sinuses</vt:lpstr>
      <vt:lpstr>Module 7.7: Review</vt:lpstr>
      <vt:lpstr>Module 7.8: The mandible forms the lower jaw…</vt:lpstr>
      <vt:lpstr>Module 7.8: The mandible</vt:lpstr>
      <vt:lpstr>Module 7.8: The mandible</vt:lpstr>
      <vt:lpstr>Module 7.8: The mandible</vt:lpstr>
      <vt:lpstr>Module 7.8: …and the associated bones of the skull perform specialized functions</vt:lpstr>
      <vt:lpstr>Module 7.8: Associated bones of the skull</vt:lpstr>
      <vt:lpstr>Module 7.8: Review</vt:lpstr>
      <vt:lpstr>Module 7.9: Fontanelles permit cranial growth in infants and small children</vt:lpstr>
      <vt:lpstr>Module 7.9: Fontanelles</vt:lpstr>
      <vt:lpstr>Module 7.9: Fontanelles</vt:lpstr>
      <vt:lpstr>Module 7.9: Review</vt:lpstr>
      <vt:lpstr>Module 7.10: The vertebral column has four spinal curves, and vertebrae share a basic structure that differs regionally</vt:lpstr>
      <vt:lpstr>Module 7.10: The vertebral column and vertebrae</vt:lpstr>
      <vt:lpstr>Module 7.10: The vertebral column and vertebrae</vt:lpstr>
      <vt:lpstr>Module 7.10: The vertebral column and vertebrae</vt:lpstr>
      <vt:lpstr>The vertebral column and vertebrae</vt:lpstr>
      <vt:lpstr>Video: Typical Vertebra</vt:lpstr>
      <vt:lpstr>Module 7.10: The vertebral column and vertebrae</vt:lpstr>
      <vt:lpstr>Module 7.10: The vertebral column and vertebrae</vt:lpstr>
      <vt:lpstr>Parts of a vertebra</vt:lpstr>
      <vt:lpstr>Module 7.10: The vertebral column and vertebrae</vt:lpstr>
      <vt:lpstr>Vertebral column</vt:lpstr>
      <vt:lpstr>Module 7.10: The vertebral column and vertebrae</vt:lpstr>
      <vt:lpstr>Regional comparison of vertebral structure and function</vt:lpstr>
      <vt:lpstr>Module 7.10: Review</vt:lpstr>
      <vt:lpstr>Module 7.11: There are seven cervical  vertebrae …</vt:lpstr>
      <vt:lpstr>Module 7.11: Cervical vertebrae</vt:lpstr>
      <vt:lpstr>Module 7.11: Cervical vertebrae</vt:lpstr>
      <vt:lpstr>Module 7.11: Cervical vertebrae</vt:lpstr>
      <vt:lpstr>Video: Atlas and Axis</vt:lpstr>
      <vt:lpstr>Module 7.11: Cervical vertebrae</vt:lpstr>
      <vt:lpstr>Cervical vertebrae</vt:lpstr>
      <vt:lpstr>Module 7.11: … and twelve thoracic vertebrae</vt:lpstr>
      <vt:lpstr>Module 7.11: Thoracic vertebrae</vt:lpstr>
      <vt:lpstr>Module 7.11: Thoracic vertebrae</vt:lpstr>
      <vt:lpstr>Video: Thoracic Vertebra</vt:lpstr>
      <vt:lpstr>Module 7.11: Review</vt:lpstr>
      <vt:lpstr>Module 7.12: There are five lumbar vertebrae</vt:lpstr>
      <vt:lpstr>Module 7.12: Lumbar vertebrae</vt:lpstr>
      <vt:lpstr>Video: Lumbar Vertebra</vt:lpstr>
      <vt:lpstr>Module 7.12: Review</vt:lpstr>
      <vt:lpstr>Module 7.13: The sacrum and coccyx consist of fused vertebrae</vt:lpstr>
      <vt:lpstr>Module 7.13: The sacrum and the coccyx</vt:lpstr>
      <vt:lpstr>Module 7.13: The sacrum and the coccyx</vt:lpstr>
      <vt:lpstr>Module 7.13: The sacrum and the coccyx</vt:lpstr>
      <vt:lpstr>Module 7.13: The sacrum and the coccyx</vt:lpstr>
      <vt:lpstr>Module 7.13: The sacrum and the coccyx</vt:lpstr>
      <vt:lpstr>Module 7.13: The sacrum and the coccyx</vt:lpstr>
      <vt:lpstr>Video: Sacrum and Coccyx</vt:lpstr>
      <vt:lpstr>Module 7.13: Review</vt:lpstr>
      <vt:lpstr>Module 7.14: The thoracic cage protects organs in the chest and provides sites for muscle attachment</vt:lpstr>
      <vt:lpstr>Module 7.14: The thoracic cage</vt:lpstr>
      <vt:lpstr>Module 7.14: The thoracic cage</vt:lpstr>
      <vt:lpstr>Module 7.14: The thoracic cage</vt:lpstr>
      <vt:lpstr>Module 7.14: The thoracic cage</vt:lpstr>
      <vt:lpstr>Module 7.14: The thoracic cage</vt:lpstr>
      <vt:lpstr>Module 7.14: The thoracic cage</vt:lpstr>
      <vt:lpstr>Module 7.14: The thoracic cage</vt:lpstr>
      <vt:lpstr>Module 7.14: The thoracic cage</vt:lpstr>
      <vt:lpstr>Module 7.14: Review</vt:lpstr>
      <vt:lpstr>Section 2: Appendicular Skeleton</vt:lpstr>
      <vt:lpstr>Section 2: Appendicular Skeleton</vt:lpstr>
      <vt:lpstr>Module 7.15: The appendicular skeleton includes the limb bones and the pectoral and pelvic girdles</vt:lpstr>
      <vt:lpstr>Module 7.15: Review</vt:lpstr>
      <vt:lpstr>Module 7.16: The pectoral girdles—the clavicles and scapulae—connect the upper limbs to the axial skeleton</vt:lpstr>
      <vt:lpstr>Module 7.16: The pectoral girdles</vt:lpstr>
      <vt:lpstr>Module 7.16: The pectoral girdles</vt:lpstr>
      <vt:lpstr>The clavicle</vt:lpstr>
      <vt:lpstr>Module 7.16: The pectoral girdles</vt:lpstr>
      <vt:lpstr>Module 7.16: The pectoral girdles</vt:lpstr>
      <vt:lpstr>Module 7.16: The pectoral girdles</vt:lpstr>
      <vt:lpstr>Module 7.16: The pectoral girdles</vt:lpstr>
      <vt:lpstr>Module 7.16: The pectoral girdles</vt:lpstr>
      <vt:lpstr>Module 7.16: The pectoral girdles</vt:lpstr>
      <vt:lpstr>Module 7.16: Review</vt:lpstr>
      <vt:lpstr>Module 7.17: The humerus of the arm articulates with the radius and ulna of the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Bones of the arm and forearm</vt:lpstr>
      <vt:lpstr>Module 7.17: Review</vt:lpstr>
      <vt:lpstr>Module 7.18: The wrist consists of carpal bones …</vt:lpstr>
      <vt:lpstr>Module 7.18: Bones of the wrist</vt:lpstr>
      <vt:lpstr>Module 7.18: Bones of the wrist</vt:lpstr>
      <vt:lpstr>Module 7.18: Bones of the wrist</vt:lpstr>
      <vt:lpstr>Module 7.18: … and the hand consists of metacarpal bones and phalanges</vt:lpstr>
      <vt:lpstr>Module 7.18: Bones of the hand</vt:lpstr>
      <vt:lpstr>Video: The Hand</vt:lpstr>
      <vt:lpstr>Module 7.18: Review</vt:lpstr>
      <vt:lpstr>Module 7.19: The hip bone forms by the fusion of the ilium, ischium, and pubis</vt:lpstr>
      <vt:lpstr>Module 7.19: The hip bone</vt:lpstr>
      <vt:lpstr>Module 7.19: The hip bone</vt:lpstr>
      <vt:lpstr>Module 7.19: The hip bone</vt:lpstr>
      <vt:lpstr>Module 7.19: The hip bone</vt:lpstr>
      <vt:lpstr>Module 7.19: The hip bone</vt:lpstr>
      <vt:lpstr>Module 7.19: The hip bone</vt:lpstr>
      <vt:lpstr>Module 7.19: The hip bone</vt:lpstr>
      <vt:lpstr>Module 7.19: The hip bone</vt:lpstr>
      <vt:lpstr>Module 7.19: The hip bone</vt:lpstr>
      <vt:lpstr>Video: Hip Bone</vt:lpstr>
      <vt:lpstr>Module 7.19: Review</vt:lpstr>
      <vt:lpstr>Module 7.20: The pelvis consists of the two hip bones, the sacrum, and the coccyx</vt:lpstr>
      <vt:lpstr>Module 7.20: The pelvis consists of the two hip bones, the sacrum, and the coccyx</vt:lpstr>
      <vt:lpstr>The pelvis</vt:lpstr>
      <vt:lpstr>Module 7.20: The pelvis</vt:lpstr>
      <vt:lpstr>Module 7.20: The pelvis</vt:lpstr>
      <vt:lpstr>Module 7.20: Review</vt:lpstr>
      <vt:lpstr>Module 7.21: The adult male and female skeletons have significant differences</vt:lpstr>
      <vt:lpstr>Module 7.21: The male and female skeletons</vt:lpstr>
      <vt:lpstr>Module 7.21: The male and female skeletons</vt:lpstr>
      <vt:lpstr>Module 7.21: Review</vt:lpstr>
      <vt:lpstr>Module 7.22: The femur, tibia, and patella meet at the knee</vt:lpstr>
      <vt:lpstr>Module 7.22: Bones of the lower limb</vt:lpstr>
      <vt:lpstr>Module 7.22: Bones of the lower limb</vt:lpstr>
      <vt:lpstr>Module 7.22: Bones of the lower limb</vt:lpstr>
      <vt:lpstr>Module 7.22: Bones of the lower limb</vt:lpstr>
      <vt:lpstr>Module 7.22: Bones of the lower limb</vt:lpstr>
      <vt:lpstr>Module 7.22: Bones of the lower limb</vt:lpstr>
      <vt:lpstr>Module 7.22: Bones of the lower limb</vt:lpstr>
      <vt:lpstr>Module 7.22: Bones of the lower limb</vt:lpstr>
      <vt:lpstr>Module 7.22: Bones of the lower limb</vt:lpstr>
      <vt:lpstr>Module 7.22: Bones of the lower limb</vt:lpstr>
      <vt:lpstr>Module 7.22: Bones of the lower limb</vt:lpstr>
      <vt:lpstr>Module 7.22: Review</vt:lpstr>
      <vt:lpstr>Module 7.23: The ankle and foot consist of tarsal bones, metatarsal bones, and phalanges</vt:lpstr>
      <vt:lpstr>Module 7.23: Bones of the ankle and foot</vt:lpstr>
      <vt:lpstr>Module 7.23: Bones of the ankle and foot</vt:lpstr>
      <vt:lpstr>Module 7.23: Bones of the ankle and foot</vt:lpstr>
      <vt:lpstr>Module 7.23: Bones of the ankle and foot</vt:lpstr>
      <vt:lpstr>Module 7.23: Bones of the ankle and foot</vt:lpstr>
      <vt:lpstr>Module 7.23: Bones of the ankle and foot</vt:lpstr>
      <vt:lpstr>Video: Foot</vt:lpstr>
      <vt:lpstr>Module 7.23: Bones of the ankle and foot</vt:lpstr>
      <vt:lpstr>Module 7.23: Bones of the ankle and foot</vt:lpstr>
      <vt:lpstr>Module 7.23: Bones of the ankle and foot</vt:lpstr>
      <vt:lpstr>Module 7.23: Bones of the ankle and foot</vt:lpstr>
      <vt:lpstr>Module 7.23: 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Hastings</dc:creator>
  <cp:lastModifiedBy>Jennifer Hastings</cp:lastModifiedBy>
  <cp:revision>1257</cp:revision>
  <dcterms:created xsi:type="dcterms:W3CDTF">2013-10-29T17:07:36Z</dcterms:created>
  <dcterms:modified xsi:type="dcterms:W3CDTF">2017-06-21T18:01:21Z</dcterms:modified>
</cp:coreProperties>
</file>