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handoutMasterIdLst>
    <p:handoutMasterId r:id="rId8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427" r:id="rId24"/>
    <p:sldId id="428" r:id="rId25"/>
    <p:sldId id="429" r:id="rId26"/>
    <p:sldId id="279" r:id="rId27"/>
    <p:sldId id="280" r:id="rId28"/>
    <p:sldId id="281" r:id="rId29"/>
    <p:sldId id="282" r:id="rId30"/>
    <p:sldId id="283" r:id="rId31"/>
    <p:sldId id="284" r:id="rId32"/>
    <p:sldId id="425"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Bailey" initials="DB" lastIdx="2" clrIdx="0"/>
  <p:cmAuthor id="1" name="Lori Garrett" initials="LG"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A"/>
    <a:srgbClr val="006666"/>
    <a:srgbClr val="F9D50A"/>
    <a:srgbClr val="34539A"/>
    <a:srgbClr val="EBA82C"/>
    <a:srgbClr val="06A4A0"/>
    <a:srgbClr val="1D5072"/>
    <a:srgbClr val="204162"/>
    <a:srgbClr val="203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1429" autoAdjust="0"/>
  </p:normalViewPr>
  <p:slideViewPr>
    <p:cSldViewPr snapToGrid="0">
      <p:cViewPr varScale="1">
        <p:scale>
          <a:sx n="76" d="100"/>
          <a:sy n="76" d="100"/>
        </p:scale>
        <p:origin x="54" y="5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181"/>
    </p:cViewPr>
  </p:sorterViewPr>
  <p:notesViewPr>
    <p:cSldViewPr snapToGrid="0">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60D4E-9E4F-48BC-A23F-64FCEE2CB1DB}" type="datetimeFigureOut">
              <a:rPr lang="en-US" smtClean="0"/>
              <a:t>6/19/2017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427140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B6B8AFE-3AA1-400F-821A-617BBC586E76}" type="datetimeFigureOut">
              <a:rPr lang="en-US"/>
              <a:pPr>
                <a:defRPr/>
              </a:pPr>
              <a:t>6/19/2017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68A4230-A740-45D3-9BAF-90A8C6F538B2}" type="slidenum">
              <a:rPr lang="en-US" altLang="en-US"/>
              <a:pPr/>
              <a:t>‹#›</a:t>
            </a:fld>
            <a:endParaRPr lang="en-US" altLang="en-US" dirty="0"/>
          </a:p>
        </p:txBody>
      </p:sp>
    </p:spTree>
    <p:extLst>
      <p:ext uri="{BB962C8B-B14F-4D97-AF65-F5344CB8AC3E}">
        <p14:creationId xmlns:p14="http://schemas.microsoft.com/office/powerpoint/2010/main" val="2401333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2AF49A-58F0-4A2C-8AFA-5C17B251CE89}"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1579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chapter discussed botulinum toxin and how it paralyzes muscles. Most </a:t>
            </a:r>
            <a:r>
              <a:rPr lang="en-US" dirty="0" smtClean="0"/>
              <a:t>students </a:t>
            </a:r>
            <a:r>
              <a:rPr lang="en-US" dirty="0"/>
              <a:t>have heard of Botox injections for cosmetic purposes. Ask them which muscles of facial expression are usually affected by these injections.</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37</a:t>
            </a:fld>
            <a:endParaRPr lang="en-US" dirty="0"/>
          </a:p>
        </p:txBody>
      </p:sp>
    </p:spTree>
    <p:extLst>
      <p:ext uri="{BB962C8B-B14F-4D97-AF65-F5344CB8AC3E}">
        <p14:creationId xmlns:p14="http://schemas.microsoft.com/office/powerpoint/2010/main" val="202592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extrinsic eye muscles, students often get mixed up on the actions of the oblique muscles</a:t>
            </a:r>
            <a:r>
              <a:rPr lang="en-US" dirty="0" smtClean="0"/>
              <a:t>. Tell </a:t>
            </a:r>
            <a:r>
              <a:rPr lang="en-US" dirty="0"/>
              <a:t>them to remember the Obliques move the eye “Opposite and Out”—opposite direction from their name (superior oblique moves the eye inferior, and vice versa) and out meaning slightly lateral—out to the side. </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45</a:t>
            </a:fld>
            <a:endParaRPr lang="en-US" dirty="0"/>
          </a:p>
        </p:txBody>
      </p:sp>
    </p:spTree>
    <p:extLst>
      <p:ext uri="{BB962C8B-B14F-4D97-AF65-F5344CB8AC3E}">
        <p14:creationId xmlns:p14="http://schemas.microsoft.com/office/powerpoint/2010/main" val="158523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mastication with a skull so students realize it is all about moving the mandible up and down.</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46</a:t>
            </a:fld>
            <a:endParaRPr lang="en-US" dirty="0"/>
          </a:p>
        </p:txBody>
      </p:sp>
    </p:spTree>
    <p:extLst>
      <p:ext uri="{BB962C8B-B14F-4D97-AF65-F5344CB8AC3E}">
        <p14:creationId xmlns:p14="http://schemas.microsoft.com/office/powerpoint/2010/main" val="317972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contemplate what speech would be like if the muscles of the tongue were paralyzed on one side, say from a stroke.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52</a:t>
            </a:fld>
            <a:endParaRPr lang="en-US" dirty="0"/>
          </a:p>
        </p:txBody>
      </p:sp>
    </p:spTree>
    <p:extLst>
      <p:ext uri="{BB962C8B-B14F-4D97-AF65-F5344CB8AC3E}">
        <p14:creationId xmlns:p14="http://schemas.microsoft.com/office/powerpoint/2010/main" val="347904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59</a:t>
            </a:fld>
            <a:endParaRPr lang="en-US" dirty="0"/>
          </a:p>
        </p:txBody>
      </p:sp>
    </p:spTree>
    <p:extLst>
      <p:ext uri="{BB962C8B-B14F-4D97-AF65-F5344CB8AC3E}">
        <p14:creationId xmlns:p14="http://schemas.microsoft.com/office/powerpoint/2010/main" val="1031774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figure showing spinal extensors, explain to students how the different parts of erector spinae are named.</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61</a:t>
            </a:fld>
            <a:endParaRPr lang="en-US" dirty="0"/>
          </a:p>
        </p:txBody>
      </p:sp>
    </p:spTree>
    <p:extLst>
      <p:ext uri="{BB962C8B-B14F-4D97-AF65-F5344CB8AC3E}">
        <p14:creationId xmlns:p14="http://schemas.microsoft.com/office/powerpoint/2010/main" val="2422946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often struggle with orientation. Be sure they understand what the two transverse sections represent. You can do this easily if you have a torso model available—show the level of each section on an open torso model</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67</a:t>
            </a:fld>
            <a:endParaRPr lang="en-US" dirty="0"/>
          </a:p>
        </p:txBody>
      </p:sp>
    </p:spTree>
    <p:extLst>
      <p:ext uri="{BB962C8B-B14F-4D97-AF65-F5344CB8AC3E}">
        <p14:creationId xmlns:p14="http://schemas.microsoft.com/office/powerpoint/2010/main" val="154717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torso model, show where this section is located and demonstrate how this is a superior view. Also point out how students could tell anterior from posterior if it was not labeled—vertebral </a:t>
            </a:r>
            <a:r>
              <a:rPr lang="en-US" dirty="0" smtClean="0"/>
              <a:t>bodies </a:t>
            </a:r>
            <a:r>
              <a:rPr lang="en-US" dirty="0"/>
              <a:t>are posterior, costal cartilages and xiphoid are anterior.</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69</a:t>
            </a:fld>
            <a:endParaRPr lang="en-US" dirty="0"/>
          </a:p>
        </p:txBody>
      </p:sp>
    </p:spTree>
    <p:extLst>
      <p:ext uri="{BB962C8B-B14F-4D97-AF65-F5344CB8AC3E}">
        <p14:creationId xmlns:p14="http://schemas.microsoft.com/office/powerpoint/2010/main" val="113457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similar arrangement of muscles on the lateral abdominal wall and those of the thoracic wall.</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70</a:t>
            </a:fld>
            <a:endParaRPr lang="en-US" dirty="0"/>
          </a:p>
        </p:txBody>
      </p:sp>
    </p:spTree>
    <p:extLst>
      <p:ext uri="{BB962C8B-B14F-4D97-AF65-F5344CB8AC3E}">
        <p14:creationId xmlns:p14="http://schemas.microsoft.com/office/powerpoint/2010/main" val="635976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students realize this view is looking up from inside the abdomen.</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75</a:t>
            </a:fld>
            <a:endParaRPr lang="en-US" dirty="0"/>
          </a:p>
        </p:txBody>
      </p:sp>
    </p:spTree>
    <p:extLst>
      <p:ext uri="{BB962C8B-B14F-4D97-AF65-F5344CB8AC3E}">
        <p14:creationId xmlns:p14="http://schemas.microsoft.com/office/powerpoint/2010/main" val="126868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Additional resources: </a:t>
            </a:r>
            <a:r>
              <a:rPr lang="en-US" dirty="0"/>
              <a:t>A&amp;P Flix—origins, insertions, and innervations; and group muscle actions and joints.</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4</a:t>
            </a:fld>
            <a:endParaRPr lang="en-US" dirty="0"/>
          </a:p>
        </p:txBody>
      </p:sp>
    </p:spTree>
    <p:extLst>
      <p:ext uri="{BB962C8B-B14F-4D97-AF65-F5344CB8AC3E}">
        <p14:creationId xmlns:p14="http://schemas.microsoft.com/office/powerpoint/2010/main" val="3329983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Prolapsed pelvic organs occurs far more often in women than in men. Consider discussing reasons women sometimes have prolapsed bladders or uteruses—more organs on top of pelvic diaphragm, less muscle mass, childbirth stretching the muscles.</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79</a:t>
            </a:fld>
            <a:endParaRPr lang="en-US" dirty="0"/>
          </a:p>
        </p:txBody>
      </p:sp>
    </p:spTree>
    <p:extLst>
      <p:ext uri="{BB962C8B-B14F-4D97-AF65-F5344CB8AC3E}">
        <p14:creationId xmlns:p14="http://schemas.microsoft.com/office/powerpoint/2010/main" val="183203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6</a:t>
            </a:fld>
            <a:endParaRPr lang="en-US" dirty="0"/>
          </a:p>
        </p:txBody>
      </p:sp>
    </p:spTree>
    <p:extLst>
      <p:ext uri="{BB962C8B-B14F-4D97-AF65-F5344CB8AC3E}">
        <p14:creationId xmlns:p14="http://schemas.microsoft.com/office/powerpoint/2010/main" val="405954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students see the differences in the fascicle directions and relationship to the tendons in each image.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9</a:t>
            </a:fld>
            <a:endParaRPr lang="en-US" dirty="0"/>
          </a:p>
        </p:txBody>
      </p:sp>
    </p:spTree>
    <p:extLst>
      <p:ext uri="{BB962C8B-B14F-4D97-AF65-F5344CB8AC3E}">
        <p14:creationId xmlns:p14="http://schemas.microsoft.com/office/powerpoint/2010/main" val="23584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10</a:t>
            </a:fld>
            <a:endParaRPr lang="en-US" dirty="0"/>
          </a:p>
        </p:txBody>
      </p:sp>
    </p:spTree>
    <p:extLst>
      <p:ext uri="{BB962C8B-B14F-4D97-AF65-F5344CB8AC3E}">
        <p14:creationId xmlns:p14="http://schemas.microsoft.com/office/powerpoint/2010/main" val="119649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Discussions of levers and leverage are often confusing to students. Consider acting out some of the examples so students see the actual movement, and have them tell you where the load </a:t>
            </a:r>
            <a:r>
              <a:rPr lang="en-US" dirty="0" smtClean="0"/>
              <a:t>is, </a:t>
            </a:r>
            <a:r>
              <a:rPr lang="en-US" dirty="0"/>
              <a:t>what is acting as the lever and as the fulcrum, and where/in what direction is the applied force. Thinking it through like this will help them learn the concepts better.</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12</a:t>
            </a:fld>
            <a:endParaRPr lang="en-US" dirty="0"/>
          </a:p>
        </p:txBody>
      </p:sp>
    </p:spTree>
    <p:extLst>
      <p:ext uri="{BB962C8B-B14F-4D97-AF65-F5344CB8AC3E}">
        <p14:creationId xmlns:p14="http://schemas.microsoft.com/office/powerpoint/2010/main" val="1434423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for more complex muscles, the origin and insertion may be reversed for some movements. It is generally more important to know the attachments.</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17</a:t>
            </a:fld>
            <a:endParaRPr lang="en-US" dirty="0"/>
          </a:p>
        </p:txBody>
      </p:sp>
    </p:spTree>
    <p:extLst>
      <p:ext uri="{BB962C8B-B14F-4D97-AF65-F5344CB8AC3E}">
        <p14:creationId xmlns:p14="http://schemas.microsoft.com/office/powerpoint/2010/main" val="115432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large and overwhelming</a:t>
            </a:r>
            <a:r>
              <a:rPr lang="en-US" dirty="0" smtClean="0"/>
              <a:t>. Be </a:t>
            </a:r>
            <a:r>
              <a:rPr lang="en-US" dirty="0"/>
              <a:t>sure students know to read each column as a unit. Consider providing a list of muscles and have students use this table to make sense of the names and write their </a:t>
            </a:r>
            <a:r>
              <a:rPr lang="en-US" dirty="0" smtClean="0"/>
              <a:t>interpretations—rectus </a:t>
            </a:r>
            <a:r>
              <a:rPr lang="en-US" dirty="0"/>
              <a:t>femoris, external oblique, orbicularis oculi, extensor hallucis brevis, for example.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22</a:t>
            </a:fld>
            <a:endParaRPr lang="en-US" dirty="0"/>
          </a:p>
        </p:txBody>
      </p:sp>
    </p:spTree>
    <p:extLst>
      <p:ext uri="{BB962C8B-B14F-4D97-AF65-F5344CB8AC3E}">
        <p14:creationId xmlns:p14="http://schemas.microsoft.com/office/powerpoint/2010/main" val="161732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overwhelming at first. These illustrations can be paired with the previous table of muscle name terminology to help students make sense of the muscles listed. Have them use both resources and write out as many descriptions of these muscles as they can based on information in the table.</a:t>
            </a:r>
          </a:p>
        </p:txBody>
      </p:sp>
      <p:sp>
        <p:nvSpPr>
          <p:cNvPr id="4" name="Slide Number Placeholder 3"/>
          <p:cNvSpPr>
            <a:spLocks noGrp="1"/>
          </p:cNvSpPr>
          <p:nvPr>
            <p:ph type="sldNum" sz="quarter" idx="10"/>
          </p:nvPr>
        </p:nvSpPr>
        <p:spPr/>
        <p:txBody>
          <a:bodyPr/>
          <a:lstStyle/>
          <a:p>
            <a:pPr>
              <a:defRPr/>
            </a:pPr>
            <a:fld id="{766003DE-D29C-4C37-9661-630F82AA456C}" type="slidenum">
              <a:rPr lang="en-US" smtClean="0"/>
              <a:pPr>
                <a:defRPr/>
              </a:pPr>
              <a:t>28</a:t>
            </a:fld>
            <a:endParaRPr lang="en-US" dirty="0"/>
          </a:p>
        </p:txBody>
      </p:sp>
    </p:spTree>
    <p:extLst>
      <p:ext uri="{BB962C8B-B14F-4D97-AF65-F5344CB8AC3E}">
        <p14:creationId xmlns:p14="http://schemas.microsoft.com/office/powerpoint/2010/main" val="690995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lvl1pPr>
              <a:defRPr/>
            </a:lvl1pPr>
          </a:lstStyle>
          <a:p>
            <a:pPr>
              <a:defRPr/>
            </a:pPr>
            <a:r>
              <a:rPr lang="en-US" dirty="0"/>
              <a:t>© 2018 Pearson Education, Inc.</a:t>
            </a:r>
          </a:p>
        </p:txBody>
      </p:sp>
      <p:sp>
        <p:nvSpPr>
          <p:cNvPr id="7" name="Rectangle 7"/>
          <p:cNvSpPr>
            <a:spLocks noChangeArrowheads="1"/>
          </p:cNvSpPr>
          <p:nvPr userDrawn="1"/>
        </p:nvSpPr>
        <p:spPr bwMode="auto">
          <a:xfrm>
            <a:off x="5359400" y="5638800"/>
            <a:ext cx="3608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400" dirty="0" smtClean="0"/>
              <a:t>Lecture Presentation by </a:t>
            </a:r>
            <a:br>
              <a:rPr lang="en-US" altLang="en-US" sz="1400" dirty="0" smtClean="0"/>
            </a:br>
            <a:r>
              <a:rPr lang="en-US" altLang="en-US" sz="1400" dirty="0" smtClean="0"/>
              <a:t>Lori Garrett</a:t>
            </a:r>
          </a:p>
        </p:txBody>
      </p:sp>
      <p:sp>
        <p:nvSpPr>
          <p:cNvPr id="8" name="TextBox 9"/>
          <p:cNvSpPr txBox="1"/>
          <p:nvPr userDrawn="1"/>
        </p:nvSpPr>
        <p:spPr>
          <a:xfrm>
            <a:off x="5264150" y="0"/>
            <a:ext cx="3797300" cy="2862263"/>
          </a:xfrm>
          <a:prstGeom prst="rect">
            <a:avLst/>
          </a:prstGeom>
          <a:noFill/>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8000" b="1" dirty="0" smtClean="0">
                <a:solidFill>
                  <a:srgbClr val="00743A"/>
                </a:solidFill>
                <a:latin typeface="Times New Roman" panose="02020603050405020304" pitchFamily="18" charset="0"/>
                <a:cs typeface="Times New Roman" panose="02020603050405020304" pitchFamily="18" charset="0"/>
              </a:rPr>
              <a:t>10</a:t>
            </a:r>
            <a:endParaRPr lang="en-US" sz="18000" b="1" dirty="0">
              <a:solidFill>
                <a:srgbClr val="00743A"/>
              </a:solidFill>
              <a:latin typeface="Times New Roman" panose="02020603050405020304" pitchFamily="18" charset="0"/>
              <a:cs typeface="Times New Roman" panose="02020603050405020304" pitchFamily="18" charset="0"/>
            </a:endParaRPr>
          </a:p>
        </p:txBody>
      </p:sp>
      <p:sp>
        <p:nvSpPr>
          <p:cNvPr id="9" name="TextBox 12"/>
          <p:cNvSpPr txBox="1">
            <a:spLocks noChangeArrowheads="1"/>
          </p:cNvSpPr>
          <p:nvPr userDrawn="1"/>
        </p:nvSpPr>
        <p:spPr bwMode="auto">
          <a:xfrm>
            <a:off x="5397962" y="2947988"/>
            <a:ext cx="364807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The Muscular System</a:t>
            </a:r>
          </a:p>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Part</a:t>
            </a:r>
            <a:r>
              <a:rPr lang="en-US" sz="2600" b="1" i="1" kern="1200" baseline="0" dirty="0" smtClean="0">
                <a:solidFill>
                  <a:schemeClr val="tx1"/>
                </a:solidFill>
                <a:latin typeface="Arial" panose="020B0604020202020204" pitchFamily="34" charset="0"/>
                <a:ea typeface="+mn-ea"/>
                <a:cs typeface="Arial" panose="020B0604020202020204" pitchFamily="34" charset="0"/>
              </a:rPr>
              <a:t> A</a:t>
            </a:r>
            <a:endParaRPr lang="en-US" sz="2600" b="1" i="1" kern="1200" dirty="0" smtClean="0">
              <a:solidFill>
                <a:schemeClr val="tx1"/>
              </a:solidFill>
              <a:latin typeface="Arial" panose="020B0604020202020204" pitchFamily="34" charset="0"/>
              <a:ea typeface="+mn-ea"/>
              <a:cs typeface="Arial" panose="020B0604020202020204" pitchFamily="34" charset="0"/>
            </a:endParaRP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063" y="317500"/>
            <a:ext cx="5018087"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9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a:t>
            </a:r>
            <a:r>
              <a:rPr lang="en-US" dirty="0" smtClean="0"/>
              <a:t>to </a:t>
            </a:r>
            <a:r>
              <a:rPr lang="en-US" dirty="0"/>
              <a:t>edit Master title style</a:t>
            </a:r>
          </a:p>
        </p:txBody>
      </p:sp>
      <p:sp>
        <p:nvSpPr>
          <p:cNvPr id="3" name="Content Placeholder 2"/>
          <p:cNvSpPr>
            <a:spLocks noGrp="1"/>
          </p:cNvSpPr>
          <p:nvPr>
            <p:ph idx="1"/>
          </p:nvPr>
        </p:nvSpPr>
        <p:spPr/>
        <p:txBody>
          <a:bodyPr/>
          <a:lstStyle>
            <a:lvl1pPr>
              <a:spcAft>
                <a:spcPts val="600"/>
              </a:spcAft>
              <a:defRPr>
                <a:solidFill>
                  <a:schemeClr val="tx1"/>
                </a:solidFill>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540885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line_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p:nvPr>
        </p:nvSpPr>
        <p:spPr>
          <a:xfrm>
            <a:off x="446088" y="909522"/>
            <a:ext cx="8288337" cy="5340466"/>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999787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r>
              <a:rPr lang="en-US" dirty="0"/>
              <a:t>© 2018 Pearson Education, Inc.</a:t>
            </a:r>
          </a:p>
        </p:txBody>
      </p:sp>
      <p:sp>
        <p:nvSpPr>
          <p:cNvPr id="8"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9DB62D-6472-45BA-B20C-A6A53328C4DF}" type="slidenum">
              <a:rPr lang="en-US" altLang="en-US"/>
              <a:pPr/>
              <a:t>‹#›</a:t>
            </a:fld>
            <a:endParaRPr lang="en-US" altLang="en-US" dirty="0"/>
          </a:p>
        </p:txBody>
      </p:sp>
    </p:spTree>
    <p:extLst>
      <p:ext uri="{BB962C8B-B14F-4D97-AF65-F5344CB8AC3E}">
        <p14:creationId xmlns:p14="http://schemas.microsoft.com/office/powerpoint/2010/main" val="35096442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4"/>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425454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t>© 2018 Pearson Education, Inc.</a:t>
            </a:r>
          </a:p>
        </p:txBody>
      </p:sp>
    </p:spTree>
    <p:extLst>
      <p:ext uri="{BB962C8B-B14F-4D97-AF65-F5344CB8AC3E}">
        <p14:creationId xmlns:p14="http://schemas.microsoft.com/office/powerpoint/2010/main" val="383370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6088" y="193675"/>
            <a:ext cx="8288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46088" y="1290638"/>
            <a:ext cx="82883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91300"/>
            <a:ext cx="3086100" cy="26670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mn-lt"/>
                <a:cs typeface="+mn-cs"/>
              </a:defRPr>
            </a:lvl1pPr>
          </a:lstStyle>
          <a:p>
            <a:pPr>
              <a:defRPr/>
            </a:pPr>
            <a:r>
              <a:rPr lang="en-US" dirty="0"/>
              <a:t>© 2018 Pearson Education, Inc.</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59" r:id="rId3"/>
    <p:sldLayoutId id="2147483943" r:id="rId4"/>
    <p:sldLayoutId id="2147483944" r:id="rId5"/>
    <p:sldLayoutId id="2147483940" r:id="rId6"/>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b="1" kern="1200">
          <a:solidFill>
            <a:srgbClr val="00743A"/>
          </a:solidFill>
          <a:latin typeface="+mn-lt"/>
          <a:ea typeface="+mj-ea"/>
          <a:cs typeface="+mj-cs"/>
        </a:defRPr>
      </a:lvl1pPr>
      <a:lvl2pPr algn="l" rtl="0" eaLnBrk="0" fontAlgn="base" hangingPunct="0">
        <a:lnSpc>
          <a:spcPct val="90000"/>
        </a:lnSpc>
        <a:spcBef>
          <a:spcPct val="0"/>
        </a:spcBef>
        <a:spcAft>
          <a:spcPct val="0"/>
        </a:spcAft>
        <a:defRPr sz="3000" b="1">
          <a:solidFill>
            <a:srgbClr val="34539A"/>
          </a:solidFill>
          <a:latin typeface="Arial" charset="0"/>
        </a:defRPr>
      </a:lvl2pPr>
      <a:lvl3pPr algn="l" rtl="0" eaLnBrk="0" fontAlgn="base" hangingPunct="0">
        <a:lnSpc>
          <a:spcPct val="90000"/>
        </a:lnSpc>
        <a:spcBef>
          <a:spcPct val="0"/>
        </a:spcBef>
        <a:spcAft>
          <a:spcPct val="0"/>
        </a:spcAft>
        <a:defRPr sz="3000" b="1">
          <a:solidFill>
            <a:srgbClr val="34539A"/>
          </a:solidFill>
          <a:latin typeface="Arial" charset="0"/>
        </a:defRPr>
      </a:lvl3pPr>
      <a:lvl4pPr algn="l" rtl="0" eaLnBrk="0" fontAlgn="base" hangingPunct="0">
        <a:lnSpc>
          <a:spcPct val="90000"/>
        </a:lnSpc>
        <a:spcBef>
          <a:spcPct val="0"/>
        </a:spcBef>
        <a:spcAft>
          <a:spcPct val="0"/>
        </a:spcAft>
        <a:defRPr sz="3000" b="1">
          <a:solidFill>
            <a:srgbClr val="34539A"/>
          </a:solidFill>
          <a:latin typeface="Arial" charset="0"/>
        </a:defRPr>
      </a:lvl4pPr>
      <a:lvl5pPr algn="l" rtl="0" eaLnBrk="0" fontAlgn="base" hangingPunct="0">
        <a:lnSpc>
          <a:spcPct val="90000"/>
        </a:lnSpc>
        <a:spcBef>
          <a:spcPct val="0"/>
        </a:spcBef>
        <a:spcAft>
          <a:spcPct val="0"/>
        </a:spcAft>
        <a:defRPr sz="3000" b="1">
          <a:solidFill>
            <a:srgbClr val="34539A"/>
          </a:solidFill>
          <a:latin typeface="Arial" charset="0"/>
        </a:defRPr>
      </a:lvl5pPr>
      <a:lvl6pPr marL="457200" algn="l" rtl="0" fontAlgn="base">
        <a:lnSpc>
          <a:spcPct val="90000"/>
        </a:lnSpc>
        <a:spcBef>
          <a:spcPct val="0"/>
        </a:spcBef>
        <a:spcAft>
          <a:spcPct val="0"/>
        </a:spcAft>
        <a:defRPr sz="3000" b="1">
          <a:solidFill>
            <a:srgbClr val="34539A"/>
          </a:solidFill>
          <a:latin typeface="Arial" charset="0"/>
        </a:defRPr>
      </a:lvl6pPr>
      <a:lvl7pPr marL="914400" algn="l" rtl="0" fontAlgn="base">
        <a:lnSpc>
          <a:spcPct val="90000"/>
        </a:lnSpc>
        <a:spcBef>
          <a:spcPct val="0"/>
        </a:spcBef>
        <a:spcAft>
          <a:spcPct val="0"/>
        </a:spcAft>
        <a:defRPr sz="3000" b="1">
          <a:solidFill>
            <a:srgbClr val="34539A"/>
          </a:solidFill>
          <a:latin typeface="Arial" charset="0"/>
        </a:defRPr>
      </a:lvl7pPr>
      <a:lvl8pPr marL="1371600" algn="l" rtl="0" fontAlgn="base">
        <a:lnSpc>
          <a:spcPct val="90000"/>
        </a:lnSpc>
        <a:spcBef>
          <a:spcPct val="0"/>
        </a:spcBef>
        <a:spcAft>
          <a:spcPct val="0"/>
        </a:spcAft>
        <a:defRPr sz="3000" b="1">
          <a:solidFill>
            <a:srgbClr val="34539A"/>
          </a:solidFill>
          <a:latin typeface="Arial" charset="0"/>
        </a:defRPr>
      </a:lvl8pPr>
      <a:lvl9pPr marL="1828800" algn="l" rtl="0" fontAlgn="base">
        <a:lnSpc>
          <a:spcPct val="90000"/>
        </a:lnSpc>
        <a:spcBef>
          <a:spcPct val="0"/>
        </a:spcBef>
        <a:spcAft>
          <a:spcPct val="0"/>
        </a:spcAft>
        <a:defRPr sz="3000" b="1">
          <a:solidFill>
            <a:srgbClr val="34539A"/>
          </a:solidFill>
          <a:latin typeface="Arial" charset="0"/>
        </a:defRPr>
      </a:lvl9pPr>
    </p:titleStyle>
    <p:bodyStyle>
      <a:lvl1pPr algn="l" rtl="0" eaLnBrk="0" fontAlgn="base" hangingPunct="0">
        <a:spcBef>
          <a:spcPts val="0"/>
        </a:spcBef>
        <a:spcAft>
          <a:spcPts val="600"/>
        </a:spcAft>
        <a:buClr>
          <a:srgbClr val="34539A"/>
        </a:buClr>
        <a:buFont typeface="Arial" panose="020B0604020202020204" pitchFamily="34" charset="0"/>
        <a:defRPr sz="2800" b="0" kern="1200">
          <a:solidFill>
            <a:schemeClr val="tx1"/>
          </a:solidFill>
          <a:latin typeface="+mn-lt"/>
          <a:ea typeface="+mn-ea"/>
          <a:cs typeface="Times New Roman" panose="02020603050405020304" pitchFamily="18" charset="0"/>
        </a:defRPr>
      </a:lvl1pPr>
      <a:lvl2pPr marL="404813" indent="-228600" algn="l" rtl="0" eaLnBrk="0" fontAlgn="base" hangingPunct="0">
        <a:spcBef>
          <a:spcPts val="0"/>
        </a:spcBef>
        <a:spcAft>
          <a:spcPts val="600"/>
        </a:spcAft>
        <a:buClr>
          <a:srgbClr val="00743A"/>
        </a:buClr>
        <a:buFont typeface="Wingdings" panose="05000000000000000000" pitchFamily="2" charset="2"/>
        <a:buChar char="§"/>
        <a:defRPr sz="2600" b="0" kern="1200">
          <a:solidFill>
            <a:schemeClr val="tx1"/>
          </a:solidFill>
          <a:latin typeface="+mn-lt"/>
          <a:ea typeface="+mn-ea"/>
          <a:cs typeface="Times New Roman" panose="02020603050405020304" pitchFamily="18" charset="0"/>
        </a:defRPr>
      </a:lvl2pPr>
      <a:lvl3pPr marL="798513" indent="-228600" algn="l" rtl="0" eaLnBrk="0" fontAlgn="base" hangingPunct="0">
        <a:spcBef>
          <a:spcPts val="0"/>
        </a:spcBef>
        <a:spcAft>
          <a:spcPts val="600"/>
        </a:spcAft>
        <a:buClr>
          <a:srgbClr val="00743A"/>
        </a:buClr>
        <a:buFont typeface="Arial" panose="020B0604020202020204" pitchFamily="34" charset="0"/>
        <a:buChar char="•"/>
        <a:tabLst/>
        <a:defRPr sz="2400" b="0" kern="1200">
          <a:solidFill>
            <a:schemeClr val="tx1"/>
          </a:solidFill>
          <a:latin typeface="+mn-lt"/>
          <a:ea typeface="+mn-ea"/>
          <a:cs typeface="Times New Roman" panose="02020603050405020304" pitchFamily="18" charset="0"/>
        </a:defRPr>
      </a:lvl3pPr>
      <a:lvl4pPr marL="1203325" indent="-228600" algn="l" rtl="0" eaLnBrk="0" fontAlgn="base" hangingPunct="0">
        <a:spcBef>
          <a:spcPts val="0"/>
        </a:spcBef>
        <a:spcAft>
          <a:spcPts val="600"/>
        </a:spcAft>
        <a:buClr>
          <a:srgbClr val="00743A"/>
        </a:buClr>
        <a:buFont typeface="Times New Roman" panose="02020603050405020304" pitchFamily="18" charset="0"/>
        <a:buChar char="–"/>
        <a:defRPr sz="2200" b="0" kern="1200">
          <a:solidFill>
            <a:schemeClr val="tx1"/>
          </a:solidFill>
          <a:latin typeface="+mn-lt"/>
          <a:ea typeface="+mn-ea"/>
          <a:cs typeface="Times New Roman" panose="02020603050405020304" pitchFamily="18" charset="0"/>
        </a:defRPr>
      </a:lvl4pPr>
      <a:lvl5pPr marL="1539875" indent="-228600" algn="l" rtl="0" eaLnBrk="0" fontAlgn="base" hangingPunct="0">
        <a:spcBef>
          <a:spcPts val="0"/>
        </a:spcBef>
        <a:spcAft>
          <a:spcPts val="600"/>
        </a:spcAft>
        <a:buClr>
          <a:srgbClr val="00743A"/>
        </a:buClr>
        <a:buFont typeface="Courier New" panose="02070309020205020404" pitchFamily="49" charset="0"/>
        <a:buChar char="o"/>
        <a:defRPr sz="2200" b="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10.2: </a:t>
            </a:r>
            <a:r>
              <a:rPr lang="en-US" altLang="en-US" smtClean="0"/>
              <a:t>Fascicle organization</a:t>
            </a:r>
            <a:br>
              <a:rPr lang="en-US" altLang="en-US" smtClean="0"/>
            </a:br>
            <a:endParaRPr lang="en-US" dirty="0"/>
          </a:p>
        </p:txBody>
      </p:sp>
      <p:sp>
        <p:nvSpPr>
          <p:cNvPr id="3" name="Content Placeholder 2"/>
          <p:cNvSpPr>
            <a:spLocks noGrp="1"/>
          </p:cNvSpPr>
          <p:nvPr>
            <p:ph idx="1"/>
          </p:nvPr>
        </p:nvSpPr>
        <p:spPr/>
        <p:txBody>
          <a:bodyPr/>
          <a:lstStyle/>
          <a:p>
            <a:r>
              <a:rPr lang="en-US" altLang="en-US" b="1" dirty="0" smtClean="0"/>
              <a:t>Circular muscle</a:t>
            </a:r>
            <a:r>
              <a:rPr lang="en-US" altLang="en-US" dirty="0" smtClean="0"/>
              <a:t> or </a:t>
            </a:r>
            <a:r>
              <a:rPr lang="en-US" altLang="en-US" b="1" dirty="0" smtClean="0"/>
              <a:t>sphincter</a:t>
            </a:r>
            <a:r>
              <a:rPr lang="en-US" altLang="en-US" dirty="0" smtClean="0"/>
              <a:t>—fascicles in concentric circles</a:t>
            </a:r>
          </a:p>
          <a:p>
            <a:pPr lvl="1"/>
            <a:r>
              <a:rPr lang="en-US" altLang="en-US" dirty="0" smtClean="0"/>
              <a:t>Encircle a duct, tube, or opening</a:t>
            </a:r>
          </a:p>
          <a:p>
            <a:pPr lvl="1"/>
            <a:r>
              <a:rPr lang="en-US" altLang="en-US" dirty="0" smtClean="0"/>
              <a:t>Contraction decreases diameter of opening (constricts)</a:t>
            </a:r>
          </a:p>
          <a:p>
            <a:pPr lvl="1"/>
            <a:r>
              <a:rPr lang="en-US" altLang="en-US" i="1" dirty="0" smtClean="0"/>
              <a:t>Example:</a:t>
            </a:r>
            <a:r>
              <a:rPr lang="en-US" altLang="en-US" dirty="0" smtClean="0"/>
              <a:t> orbicularis </a:t>
            </a:r>
            <a:r>
              <a:rPr lang="en-US" altLang="en-US" dirty="0" err="1" smtClean="0"/>
              <a:t>oris</a:t>
            </a:r>
            <a:r>
              <a:rPr lang="en-US" altLang="en-US" dirty="0" smtClean="0"/>
              <a:t> </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8" descr="\\192.168.4.30\conversion\IRDVD\JPG Creation\Martini _VAP3E\Output\Chapter 10\JPEG FILES\Labeled\fig_10_02_04-L.jpg"/>
          <p:cNvPicPr>
            <a:picLocks noChangeAspect="1" noChangeArrowheads="1"/>
          </p:cNvPicPr>
          <p:nvPr/>
        </p:nvPicPr>
        <p:blipFill>
          <a:blip r:embed="rId3">
            <a:extLst>
              <a:ext uri="{28A0092B-C50C-407E-A947-70E740481C1C}">
                <a14:useLocalDpi xmlns:a14="http://schemas.microsoft.com/office/drawing/2010/main" val="0"/>
              </a:ext>
            </a:extLst>
          </a:blip>
          <a:srcRect b="2945"/>
          <a:stretch>
            <a:fillRect/>
          </a:stretch>
        </p:blipFill>
        <p:spPr bwMode="auto">
          <a:xfrm>
            <a:off x="2087010" y="3674407"/>
            <a:ext cx="4969981" cy="292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336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6088" y="193675"/>
            <a:ext cx="8288337" cy="957263"/>
          </a:xfrm>
        </p:spPr>
        <p:txBody>
          <a:bodyPr/>
          <a:lstStyle/>
          <a:p>
            <a:r>
              <a:rPr lang="en-US" dirty="0"/>
              <a:t>Skeletal muscles can be categorized based on the organization of their fascicles, as follows: (1) parallel muscles, (2) convergent muscles, (3) pennate </a:t>
            </a:r>
            <a:r>
              <a:rPr lang="en-US" dirty="0" smtClean="0"/>
              <a:t>muscles, and </a:t>
            </a:r>
            <a:r>
              <a:rPr lang="en-US" dirty="0"/>
              <a:t>(4) circular </a:t>
            </a:r>
            <a:r>
              <a:rPr lang="en-US" dirty="0" smtClean="0"/>
              <a:t>muscles</a:t>
            </a:r>
            <a:r>
              <a:rPr lang="en-US" dirty="0"/>
              <a:t/>
            </a:r>
            <a:br>
              <a:rPr lang="en-US" dirty="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9" descr="\\192.168.4.30\conversion\IRDVD\JPG Creation\Martini _VAP3E\Output\Chapter 10\JPEG FILES\Labeled\fig_10_02_01-04-L.jpg"/>
          <p:cNvPicPr>
            <a:picLocks noChangeAspect="1" noChangeArrowheads="1"/>
          </p:cNvPicPr>
          <p:nvPr/>
        </p:nvPicPr>
        <p:blipFill>
          <a:blip r:embed="rId2">
            <a:extLst>
              <a:ext uri="{28A0092B-C50C-407E-A947-70E740481C1C}">
                <a14:useLocalDpi xmlns:a14="http://schemas.microsoft.com/office/drawing/2010/main" val="0"/>
              </a:ext>
            </a:extLst>
          </a:blip>
          <a:srcRect b="3453"/>
          <a:stretch>
            <a:fillRect/>
          </a:stretch>
        </p:blipFill>
        <p:spPr bwMode="auto">
          <a:xfrm>
            <a:off x="396992" y="2032645"/>
            <a:ext cx="8546592" cy="426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786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10.2: </a:t>
            </a:r>
            <a:r>
              <a:rPr lang="en-US" altLang="en-US" smtClean="0"/>
              <a:t>Fascicle organization</a:t>
            </a:r>
            <a:endParaRPr lang="en-US" dirty="0"/>
          </a:p>
        </p:txBody>
      </p:sp>
      <p:sp>
        <p:nvSpPr>
          <p:cNvPr id="3" name="Content Placeholder 2"/>
          <p:cNvSpPr>
            <a:spLocks noGrp="1"/>
          </p:cNvSpPr>
          <p:nvPr>
            <p:ph idx="1"/>
          </p:nvPr>
        </p:nvSpPr>
        <p:spPr/>
        <p:txBody>
          <a:bodyPr/>
          <a:lstStyle/>
          <a:p>
            <a:r>
              <a:rPr lang="en-US" b="1" dirty="0" smtClean="0"/>
              <a:t>Levers and leverage</a:t>
            </a:r>
          </a:p>
          <a:p>
            <a:pPr lvl="1"/>
            <a:r>
              <a:rPr lang="en-US" altLang="en-US" dirty="0" smtClean="0"/>
              <a:t>Force, speed, direction of movement from skeletal muscle contraction modified by muscle attachment to a </a:t>
            </a:r>
            <a:r>
              <a:rPr lang="en-US" altLang="en-US" b="1" dirty="0" smtClean="0"/>
              <a:t>lever</a:t>
            </a:r>
          </a:p>
          <a:p>
            <a:pPr lvl="1"/>
            <a:r>
              <a:rPr lang="en-US" altLang="en-US" b="1" dirty="0" smtClean="0"/>
              <a:t>Lever </a:t>
            </a:r>
            <a:r>
              <a:rPr lang="en-US" altLang="en-US" dirty="0" smtClean="0"/>
              <a:t>= a rigid structure that moves when force </a:t>
            </a:r>
            <a:br>
              <a:rPr lang="en-US" altLang="en-US" dirty="0" smtClean="0"/>
            </a:br>
            <a:r>
              <a:rPr lang="en-US" altLang="en-US" dirty="0" smtClean="0"/>
              <a:t>applied overcomes the</a:t>
            </a:r>
            <a:br>
              <a:rPr lang="en-US" altLang="en-US" dirty="0" smtClean="0"/>
            </a:br>
            <a:r>
              <a:rPr lang="en-US" altLang="en-US" dirty="0" smtClean="0"/>
              <a:t>load (a bone) </a:t>
            </a:r>
          </a:p>
          <a:p>
            <a:pPr lvl="1"/>
            <a:r>
              <a:rPr lang="en-US" altLang="en-US" b="1" dirty="0" smtClean="0"/>
              <a:t>Fulcrum</a:t>
            </a:r>
            <a:r>
              <a:rPr lang="en-US" altLang="en-US" dirty="0" smtClean="0"/>
              <a:t> = a fixed </a:t>
            </a:r>
            <a:r>
              <a:rPr lang="en-US" altLang="en-US" dirty="0" smtClean="0"/>
              <a:t>point on </a:t>
            </a:r>
            <a:br>
              <a:rPr lang="en-US" altLang="en-US" dirty="0" smtClean="0"/>
            </a:br>
            <a:r>
              <a:rPr lang="en-US" altLang="en-US" dirty="0" smtClean="0"/>
              <a:t>which </a:t>
            </a:r>
            <a:r>
              <a:rPr lang="en-US" altLang="en-US" dirty="0" smtClean="0"/>
              <a:t>lever pivots </a:t>
            </a:r>
            <a:r>
              <a:rPr lang="en-US" altLang="en-US" dirty="0" smtClean="0"/>
              <a:t>(</a:t>
            </a:r>
            <a:r>
              <a:rPr lang="en-US" altLang="en-US" dirty="0" smtClean="0"/>
              <a:t>a joint)</a:t>
            </a:r>
            <a:endParaRPr lang="en-US" alt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9" name="Picture 10" descr="\\192.168.4.30\conversion\IRDVD\JPG Creation\Martini _VAP3E\Output\Chapter 10\JPEG FILES\Labeled\fig_10_02_05A-L.jpg"/>
          <p:cNvPicPr>
            <a:picLocks noChangeAspect="1" noChangeArrowheads="1"/>
          </p:cNvPicPr>
          <p:nvPr/>
        </p:nvPicPr>
        <p:blipFill>
          <a:blip r:embed="rId3">
            <a:extLst>
              <a:ext uri="{28A0092B-C50C-407E-A947-70E740481C1C}">
                <a14:useLocalDpi xmlns:a14="http://schemas.microsoft.com/office/drawing/2010/main" val="0"/>
              </a:ext>
            </a:extLst>
          </a:blip>
          <a:srcRect b="2744"/>
          <a:stretch>
            <a:fillRect/>
          </a:stretch>
        </p:blipFill>
        <p:spPr bwMode="auto">
          <a:xfrm>
            <a:off x="5285982" y="3255825"/>
            <a:ext cx="3591317" cy="342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6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10.2: </a:t>
            </a:r>
            <a:r>
              <a:rPr lang="en-US" altLang="en-US" smtClean="0"/>
              <a:t>Fascicle organization</a:t>
            </a:r>
            <a:endParaRPr lang="en-US" dirty="0"/>
          </a:p>
        </p:txBody>
      </p:sp>
      <p:sp>
        <p:nvSpPr>
          <p:cNvPr id="3" name="Content Placeholder 2"/>
          <p:cNvSpPr>
            <a:spLocks noGrp="1"/>
          </p:cNvSpPr>
          <p:nvPr>
            <p:ph idx="1"/>
          </p:nvPr>
        </p:nvSpPr>
        <p:spPr>
          <a:xfrm>
            <a:off x="446089" y="909522"/>
            <a:ext cx="5228202" cy="5340466"/>
          </a:xfrm>
        </p:spPr>
        <p:txBody>
          <a:bodyPr/>
          <a:lstStyle/>
          <a:p>
            <a:r>
              <a:rPr lang="en-US" b="1" dirty="0" smtClean="0"/>
              <a:t>3 classes of levers</a:t>
            </a:r>
            <a:r>
              <a:rPr lang="en-US" dirty="0" smtClean="0"/>
              <a:t>—</a:t>
            </a:r>
            <a:r>
              <a:rPr lang="en-US" b="1" dirty="0" smtClean="0"/>
              <a:t>first, second, and third class</a:t>
            </a:r>
          </a:p>
          <a:p>
            <a:pPr marL="690563" lvl="1" indent="-514350">
              <a:buFont typeface="+mj-lt"/>
              <a:buAutoNum type="arabicPeriod"/>
            </a:pPr>
            <a:r>
              <a:rPr lang="en-US" altLang="en-US" dirty="0" smtClean="0"/>
              <a:t>​</a:t>
            </a:r>
            <a:r>
              <a:rPr lang="en-US" b="1" dirty="0" smtClean="0"/>
              <a:t>First-class lever</a:t>
            </a:r>
            <a:r>
              <a:rPr lang="en-US" dirty="0" smtClean="0"/>
              <a:t>—fu</a:t>
            </a:r>
            <a:r>
              <a:rPr lang="en-US" altLang="en-US" dirty="0" smtClean="0"/>
              <a:t>lcrum (F) is between the applied force (AF) and the load (L)</a:t>
            </a:r>
          </a:p>
          <a:p>
            <a:pPr lvl="2"/>
            <a:r>
              <a:rPr lang="en-US" altLang="en-US" dirty="0" smtClean="0"/>
              <a:t>Acts like pry bar </a:t>
            </a:r>
          </a:p>
          <a:p>
            <a:pPr lvl="2"/>
            <a:r>
              <a:rPr lang="en-US" altLang="en-US" dirty="0" smtClean="0"/>
              <a:t>Distance moved depends on:</a:t>
            </a:r>
          </a:p>
          <a:p>
            <a:pPr lvl="3"/>
            <a:r>
              <a:rPr lang="en-US" altLang="en-US" dirty="0" smtClean="0"/>
              <a:t>Size of force and load</a:t>
            </a:r>
          </a:p>
          <a:p>
            <a:pPr lvl="3"/>
            <a:r>
              <a:rPr lang="en-US" altLang="en-US" dirty="0" smtClean="0"/>
              <a:t>How far each is from fulcrum</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1" descr="\\192.168.4.30\conversion\IRDVD\JPG Creation\Martini _VAP3E\Output\Chapter 10\JPEG FILES\Labeled\fig_10_02_05A-B-L.jpg"/>
          <p:cNvPicPr>
            <a:picLocks noChangeAspect="1" noChangeArrowheads="1"/>
          </p:cNvPicPr>
          <p:nvPr/>
        </p:nvPicPr>
        <p:blipFill rotWithShape="1">
          <a:blip r:embed="rId2">
            <a:extLst>
              <a:ext uri="{28A0092B-C50C-407E-A947-70E740481C1C}">
                <a14:useLocalDpi xmlns:a14="http://schemas.microsoft.com/office/drawing/2010/main" val="0"/>
              </a:ext>
            </a:extLst>
          </a:blip>
          <a:srcRect l="44936" b="4363"/>
          <a:stretch/>
        </p:blipFill>
        <p:spPr bwMode="auto">
          <a:xfrm>
            <a:off x="5470470" y="3642363"/>
            <a:ext cx="3673530" cy="2607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192.168.4.30\conversion\IRDVD\JPG Creation\Martini _VAP3E\Output\Chapter 10\JPEG FILES\Labeled\fig_10_02_05A-B-L.jpg"/>
          <p:cNvPicPr>
            <a:picLocks noChangeAspect="1" noChangeArrowheads="1"/>
          </p:cNvPicPr>
          <p:nvPr/>
        </p:nvPicPr>
        <p:blipFill rotWithShape="1">
          <a:blip r:embed="rId2">
            <a:extLst>
              <a:ext uri="{28A0092B-C50C-407E-A947-70E740481C1C}">
                <a14:useLocalDpi xmlns:a14="http://schemas.microsoft.com/office/drawing/2010/main" val="0"/>
              </a:ext>
            </a:extLst>
          </a:blip>
          <a:srcRect r="59871" b="4363"/>
          <a:stretch/>
        </p:blipFill>
        <p:spPr bwMode="auto">
          <a:xfrm>
            <a:off x="5932228" y="610711"/>
            <a:ext cx="2750013" cy="267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44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Module 10.2: </a:t>
            </a:r>
            <a:r>
              <a:rPr lang="en-US" altLang="en-US" smtClean="0"/>
              <a:t>Fascicle organization</a:t>
            </a:r>
            <a:br>
              <a:rPr lang="en-US" altLang="en-US" smtClean="0"/>
            </a:br>
            <a:r>
              <a:rPr lang="en-US" smtClean="0"/>
              <a:t/>
            </a:r>
            <a:br>
              <a:rPr lang="en-US" smtClean="0"/>
            </a:br>
            <a:endParaRPr lang="en-US" dirty="0"/>
          </a:p>
        </p:txBody>
      </p:sp>
      <p:sp>
        <p:nvSpPr>
          <p:cNvPr id="24" name="Content Placeholder 23"/>
          <p:cNvSpPr>
            <a:spLocks noGrp="1"/>
          </p:cNvSpPr>
          <p:nvPr>
            <p:ph idx="1"/>
          </p:nvPr>
        </p:nvSpPr>
        <p:spPr>
          <a:xfrm>
            <a:off x="446089" y="909522"/>
            <a:ext cx="6040284" cy="5340466"/>
          </a:xfrm>
        </p:spPr>
        <p:txBody>
          <a:bodyPr/>
          <a:lstStyle/>
          <a:p>
            <a:pPr marL="514350" indent="-514350">
              <a:buClr>
                <a:srgbClr val="00743A"/>
              </a:buClr>
              <a:buFont typeface="+mj-lt"/>
              <a:buAutoNum type="arabicPeriod" startAt="2"/>
            </a:pPr>
            <a:r>
              <a:rPr lang="en-US" altLang="en-US" dirty="0" smtClean="0"/>
              <a:t>​</a:t>
            </a:r>
            <a:r>
              <a:rPr lang="en-US" altLang="en-US" b="1" dirty="0" smtClean="0"/>
              <a:t>Second-class lever</a:t>
            </a:r>
            <a:r>
              <a:rPr lang="en-US" altLang="en-US" dirty="0" smtClean="0"/>
              <a:t>—load is between applied force and fulcrum</a:t>
            </a:r>
          </a:p>
          <a:p>
            <a:pPr marL="694944" lvl="1"/>
            <a:r>
              <a:rPr lang="en-US" altLang="en-US" dirty="0" smtClean="0"/>
              <a:t>Acts like wheelbarrow</a:t>
            </a:r>
          </a:p>
          <a:p>
            <a:pPr marL="914400" lvl="2" indent="-225425"/>
            <a:r>
              <a:rPr lang="en-US" altLang="en-US" dirty="0" smtClean="0"/>
              <a:t>Force farther from fulcrum than</a:t>
            </a:r>
            <a:br>
              <a:rPr lang="en-US" altLang="en-US" dirty="0" smtClean="0"/>
            </a:br>
            <a:r>
              <a:rPr lang="en-US" altLang="en-US" dirty="0" smtClean="0"/>
              <a:t>the load</a:t>
            </a:r>
          </a:p>
          <a:p>
            <a:pPr marL="914400" lvl="2" indent="-225425"/>
            <a:r>
              <a:rPr lang="en-US" altLang="en-US" dirty="0" smtClean="0"/>
              <a:t>Small force moves large load</a:t>
            </a:r>
          </a:p>
          <a:p>
            <a:pPr marL="914400" lvl="2" indent="-225425"/>
            <a:r>
              <a:rPr lang="en-US" altLang="en-US" dirty="0" smtClean="0"/>
              <a:t>Increased effective force, but at expense of speed (moves load </a:t>
            </a:r>
            <a:br>
              <a:rPr lang="en-US" altLang="en-US" dirty="0" smtClean="0"/>
            </a:br>
            <a:r>
              <a:rPr lang="en-US" altLang="en-US" dirty="0" smtClean="0"/>
              <a:t>slowly) and distance (moves load </a:t>
            </a:r>
            <a:br>
              <a:rPr lang="en-US" altLang="en-US" dirty="0" smtClean="0"/>
            </a:br>
            <a:r>
              <a:rPr lang="en-US" altLang="en-US" dirty="0" smtClean="0"/>
              <a:t>only short distance)</a:t>
            </a:r>
            <a:endParaRPr lang="en-US" alt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12" descr="\\192.168.4.30\conversion\IRDVD\JPG Creation\Martini _VAP3E\Output\Chapter 10\JPEG FILES\Labeled\fig_10_02_06A-B-L.jpg"/>
          <p:cNvPicPr>
            <a:picLocks noChangeAspect="1" noChangeArrowheads="1"/>
          </p:cNvPicPr>
          <p:nvPr/>
        </p:nvPicPr>
        <p:blipFill rotWithShape="1">
          <a:blip r:embed="rId2">
            <a:extLst>
              <a:ext uri="{28A0092B-C50C-407E-A947-70E740481C1C}">
                <a14:useLocalDpi xmlns:a14="http://schemas.microsoft.com/office/drawing/2010/main" val="0"/>
              </a:ext>
            </a:extLst>
          </a:blip>
          <a:srcRect l="51593" t="-1" b="3597"/>
          <a:stretch/>
        </p:blipFill>
        <p:spPr bwMode="auto">
          <a:xfrm>
            <a:off x="6212910" y="3607526"/>
            <a:ext cx="2727890" cy="2693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192.168.4.30\conversion\IRDVD\JPG Creation\Martini _VAP3E\Output\Chapter 10\JPEG FILES\Labeled\fig_10_02_06A-B-L.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56446" b="3597"/>
          <a:stretch/>
        </p:blipFill>
        <p:spPr bwMode="auto">
          <a:xfrm>
            <a:off x="6486373" y="836805"/>
            <a:ext cx="2454427" cy="269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67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Module 10.2: </a:t>
            </a:r>
            <a:r>
              <a:rPr lang="en-US" altLang="en-US" dirty="0"/>
              <a:t>Fascicle organization</a:t>
            </a:r>
            <a:br>
              <a:rPr lang="en-US" altLang="en-US" dirty="0"/>
            </a:br>
            <a:r>
              <a:rPr lang="en-US" dirty="0"/>
              <a:t/>
            </a:r>
            <a:br>
              <a:rPr lang="en-US" dirty="0"/>
            </a:br>
            <a:endParaRPr lang="en-US" dirty="0"/>
          </a:p>
        </p:txBody>
      </p:sp>
      <p:sp>
        <p:nvSpPr>
          <p:cNvPr id="3" name="Content Placeholder 2"/>
          <p:cNvSpPr>
            <a:spLocks noGrp="1"/>
          </p:cNvSpPr>
          <p:nvPr>
            <p:ph idx="1"/>
          </p:nvPr>
        </p:nvSpPr>
        <p:spPr/>
        <p:txBody>
          <a:bodyPr/>
          <a:lstStyle/>
          <a:p>
            <a:pPr marL="514350" indent="-514350">
              <a:buClr>
                <a:srgbClr val="00743A"/>
              </a:buClr>
              <a:buFont typeface="+mj-lt"/>
              <a:buAutoNum type="arabicPeriod" startAt="3"/>
            </a:pPr>
            <a:r>
              <a:rPr lang="en-US" altLang="en-US" dirty="0" smtClean="0"/>
              <a:t>​</a:t>
            </a:r>
            <a:r>
              <a:rPr lang="en-US" altLang="en-US" b="1" dirty="0" smtClean="0"/>
              <a:t>Third-class</a:t>
            </a:r>
            <a:r>
              <a:rPr lang="en-US" altLang="en-US" dirty="0" smtClean="0"/>
              <a:t> </a:t>
            </a:r>
            <a:r>
              <a:rPr lang="en-US" altLang="en-US" b="1" dirty="0" smtClean="0"/>
              <a:t>lever</a:t>
            </a:r>
            <a:r>
              <a:rPr lang="en-US" altLang="en-US" dirty="0" smtClean="0"/>
              <a:t>—force is applied between load and fulcrum</a:t>
            </a:r>
          </a:p>
          <a:p>
            <a:pPr marL="694944" lvl="1"/>
            <a:r>
              <a:rPr lang="en-US" altLang="en-US" dirty="0" smtClean="0"/>
              <a:t>Most common lever in body</a:t>
            </a:r>
          </a:p>
          <a:p>
            <a:pPr marL="694944" lvl="1"/>
            <a:r>
              <a:rPr lang="en-US" altLang="en-US" dirty="0" smtClean="0"/>
              <a:t>Using barbecue tongs is an example</a:t>
            </a:r>
          </a:p>
          <a:p>
            <a:pPr marL="694944" lvl="1"/>
            <a:r>
              <a:rPr lang="en-US" altLang="en-US" dirty="0" smtClean="0"/>
              <a:t>Speed/distance traveled are increased at expense of force</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3" descr="\\192.168.4.30\conversion\IRDVD\JPG Creation\Martini _VAP3E\Output\Chapter 10\JPEG FILES\Labeled\fig_10_02_07A-B-L.jpg"/>
          <p:cNvPicPr>
            <a:picLocks noChangeAspect="1" noChangeArrowheads="1"/>
          </p:cNvPicPr>
          <p:nvPr/>
        </p:nvPicPr>
        <p:blipFill>
          <a:blip r:embed="rId2">
            <a:extLst>
              <a:ext uri="{28A0092B-C50C-407E-A947-70E740481C1C}">
                <a14:useLocalDpi xmlns:a14="http://schemas.microsoft.com/office/drawing/2010/main" val="0"/>
              </a:ext>
            </a:extLst>
          </a:blip>
          <a:srcRect b="3906"/>
          <a:stretch>
            <a:fillRect/>
          </a:stretch>
        </p:blipFill>
        <p:spPr bwMode="auto">
          <a:xfrm>
            <a:off x="1598949" y="3796309"/>
            <a:ext cx="5982614" cy="262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185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10.2: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Why does a pennate muscle generate more tension than does a parallel muscle of the </a:t>
            </a:r>
            <a:br>
              <a:rPr lang="en-US" dirty="0" smtClean="0"/>
            </a:br>
            <a:r>
              <a:rPr lang="en-US" dirty="0" smtClean="0"/>
              <a:t>same size?</a:t>
            </a:r>
          </a:p>
          <a:p>
            <a:pPr marL="514350" indent="-514350">
              <a:buClr>
                <a:srgbClr val="00743A"/>
              </a:buClr>
              <a:buFont typeface="+mj-lt"/>
              <a:buAutoNum type="alphaUcPeriod"/>
            </a:pPr>
            <a:r>
              <a:rPr lang="en-US" dirty="0" smtClean="0"/>
              <a:t>Define </a:t>
            </a:r>
            <a:r>
              <a:rPr lang="en-US" i="1" dirty="0" smtClean="0"/>
              <a:t>lever</a:t>
            </a:r>
            <a:r>
              <a:rPr lang="en-US" dirty="0" smtClean="0"/>
              <a:t>, and describe the three classes of levers.</a:t>
            </a:r>
          </a:p>
          <a:p>
            <a:pPr marL="514350" indent="-514350">
              <a:buClr>
                <a:srgbClr val="00743A"/>
              </a:buClr>
              <a:buFont typeface="+mj-lt"/>
              <a:buAutoNum type="alphaUcPeriod"/>
            </a:pPr>
            <a:r>
              <a:rPr lang="en-US" dirty="0" smtClean="0"/>
              <a:t>The joint between the occipital bone of the skull and the first cervical vertebra (atlas) is which part of which class of lever system?</a:t>
            </a:r>
          </a:p>
          <a:p>
            <a:endParaRPr lang="en-US" sz="1200" i="1" dirty="0" smtClean="0"/>
          </a:p>
          <a:p>
            <a:r>
              <a:rPr lang="en-US" i="1" dirty="0" smtClean="0"/>
              <a:t>Learning Outcome: </a:t>
            </a:r>
            <a:r>
              <a:rPr lang="en-US" dirty="0" smtClean="0"/>
              <a:t>Describe fascicle organization, and explain how levers affect muscle efficiency.</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396757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192.168.4.30\conversion\IRDVD\JPG Creation\Martini _VAP3E\Output\Chapter 10\JPEG FILES\Labeled\fig_10_03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5182664" y="3022600"/>
            <a:ext cx="3758136" cy="3568700"/>
          </a:xfrm>
          <a:prstGeom prst="rect">
            <a:avLst/>
          </a:prstGeom>
          <a:noFill/>
          <a:extLst>
            <a:ext uri="{909E8E84-426E-40DD-AFC4-6F175D3DCCD1}">
              <a14:hiddenFill xmlns:a14="http://schemas.microsoft.com/office/drawing/2010/main">
                <a:solidFill>
                  <a:srgbClr val="FFFFFF"/>
                </a:solidFill>
              </a14:hiddenFill>
            </a:ext>
          </a:extLst>
        </p:spPr>
      </p:pic>
      <p:sp>
        <p:nvSpPr>
          <p:cNvPr id="31745" name="Title 1"/>
          <p:cNvSpPr>
            <a:spLocks noGrp="1"/>
          </p:cNvSpPr>
          <p:nvPr>
            <p:ph type="title"/>
          </p:nvPr>
        </p:nvSpPr>
        <p:spPr/>
        <p:txBody>
          <a:bodyPr/>
          <a:lstStyle/>
          <a:p>
            <a:r>
              <a:rPr lang="en-US" dirty="0" smtClean="0"/>
              <a:t>Module 10.3: The origins and insertions of muscles determine their actions</a:t>
            </a:r>
            <a:endParaRPr lang="en-US" dirty="0"/>
          </a:p>
        </p:txBody>
      </p:sp>
      <p:sp>
        <p:nvSpPr>
          <p:cNvPr id="31746" name="Content Placeholder 2"/>
          <p:cNvSpPr>
            <a:spLocks noGrp="1"/>
          </p:cNvSpPr>
          <p:nvPr>
            <p:ph idx="1"/>
          </p:nvPr>
        </p:nvSpPr>
        <p:spPr>
          <a:xfrm>
            <a:off x="446088" y="1290638"/>
            <a:ext cx="8494712" cy="4959350"/>
          </a:xfrm>
        </p:spPr>
        <p:txBody>
          <a:bodyPr/>
          <a:lstStyle/>
          <a:p>
            <a:pPr>
              <a:lnSpc>
                <a:spcPts val="3000"/>
              </a:lnSpc>
            </a:pPr>
            <a:r>
              <a:rPr lang="en-US" b="1" dirty="0" smtClean="0"/>
              <a:t>Origin </a:t>
            </a:r>
            <a:r>
              <a:rPr lang="en-US" dirty="0" smtClean="0"/>
              <a:t>=</a:t>
            </a:r>
            <a:r>
              <a:rPr lang="en-US" b="1" dirty="0" smtClean="0"/>
              <a:t> </a:t>
            </a:r>
            <a:r>
              <a:rPr lang="en-US" dirty="0" smtClean="0"/>
              <a:t>w</a:t>
            </a:r>
            <a:r>
              <a:rPr lang="en-US" altLang="en-US" dirty="0" smtClean="0"/>
              <a:t>here fixed end of a skeletal muscle attaches</a:t>
            </a:r>
          </a:p>
          <a:p>
            <a:pPr lvl="1">
              <a:lnSpc>
                <a:spcPts val="3000"/>
              </a:lnSpc>
            </a:pPr>
            <a:r>
              <a:rPr lang="en-US" altLang="en-US" dirty="0" smtClean="0"/>
              <a:t>Most are bones</a:t>
            </a:r>
          </a:p>
          <a:p>
            <a:pPr lvl="1">
              <a:lnSpc>
                <a:spcPts val="3000"/>
              </a:lnSpc>
            </a:pPr>
            <a:r>
              <a:rPr lang="en-US" altLang="en-US" dirty="0" smtClean="0"/>
              <a:t>Some are connective tissue sheaths or bands</a:t>
            </a:r>
          </a:p>
          <a:p>
            <a:pPr lvl="1">
              <a:lnSpc>
                <a:spcPts val="3000"/>
              </a:lnSpc>
            </a:pPr>
            <a:r>
              <a:rPr lang="en-US" altLang="en-US" dirty="0" smtClean="0"/>
              <a:t>Typically proximal to </a:t>
            </a:r>
            <a:r>
              <a:rPr lang="en-US" altLang="en-US" i="1" dirty="0" smtClean="0"/>
              <a:t>insertion </a:t>
            </a:r>
            <a:br>
              <a:rPr lang="en-US" altLang="en-US" i="1" dirty="0" smtClean="0"/>
            </a:br>
            <a:r>
              <a:rPr lang="en-US" altLang="en-US" dirty="0" smtClean="0"/>
              <a:t>in anatomical position</a:t>
            </a:r>
            <a:endParaRPr lang="en-US" dirty="0" smtClean="0"/>
          </a:p>
          <a:p>
            <a:pPr>
              <a:lnSpc>
                <a:spcPts val="3000"/>
              </a:lnSpc>
            </a:pPr>
            <a:r>
              <a:rPr lang="en-US" b="1" dirty="0" smtClean="0"/>
              <a:t>Insertion</a:t>
            </a:r>
            <a:r>
              <a:rPr lang="en-US" dirty="0" smtClean="0"/>
              <a:t> = where the movable </a:t>
            </a:r>
            <a:br>
              <a:rPr lang="en-US" dirty="0" smtClean="0"/>
            </a:br>
            <a:r>
              <a:rPr lang="en-US" dirty="0" smtClean="0"/>
              <a:t>end of a skeletal muscle attaches</a:t>
            </a:r>
          </a:p>
          <a:p>
            <a:pPr>
              <a:lnSpc>
                <a:spcPts val="3000"/>
              </a:lnSpc>
            </a:pPr>
            <a:r>
              <a:rPr lang="en-US" b="1" dirty="0" smtClean="0"/>
              <a:t>Action</a:t>
            </a:r>
            <a:r>
              <a:rPr lang="en-US" dirty="0" smtClean="0"/>
              <a:t> = specific movement </a:t>
            </a:r>
            <a:br>
              <a:rPr lang="en-US" dirty="0" smtClean="0"/>
            </a:br>
            <a:r>
              <a:rPr lang="en-US" dirty="0" smtClean="0"/>
              <a:t>produced by a skeletal muscle</a:t>
            </a:r>
            <a:endParaRPr lang="en-US" dirty="0"/>
          </a:p>
        </p:txBody>
      </p:sp>
      <p:sp>
        <p:nvSpPr>
          <p:cNvPr id="2" name="Footer Placeholder 1"/>
          <p:cNvSpPr>
            <a:spLocks noGrp="1"/>
          </p:cNvSpPr>
          <p:nvPr>
            <p:ph type="ftr" sz="quarter" idx="10"/>
          </p:nvPr>
        </p:nvSpPr>
        <p:spPr/>
        <p:txBody>
          <a:bodyPr/>
          <a:lstStyle/>
          <a:p>
            <a:pPr>
              <a:defRPr/>
            </a:pPr>
            <a:r>
              <a:rPr lang="en-US" dirty="0" smtClean="0"/>
              <a:t>© 2018 Pearson Education, Inc.</a:t>
            </a:r>
            <a:endParaRPr lang="en-US" dirty="0"/>
          </a:p>
        </p:txBody>
      </p:sp>
    </p:spTree>
    <p:extLst>
      <p:ext uri="{BB962C8B-B14F-4D97-AF65-F5344CB8AC3E}">
        <p14:creationId xmlns:p14="http://schemas.microsoft.com/office/powerpoint/2010/main" val="627326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dirty="0" smtClean="0"/>
              <a:t>Module 10.3: Origin, insertion, and action</a:t>
            </a:r>
            <a:endParaRPr lang="en-US" dirty="0"/>
          </a:p>
        </p:txBody>
      </p:sp>
      <p:sp>
        <p:nvSpPr>
          <p:cNvPr id="31746" name="Content Placeholder 2"/>
          <p:cNvSpPr>
            <a:spLocks noGrp="1"/>
          </p:cNvSpPr>
          <p:nvPr>
            <p:ph idx="1"/>
          </p:nvPr>
        </p:nvSpPr>
        <p:spPr/>
        <p:txBody>
          <a:bodyPr/>
          <a:lstStyle/>
          <a:p>
            <a:r>
              <a:rPr lang="en-US" dirty="0" smtClean="0"/>
              <a:t>Muscles usually work together in groups—agonist, synergist, and antagonist</a:t>
            </a:r>
          </a:p>
          <a:p>
            <a:r>
              <a:rPr lang="en-US" b="1" dirty="0" smtClean="0"/>
              <a:t>Agonist </a:t>
            </a:r>
            <a:r>
              <a:rPr lang="en-US" dirty="0" smtClean="0"/>
              <a:t>or</a:t>
            </a:r>
            <a:r>
              <a:rPr lang="en-US" b="1" dirty="0" smtClean="0"/>
              <a:t> prime mover</a:t>
            </a:r>
            <a:r>
              <a:rPr lang="en-US" dirty="0" smtClean="0"/>
              <a:t> = </a:t>
            </a:r>
            <a:r>
              <a:rPr lang="en-US" altLang="en-US" dirty="0" smtClean="0"/>
              <a:t>muscle whose contraction is mostly responsible for producing the movement</a:t>
            </a:r>
          </a:p>
          <a:p>
            <a:r>
              <a:rPr lang="en-US" altLang="en-US" i="1" dirty="0" smtClean="0"/>
              <a:t>Example: </a:t>
            </a:r>
            <a:r>
              <a:rPr lang="en-US" altLang="en-US" dirty="0" smtClean="0"/>
              <a:t>biceps </a:t>
            </a:r>
            <a:br>
              <a:rPr lang="en-US" altLang="en-US" dirty="0" smtClean="0"/>
            </a:br>
            <a:r>
              <a:rPr lang="en-US" altLang="en-US" dirty="0" err="1" smtClean="0"/>
              <a:t>brachii</a:t>
            </a:r>
            <a:r>
              <a:rPr lang="en-US" altLang="en-US" dirty="0" smtClean="0"/>
              <a:t>—elbow flexion</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5" descr="\\192.168.4.30\conversion\IRDVD\JPG Creation\Martini _VAP3E\Output\Chapter 10\JPEG FILES\Labeled\fig_10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122052" y="2839365"/>
            <a:ext cx="4840515" cy="373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108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192.168.4.30\conversion\IRDVD\JPG Creation\Martini _VAP3E\Output\Chapter 10\JPEG FILES\Labeled\fig_10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089396" y="2861027"/>
            <a:ext cx="4840515" cy="373027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p:cNvSpPr>
            <a:spLocks noGrp="1"/>
          </p:cNvSpPr>
          <p:nvPr>
            <p:ph type="title"/>
          </p:nvPr>
        </p:nvSpPr>
        <p:spPr/>
        <p:txBody>
          <a:bodyPr/>
          <a:lstStyle/>
          <a:p>
            <a:r>
              <a:rPr lang="en-US" dirty="0"/>
              <a:t>Module 10.3: Origin, insertion, and action</a:t>
            </a:r>
          </a:p>
        </p:txBody>
      </p:sp>
      <p:sp>
        <p:nvSpPr>
          <p:cNvPr id="31746" name="Content Placeholder 2"/>
          <p:cNvSpPr>
            <a:spLocks noGrp="1"/>
          </p:cNvSpPr>
          <p:nvPr>
            <p:ph idx="1"/>
          </p:nvPr>
        </p:nvSpPr>
        <p:spPr/>
        <p:txBody>
          <a:bodyPr/>
          <a:lstStyle/>
          <a:p>
            <a:r>
              <a:rPr lang="en-US" b="1" dirty="0" smtClean="0"/>
              <a:t>Synergist</a:t>
            </a:r>
            <a:r>
              <a:rPr lang="en-US" dirty="0" smtClean="0"/>
              <a:t> = </a:t>
            </a:r>
            <a:r>
              <a:rPr lang="en-US" altLang="en-US" dirty="0" smtClean="0"/>
              <a:t>muscle that helps larger agonist work efficiently</a:t>
            </a:r>
          </a:p>
          <a:p>
            <a:pPr lvl="1"/>
            <a:r>
              <a:rPr lang="en-US" altLang="en-US" dirty="0" smtClean="0"/>
              <a:t>May provide additional pull or stabilize origin</a:t>
            </a:r>
          </a:p>
          <a:p>
            <a:pPr lvl="1"/>
            <a:r>
              <a:rPr lang="en-US" altLang="en-US" i="1" dirty="0" smtClean="0"/>
              <a:t>Example: </a:t>
            </a:r>
            <a:r>
              <a:rPr lang="en-US" altLang="en-US" dirty="0" err="1" smtClean="0"/>
              <a:t>brachioradialis</a:t>
            </a:r>
            <a:r>
              <a:rPr lang="en-US" altLang="en-US" dirty="0" smtClean="0"/>
              <a:t> for elbow flexion</a:t>
            </a:r>
          </a:p>
          <a:p>
            <a:r>
              <a:rPr lang="en-US" b="1" dirty="0" smtClean="0"/>
              <a:t>Fixators</a:t>
            </a:r>
            <a:r>
              <a:rPr lang="en-US" dirty="0" smtClean="0"/>
              <a:t> = synergists</a:t>
            </a:r>
            <a:br>
              <a:rPr lang="en-US" dirty="0" smtClean="0"/>
            </a:br>
            <a:r>
              <a:rPr lang="en-US" dirty="0" smtClean="0"/>
              <a:t>that </a:t>
            </a:r>
            <a:r>
              <a:rPr lang="en-US" dirty="0" smtClean="0"/>
              <a:t>assist </a:t>
            </a:r>
            <a:r>
              <a:rPr lang="en-US" dirty="0" smtClean="0"/>
              <a:t>by </a:t>
            </a:r>
            <a:r>
              <a:rPr lang="en-US" dirty="0" smtClean="0"/>
              <a:t>preventing </a:t>
            </a:r>
            <a:br>
              <a:rPr lang="en-US" dirty="0" smtClean="0"/>
            </a:br>
            <a:r>
              <a:rPr lang="en-US" dirty="0" smtClean="0"/>
              <a:t>movement </a:t>
            </a:r>
            <a:r>
              <a:rPr lang="en-US" dirty="0" smtClean="0"/>
              <a:t>at another</a:t>
            </a:r>
            <a:br>
              <a:rPr lang="en-US" dirty="0" smtClean="0"/>
            </a:br>
            <a:r>
              <a:rPr lang="en-US" dirty="0" smtClean="0"/>
              <a:t>joint</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629122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smtClean="0"/>
              <a:t>Section 1: Functional Organization of the Muscular System</a:t>
            </a:r>
            <a:endParaRPr lang="en-US" dirty="0"/>
          </a:p>
        </p:txBody>
      </p:sp>
      <p:sp>
        <p:nvSpPr>
          <p:cNvPr id="3" name="Content Placeholder 2"/>
          <p:cNvSpPr>
            <a:spLocks noGrp="1"/>
          </p:cNvSpPr>
          <p:nvPr>
            <p:ph idx="1"/>
          </p:nvPr>
        </p:nvSpPr>
        <p:spPr/>
        <p:txBody>
          <a:bodyPr/>
          <a:lstStyle/>
          <a:p>
            <a:r>
              <a:rPr lang="en-US" b="1" dirty="0" smtClean="0"/>
              <a:t>Learning Outcomes</a:t>
            </a:r>
          </a:p>
          <a:p>
            <a:pPr marL="978408" lvl="1" indent="-978408">
              <a:spcBef>
                <a:spcPts val="1200"/>
              </a:spcBef>
              <a:buNone/>
            </a:pPr>
            <a:r>
              <a:rPr lang="en-US" dirty="0" smtClean="0"/>
              <a:t>10.1	​Describe the general function of the body’s axial and appendicular muscles.</a:t>
            </a:r>
          </a:p>
          <a:p>
            <a:pPr marL="978408" lvl="1" indent="-978408">
              <a:spcBef>
                <a:spcPts val="1200"/>
              </a:spcBef>
              <a:buNone/>
            </a:pPr>
            <a:r>
              <a:rPr lang="en-US" dirty="0" smtClean="0"/>
              <a:t>10.2	Describe fascicle organization, and explain how levers affect muscle efficiency.</a:t>
            </a:r>
          </a:p>
          <a:p>
            <a:pPr marL="978408" lvl="1" indent="-978408">
              <a:spcBef>
                <a:spcPts val="1200"/>
              </a:spcBef>
              <a:buNone/>
            </a:pPr>
            <a:r>
              <a:rPr lang="en-US" dirty="0" smtClean="0"/>
              <a:t>10.3	Explain how the name of a muscle can help identify its location, appearance, or function.</a:t>
            </a:r>
          </a:p>
          <a:p>
            <a:pPr marL="978408" lvl="1" indent="-978408">
              <a:spcBef>
                <a:spcPts val="1200"/>
              </a:spcBef>
              <a:buNone/>
            </a:pPr>
            <a:r>
              <a:rPr lang="en-US" dirty="0" smtClean="0"/>
              <a:t>10.4	Describe the separation of muscles into axial and appendicular divisions.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03282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descr="\\192.168.4.30\conversion\IRDVD\JPG Creation\Martini _VAP3E\Output\Chapter 10\JPEG FILES\Labeled\fig_10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089396" y="2861027"/>
            <a:ext cx="4840515" cy="373027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smtClean="0"/>
              <a:t>Module 10.3: Origin, insertion, and action</a:t>
            </a:r>
            <a:endParaRPr lang="en-US" dirty="0"/>
          </a:p>
        </p:txBody>
      </p:sp>
      <p:sp>
        <p:nvSpPr>
          <p:cNvPr id="31746" name="Content Placeholder 2"/>
          <p:cNvSpPr>
            <a:spLocks noGrp="1"/>
          </p:cNvSpPr>
          <p:nvPr>
            <p:ph idx="1"/>
          </p:nvPr>
        </p:nvSpPr>
        <p:spPr/>
        <p:txBody>
          <a:bodyPr/>
          <a:lstStyle/>
          <a:p>
            <a:r>
              <a:rPr lang="en-US" b="1" dirty="0" smtClean="0"/>
              <a:t>Antagonist</a:t>
            </a:r>
            <a:r>
              <a:rPr lang="en-US" dirty="0" smtClean="0"/>
              <a:t> = </a:t>
            </a:r>
            <a:r>
              <a:rPr lang="en-US" altLang="en-US" dirty="0" smtClean="0"/>
              <a:t>muscle whose action opposes a particular agonist</a:t>
            </a:r>
          </a:p>
          <a:p>
            <a:pPr lvl="1"/>
            <a:r>
              <a:rPr lang="en-US" altLang="en-US" i="1" dirty="0" smtClean="0"/>
              <a:t>Example:</a:t>
            </a:r>
            <a:r>
              <a:rPr lang="en-US" altLang="en-US" dirty="0" smtClean="0"/>
              <a:t> triceps </a:t>
            </a:r>
            <a:r>
              <a:rPr lang="en-US" altLang="en-US" dirty="0" err="1" smtClean="0"/>
              <a:t>brachii</a:t>
            </a:r>
            <a:r>
              <a:rPr lang="en-US" altLang="en-US" dirty="0" smtClean="0"/>
              <a:t> for elbow flexion</a:t>
            </a:r>
          </a:p>
          <a:p>
            <a:pPr lvl="2"/>
            <a:r>
              <a:rPr lang="en-US" altLang="en-US" dirty="0" smtClean="0"/>
              <a:t>Antagonist to biceps </a:t>
            </a:r>
            <a:r>
              <a:rPr lang="en-US" altLang="en-US" dirty="0" err="1" smtClean="0"/>
              <a:t>brachii</a:t>
            </a:r>
            <a:endParaRPr lang="en-US" altLang="en-US" dirty="0" smtClean="0"/>
          </a:p>
          <a:p>
            <a:pPr lvl="2"/>
            <a:r>
              <a:rPr lang="en-US" altLang="en-US" dirty="0" smtClean="0"/>
              <a:t>Agonist for elbow extension</a:t>
            </a:r>
            <a:endParaRPr lang="en-US" dirty="0" smtClean="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72324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mtClean="0"/>
              <a:t>Module 10.3: Origin, insertion, and action</a:t>
            </a:r>
            <a:endParaRPr lang="en-US" dirty="0"/>
          </a:p>
        </p:txBody>
      </p:sp>
      <p:sp>
        <p:nvSpPr>
          <p:cNvPr id="31746" name="Content Placeholder 2"/>
          <p:cNvSpPr>
            <a:spLocks noGrp="1"/>
          </p:cNvSpPr>
          <p:nvPr>
            <p:ph idx="1"/>
          </p:nvPr>
        </p:nvSpPr>
        <p:spPr/>
        <p:txBody>
          <a:bodyPr/>
          <a:lstStyle/>
          <a:p>
            <a:r>
              <a:rPr lang="en-US" b="1" dirty="0" smtClean="0"/>
              <a:t>Muscle terminology</a:t>
            </a:r>
          </a:p>
          <a:p>
            <a:pPr lvl="1"/>
            <a:r>
              <a:rPr lang="en-US" dirty="0" smtClean="0"/>
              <a:t>May provide information about a muscle’s:</a:t>
            </a:r>
          </a:p>
          <a:p>
            <a:pPr lvl="2"/>
            <a:r>
              <a:rPr lang="en-US" dirty="0" smtClean="0"/>
              <a:t>Location in specific regions </a:t>
            </a:r>
          </a:p>
          <a:p>
            <a:pPr lvl="2"/>
            <a:r>
              <a:rPr lang="en-US" dirty="0" smtClean="0"/>
              <a:t>Position, direction, or fascicle organization</a:t>
            </a:r>
          </a:p>
          <a:p>
            <a:pPr lvl="2"/>
            <a:r>
              <a:rPr lang="en-US" dirty="0" smtClean="0"/>
              <a:t>Structural characteristics </a:t>
            </a:r>
          </a:p>
          <a:p>
            <a:pPr lvl="2"/>
            <a:r>
              <a:rPr lang="en-US" dirty="0" smtClean="0"/>
              <a:t>Actions</a:t>
            </a:r>
          </a:p>
          <a:p>
            <a:pPr lvl="1"/>
            <a:r>
              <a:rPr lang="en-US" dirty="0" smtClean="0"/>
              <a:t>Familiarity with the terms helps identify and remember specific muscles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318577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6" name="Picture 16" descr="\\192.168.4.30\user\Rajesh\VAP3e-lecture\Custom_JPGs\Ch10\fig_10_03_03A-B-01-L.jpg"/>
          <p:cNvPicPr>
            <a:picLocks noChangeAspect="1" noChangeArrowheads="1"/>
          </p:cNvPicPr>
          <p:nvPr/>
        </p:nvPicPr>
        <p:blipFill>
          <a:blip r:embed="rId3">
            <a:extLst>
              <a:ext uri="{28A0092B-C50C-407E-A947-70E740481C1C}">
                <a14:useLocalDpi xmlns:a14="http://schemas.microsoft.com/office/drawing/2010/main" val="0"/>
              </a:ext>
            </a:extLst>
          </a:blip>
          <a:srcRect b="2917"/>
          <a:stretch>
            <a:fillRect/>
          </a:stretch>
        </p:blipFill>
        <p:spPr bwMode="auto">
          <a:xfrm>
            <a:off x="316707" y="892971"/>
            <a:ext cx="8510587" cy="507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49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user\Rajesh\VAP3e-lecture\Custom_JPGs\Ch10\fig_10_03_03A-B-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950368" y="213514"/>
            <a:ext cx="3243263" cy="643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8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5" name="Picture 17" descr="\\192.168.4.30\user\Rajesh\VAP3e-lecture\Custom_JPGs\Ch10\fig_10_03_03A-B-03-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95475" y="213514"/>
            <a:ext cx="5353050" cy="643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07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2" descr="\\192.168.4.30\user\Rajesh\VAP3e-lecture\Custom_JPGs\Ch10\fig_10_03_03A-B-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847181" y="213514"/>
            <a:ext cx="3449637" cy="643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6490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10.3: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Define the term </a:t>
            </a:r>
            <a:r>
              <a:rPr lang="en-US" i="1" dirty="0" smtClean="0"/>
              <a:t>synergist</a:t>
            </a:r>
            <a:r>
              <a:rPr lang="en-US" dirty="0" smtClean="0"/>
              <a:t> as it relates to muscle action.</a:t>
            </a:r>
          </a:p>
          <a:p>
            <a:pPr marL="514350" indent="-514350">
              <a:buClr>
                <a:srgbClr val="00743A"/>
              </a:buClr>
              <a:buFont typeface="+mj-lt"/>
              <a:buAutoNum type="alphaUcPeriod"/>
            </a:pPr>
            <a:r>
              <a:rPr lang="en-US" dirty="0" smtClean="0"/>
              <a:t>Muscle A abducts the </a:t>
            </a:r>
            <a:r>
              <a:rPr lang="en-US" dirty="0" err="1" smtClean="0"/>
              <a:t>humerus</a:t>
            </a:r>
            <a:r>
              <a:rPr lang="en-US" dirty="0" smtClean="0"/>
              <a:t>, and muscle B adducts the </a:t>
            </a:r>
            <a:r>
              <a:rPr lang="en-US" dirty="0" err="1" smtClean="0"/>
              <a:t>humerus</a:t>
            </a:r>
            <a:r>
              <a:rPr lang="en-US" dirty="0" smtClean="0"/>
              <a:t>. What is the relationship between these two muscles?</a:t>
            </a:r>
          </a:p>
          <a:p>
            <a:pPr marL="514350" indent="-514350">
              <a:buClr>
                <a:srgbClr val="00743A"/>
              </a:buClr>
              <a:buFont typeface="+mj-lt"/>
              <a:buAutoNum type="alphaUcPeriod"/>
            </a:pPr>
            <a:r>
              <a:rPr lang="en-US" dirty="0" smtClean="0"/>
              <a:t>What does the name </a:t>
            </a:r>
            <a:r>
              <a:rPr lang="en-US" i="1" dirty="0" smtClean="0"/>
              <a:t>flexor carpi </a:t>
            </a:r>
            <a:r>
              <a:rPr lang="en-US" i="1" dirty="0" err="1" smtClean="0"/>
              <a:t>radialis</a:t>
            </a:r>
            <a:r>
              <a:rPr lang="en-US" i="1" dirty="0" smtClean="0"/>
              <a:t> longus</a:t>
            </a:r>
            <a:r>
              <a:rPr lang="en-US" dirty="0" smtClean="0"/>
              <a:t> tell you about this muscle?</a:t>
            </a:r>
          </a:p>
          <a:p>
            <a:endParaRPr lang="en-US" sz="1200" dirty="0" smtClean="0"/>
          </a:p>
          <a:p>
            <a:r>
              <a:rPr lang="en-US" i="1" dirty="0" smtClean="0"/>
              <a:t>Learning Outcome: </a:t>
            </a:r>
            <a:r>
              <a:rPr lang="en-US" dirty="0" smtClean="0"/>
              <a:t>Explain how the name of a muscle can help identify its location, appearance, or function.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656980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10.4: The skeletal muscles can be assigned to the axial division or the appendicular division based on origins and functions</a:t>
            </a:r>
            <a:endParaRPr lang="en-US" dirty="0"/>
          </a:p>
        </p:txBody>
      </p:sp>
      <p:sp>
        <p:nvSpPr>
          <p:cNvPr id="39938" name="Content Placeholder 2"/>
          <p:cNvSpPr>
            <a:spLocks noGrp="1"/>
          </p:cNvSpPr>
          <p:nvPr>
            <p:ph idx="1"/>
          </p:nvPr>
        </p:nvSpPr>
        <p:spPr>
          <a:xfrm>
            <a:off x="446088" y="1954060"/>
            <a:ext cx="8288337" cy="4295928"/>
          </a:xfrm>
        </p:spPr>
        <p:txBody>
          <a:bodyPr/>
          <a:lstStyle/>
          <a:p>
            <a:r>
              <a:rPr lang="en-US" b="1" dirty="0" smtClean="0"/>
              <a:t>Axial muscles</a:t>
            </a:r>
          </a:p>
          <a:p>
            <a:pPr lvl="1"/>
            <a:r>
              <a:rPr lang="en-US" altLang="en-US" dirty="0" smtClean="0"/>
              <a:t>Arise on axial skeleton</a:t>
            </a:r>
          </a:p>
          <a:p>
            <a:pPr lvl="1"/>
            <a:r>
              <a:rPr lang="en-US" altLang="en-US" dirty="0" smtClean="0"/>
              <a:t>~60% of skeletal muscles in body</a:t>
            </a:r>
          </a:p>
          <a:p>
            <a:pPr lvl="1"/>
            <a:r>
              <a:rPr lang="en-US" altLang="en-US" dirty="0" smtClean="0"/>
              <a:t>Position head and spinal column</a:t>
            </a:r>
          </a:p>
          <a:p>
            <a:pPr lvl="1"/>
            <a:r>
              <a:rPr lang="en-US" altLang="en-US" dirty="0" smtClean="0"/>
              <a:t>Move rib cage, assist in breathing</a:t>
            </a:r>
          </a:p>
          <a:p>
            <a:r>
              <a:rPr lang="en-US" altLang="en-US" b="1" dirty="0" smtClean="0"/>
              <a:t>Appendicular muscles</a:t>
            </a:r>
          </a:p>
          <a:p>
            <a:pPr lvl="1"/>
            <a:r>
              <a:rPr lang="en-US" altLang="en-US" dirty="0" smtClean="0"/>
              <a:t>Remaining 40% of all skeletal muscles</a:t>
            </a:r>
          </a:p>
          <a:p>
            <a:pPr lvl="1"/>
            <a:r>
              <a:rPr lang="en-US" altLang="en-US" dirty="0" smtClean="0"/>
              <a:t>Stabilize or move appendicular skeleton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994065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Skeletal muscles, anterior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8" descr="\\192.168.4.30\conversion\IRDVD\JPG Creation\Martini _VAP3E\Output\Chapter 10\JPEG FILES\Labeled\fig_10_04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941286" y="696345"/>
            <a:ext cx="5261429" cy="584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17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IN" dirty="0" smtClean="0"/>
              <a:t>Skeletal muscles, posterior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19" descr="\\192.168.4.30\conversion\IRDVD\JPG Creation\Martini _VAP3E\Output\Chapter 10\JPEG FILES\Labeled\fig_10_04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79139" y="648780"/>
            <a:ext cx="5385723" cy="612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343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smtClean="0"/>
              <a:t>Module 10.1: The axial and appendicular muscles have different functions</a:t>
            </a:r>
            <a:endParaRPr lang="en-US" dirty="0"/>
          </a:p>
        </p:txBody>
      </p:sp>
      <p:sp>
        <p:nvSpPr>
          <p:cNvPr id="11266" name="Content Placeholder 2"/>
          <p:cNvSpPr>
            <a:spLocks noGrp="1"/>
          </p:cNvSpPr>
          <p:nvPr>
            <p:ph idx="1"/>
          </p:nvPr>
        </p:nvSpPr>
        <p:spPr/>
        <p:txBody>
          <a:bodyPr/>
          <a:lstStyle/>
          <a:p>
            <a:r>
              <a:rPr lang="en-US" altLang="en-US" b="1" dirty="0" smtClean="0"/>
              <a:t>Muscular system</a:t>
            </a:r>
          </a:p>
          <a:p>
            <a:pPr lvl="1"/>
            <a:r>
              <a:rPr lang="en-US" altLang="en-US" dirty="0" smtClean="0"/>
              <a:t>~Half body weight, more than any other organ system</a:t>
            </a:r>
          </a:p>
          <a:p>
            <a:pPr lvl="1"/>
            <a:r>
              <a:rPr lang="en-US" altLang="en-US" dirty="0" smtClean="0"/>
              <a:t>Contains ~700 muscles—vary widely (size, shape,</a:t>
            </a:r>
            <a:br>
              <a:rPr lang="en-US" altLang="en-US" dirty="0" smtClean="0"/>
            </a:br>
            <a:r>
              <a:rPr lang="en-US" altLang="en-US" dirty="0" smtClean="0"/>
              <a:t>function)</a:t>
            </a:r>
          </a:p>
          <a:p>
            <a:pPr lvl="1"/>
            <a:r>
              <a:rPr lang="en-US" altLang="en-US" dirty="0" smtClean="0"/>
              <a:t>Performance varies</a:t>
            </a:r>
            <a:br>
              <a:rPr lang="en-US" altLang="en-US" dirty="0" smtClean="0"/>
            </a:br>
            <a:r>
              <a:rPr lang="en-US" altLang="en-US" dirty="0" smtClean="0"/>
              <a:t>by fiber organization</a:t>
            </a:r>
            <a:br>
              <a:rPr lang="en-US" altLang="en-US" dirty="0" smtClean="0"/>
            </a:br>
            <a:r>
              <a:rPr lang="en-US" altLang="en-US" dirty="0" smtClean="0"/>
              <a:t>and skeletal</a:t>
            </a:r>
            <a:br>
              <a:rPr lang="en-US" altLang="en-US" dirty="0" smtClean="0"/>
            </a:br>
            <a:r>
              <a:rPr lang="en-US" altLang="en-US" dirty="0" smtClean="0"/>
              <a:t>attachments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11" name="Picture 2" descr="\\192.168.4.30\conversion\IRDVD\JPG Creation\Martini _VAP3E\Output\Chapter 10\JPEG FILES\Labeled\fig_10_01_01-L.jpg"/>
          <p:cNvPicPr>
            <a:picLocks noChangeAspect="1" noChangeArrowheads="1"/>
          </p:cNvPicPr>
          <p:nvPr/>
        </p:nvPicPr>
        <p:blipFill>
          <a:blip r:embed="rId2">
            <a:extLst>
              <a:ext uri="{28A0092B-C50C-407E-A947-70E740481C1C}">
                <a14:useLocalDpi xmlns:a14="http://schemas.microsoft.com/office/drawing/2010/main" val="0"/>
              </a:ext>
            </a:extLst>
          </a:blip>
          <a:srcRect b="2812"/>
          <a:stretch>
            <a:fillRect/>
          </a:stretch>
        </p:blipFill>
        <p:spPr bwMode="auto">
          <a:xfrm>
            <a:off x="3975100" y="3532340"/>
            <a:ext cx="4792469" cy="2953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33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Module 10.4: Review</a:t>
            </a:r>
            <a:endParaRPr lang="en-US" dirty="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What is the function of the axial muscles?</a:t>
            </a:r>
          </a:p>
          <a:p>
            <a:pPr marL="514350" indent="-514350">
              <a:buClr>
                <a:srgbClr val="00743A"/>
              </a:buClr>
              <a:buFont typeface="+mj-lt"/>
              <a:buAutoNum type="alphaUcPeriod"/>
            </a:pPr>
            <a:r>
              <a:rPr lang="en-US" dirty="0" smtClean="0"/>
              <a:t>Which structures labeled in the figures in this module are not muscles?</a:t>
            </a:r>
          </a:p>
          <a:p>
            <a:pPr marL="514350" indent="-514350">
              <a:buClr>
                <a:srgbClr val="00743A"/>
              </a:buClr>
              <a:buFont typeface="+mj-lt"/>
              <a:buAutoNum type="alphaUcPeriod"/>
            </a:pPr>
            <a:r>
              <a:rPr lang="en-US" dirty="0" smtClean="0"/>
              <a:t>Identify the division (axial or appendicular) to which each of the following muscles belongs: biceps </a:t>
            </a:r>
            <a:r>
              <a:rPr lang="en-US" dirty="0" err="1" smtClean="0"/>
              <a:t>brachii</a:t>
            </a:r>
            <a:r>
              <a:rPr lang="en-US" dirty="0" smtClean="0"/>
              <a:t>, external oblique, temporalis, and vastus </a:t>
            </a:r>
            <a:r>
              <a:rPr lang="en-US" dirty="0" err="1" smtClean="0"/>
              <a:t>medialis</a:t>
            </a:r>
            <a:r>
              <a:rPr lang="en-US" dirty="0" smtClean="0"/>
              <a:t>.</a:t>
            </a:r>
          </a:p>
          <a:p>
            <a:endParaRPr lang="en-US" sz="1200" i="1" dirty="0" smtClean="0"/>
          </a:p>
          <a:p>
            <a:r>
              <a:rPr lang="en-US" i="1" dirty="0" smtClean="0"/>
              <a:t>Learning Outcome: </a:t>
            </a:r>
            <a:r>
              <a:rPr lang="en-US" dirty="0" smtClean="0"/>
              <a:t>Describe the separation of muscles into axial and appendicular divisions.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68436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t>Section 2: Axial Muscles</a:t>
            </a:r>
            <a:endParaRPr lang="en-US" dirty="0"/>
          </a:p>
        </p:txBody>
      </p:sp>
      <p:sp>
        <p:nvSpPr>
          <p:cNvPr id="3" name="Content Placeholder 2"/>
          <p:cNvSpPr>
            <a:spLocks noGrp="1"/>
          </p:cNvSpPr>
          <p:nvPr>
            <p:ph idx="1"/>
          </p:nvPr>
        </p:nvSpPr>
        <p:spPr/>
        <p:txBody>
          <a:bodyPr/>
          <a:lstStyle/>
          <a:p>
            <a:r>
              <a:rPr lang="en-US" b="1" dirty="0" smtClean="0"/>
              <a:t>Learning Outcomes</a:t>
            </a:r>
          </a:p>
          <a:p>
            <a:pPr marL="978408" lvl="1" indent="-978408">
              <a:spcBef>
                <a:spcPts val="1200"/>
              </a:spcBef>
              <a:buNone/>
            </a:pPr>
            <a:r>
              <a:rPr lang="en-US" dirty="0" smtClean="0"/>
              <a:t>10.5	Describe the four groups of axial muscles and their general functions.</a:t>
            </a:r>
          </a:p>
          <a:p>
            <a:pPr marL="978408" lvl="1" indent="-978408">
              <a:spcBef>
                <a:spcPts val="1200"/>
              </a:spcBef>
              <a:buNone/>
            </a:pPr>
            <a:r>
              <a:rPr lang="en-US" dirty="0" smtClean="0"/>
              <a:t>10.6	Identify the facial expression muscles, and cite their origins, insertions, and actions.</a:t>
            </a:r>
          </a:p>
          <a:p>
            <a:pPr marL="978408" lvl="1" indent="-978408">
              <a:spcBef>
                <a:spcPts val="1200"/>
              </a:spcBef>
              <a:buNone/>
            </a:pPr>
            <a:r>
              <a:rPr lang="en-US" dirty="0" smtClean="0"/>
              <a:t>10.7	Identify the eye and jaw muscles, and cite their origins, insertions, and actions.</a:t>
            </a:r>
          </a:p>
          <a:p>
            <a:pPr marL="978408" lvl="1" indent="-978408">
              <a:spcBef>
                <a:spcPts val="1200"/>
              </a:spcBef>
              <a:buNone/>
            </a:pPr>
            <a:r>
              <a:rPr lang="en-US" dirty="0" smtClean="0"/>
              <a:t>10.8	Identify the tongue, pharynx, and neck muscles, and cite their origins, insertions, and actions.</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379439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2: Axial Muscles</a:t>
            </a:r>
          </a:p>
        </p:txBody>
      </p:sp>
      <p:sp>
        <p:nvSpPr>
          <p:cNvPr id="3" name="Content Placeholder 2"/>
          <p:cNvSpPr>
            <a:spLocks noGrp="1"/>
          </p:cNvSpPr>
          <p:nvPr>
            <p:ph idx="1"/>
          </p:nvPr>
        </p:nvSpPr>
        <p:spPr/>
        <p:txBody>
          <a:bodyPr/>
          <a:lstStyle/>
          <a:p>
            <a:pPr marL="978408" lvl="1" indent="-978408">
              <a:buNone/>
            </a:pPr>
            <a:r>
              <a:rPr lang="en-US" sz="2800" b="1" dirty="0"/>
              <a:t>Learning </a:t>
            </a:r>
            <a:r>
              <a:rPr lang="en-US" sz="2800" b="1" dirty="0" smtClean="0"/>
              <a:t>Outcomes</a:t>
            </a:r>
            <a:r>
              <a:rPr lang="en-US" sz="2800" dirty="0" smtClean="0"/>
              <a:t> (continued)</a:t>
            </a:r>
          </a:p>
          <a:p>
            <a:pPr marL="978408" lvl="1" indent="-978408">
              <a:spcBef>
                <a:spcPts val="1200"/>
              </a:spcBef>
              <a:buNone/>
            </a:pPr>
            <a:r>
              <a:rPr lang="en-US" dirty="0" smtClean="0"/>
              <a:t>10.9	Identify the vertebral column muscles, and cite their origins, insertions, and actions.</a:t>
            </a:r>
          </a:p>
          <a:p>
            <a:pPr marL="978408" lvl="1" indent="-978408">
              <a:spcBef>
                <a:spcPts val="1200"/>
              </a:spcBef>
              <a:buNone/>
            </a:pPr>
            <a:r>
              <a:rPr lang="en-US" dirty="0" smtClean="0"/>
              <a:t>10.10	Identify </a:t>
            </a:r>
            <a:r>
              <a:rPr lang="en-US" dirty="0"/>
              <a:t>the trunk </a:t>
            </a:r>
            <a:r>
              <a:rPr lang="en-US" dirty="0" smtClean="0"/>
              <a:t>muscles</a:t>
            </a:r>
            <a:r>
              <a:rPr lang="en-US" dirty="0"/>
              <a:t>, and cite their origins, insertions, and actions.</a:t>
            </a:r>
          </a:p>
          <a:p>
            <a:pPr marL="978408" lvl="1" indent="-978408">
              <a:spcBef>
                <a:spcPts val="1200"/>
              </a:spcBef>
              <a:buNone/>
            </a:pPr>
            <a:r>
              <a:rPr lang="en-US" dirty="0" smtClean="0"/>
              <a:t>10.11	Identify </a:t>
            </a:r>
            <a:r>
              <a:rPr lang="en-US" dirty="0"/>
              <a:t>the pelvic floor muscles, and cite their origins, insertions, and actions</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22961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10.5: There are four groups of axial muscles</a:t>
            </a:r>
            <a:endParaRPr lang="en-US" dirty="0"/>
          </a:p>
        </p:txBody>
      </p:sp>
      <p:sp>
        <p:nvSpPr>
          <p:cNvPr id="39938" name="Content Placeholder 2"/>
          <p:cNvSpPr>
            <a:spLocks noGrp="1"/>
          </p:cNvSpPr>
          <p:nvPr>
            <p:ph idx="1"/>
          </p:nvPr>
        </p:nvSpPr>
        <p:spPr>
          <a:xfrm>
            <a:off x="446088" y="1290638"/>
            <a:ext cx="8272027" cy="4959350"/>
          </a:xfrm>
        </p:spPr>
        <p:txBody>
          <a:bodyPr/>
          <a:lstStyle/>
          <a:p>
            <a:r>
              <a:rPr lang="en-US" dirty="0" smtClean="0"/>
              <a:t>4 axial muscle groups stabilize/</a:t>
            </a:r>
            <a:br>
              <a:rPr lang="en-US" dirty="0" smtClean="0"/>
            </a:br>
            <a:r>
              <a:rPr lang="en-US" dirty="0" smtClean="0"/>
              <a:t>position head, neck, and trunk:</a:t>
            </a:r>
          </a:p>
          <a:p>
            <a:pPr marL="690563" lvl="1" indent="-514350">
              <a:buFont typeface="+mj-lt"/>
              <a:buAutoNum type="arabicPeriod"/>
            </a:pPr>
            <a:r>
              <a:rPr lang="en-US" dirty="0" smtClean="0"/>
              <a:t>Muscles of the head and neck </a:t>
            </a:r>
          </a:p>
          <a:p>
            <a:pPr marL="886968" lvl="2"/>
            <a:r>
              <a:rPr lang="en-US" dirty="0" smtClean="0"/>
              <a:t>Muscles of facial expression, </a:t>
            </a:r>
            <a:br>
              <a:rPr lang="en-US" dirty="0" smtClean="0"/>
            </a:br>
            <a:r>
              <a:rPr lang="en-US" dirty="0" smtClean="0"/>
              <a:t>extrinsic eye muscles, tongue, </a:t>
            </a:r>
            <a:br>
              <a:rPr lang="en-US" dirty="0" smtClean="0"/>
            </a:br>
            <a:r>
              <a:rPr lang="en-US" dirty="0" smtClean="0"/>
              <a:t>pharynx, neck </a:t>
            </a:r>
          </a:p>
          <a:p>
            <a:pPr marL="690563" lvl="1" indent="-514350">
              <a:buFont typeface="+mj-lt"/>
              <a:buAutoNum type="arabicPeriod"/>
            </a:pPr>
            <a:r>
              <a:rPr lang="en-US" dirty="0" smtClean="0"/>
              <a:t>Muscles of the vertebral column</a:t>
            </a:r>
          </a:p>
          <a:p>
            <a:pPr marL="886968" lvl="2"/>
            <a:r>
              <a:rPr lang="en-US" dirty="0" smtClean="0"/>
              <a:t>Muscles that stabilize, flex, extend, </a:t>
            </a:r>
            <a:br>
              <a:rPr lang="en-US" dirty="0" smtClean="0"/>
            </a:br>
            <a:r>
              <a:rPr lang="en-US" dirty="0" smtClean="0"/>
              <a:t>rotate vertebral column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8" name="Picture 20" descr="\\192.168.4.30\conversion\IRDVD\JPG Creation\Martini _VAP3E\Output\Chapter 10\JPEG FILES\Labeled\fig_10_05_01-L.jpg"/>
          <p:cNvPicPr>
            <a:picLocks noChangeAspect="1" noChangeArrowheads="1"/>
          </p:cNvPicPr>
          <p:nvPr/>
        </p:nvPicPr>
        <p:blipFill>
          <a:blip r:embed="rId2">
            <a:extLst>
              <a:ext uri="{28A0092B-C50C-407E-A947-70E740481C1C}">
                <a14:useLocalDpi xmlns:a14="http://schemas.microsoft.com/office/drawing/2010/main" val="0"/>
              </a:ext>
            </a:extLst>
          </a:blip>
          <a:srcRect b="2439"/>
          <a:stretch>
            <a:fillRect/>
          </a:stretch>
        </p:blipFill>
        <p:spPr bwMode="auto">
          <a:xfrm>
            <a:off x="6467172" y="949326"/>
            <a:ext cx="1929009" cy="2426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192.168.4.30\conversion\IRDVD\JPG Creation\Martini _VAP3E\Output\Chapter 10\JPEG FILES\Labeled\fig_10_05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6818193" y="3828790"/>
            <a:ext cx="1226966" cy="289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385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10.5: There are four groups of axial muscles</a:t>
            </a:r>
            <a:endParaRPr lang="en-US" dirty="0"/>
          </a:p>
        </p:txBody>
      </p:sp>
      <p:sp>
        <p:nvSpPr>
          <p:cNvPr id="39938" name="Content Placeholder 2"/>
          <p:cNvSpPr>
            <a:spLocks noGrp="1"/>
          </p:cNvSpPr>
          <p:nvPr>
            <p:ph idx="1"/>
          </p:nvPr>
        </p:nvSpPr>
        <p:spPr>
          <a:xfrm>
            <a:off x="446088" y="1290638"/>
            <a:ext cx="8334657" cy="4959350"/>
          </a:xfrm>
        </p:spPr>
        <p:txBody>
          <a:bodyPr/>
          <a:lstStyle/>
          <a:p>
            <a:r>
              <a:rPr lang="en-US" dirty="0" smtClean="0"/>
              <a:t>4 axial muscle groups stabilize/</a:t>
            </a:r>
            <a:br>
              <a:rPr lang="en-US" dirty="0" smtClean="0"/>
            </a:br>
            <a:r>
              <a:rPr lang="en-US" dirty="0" smtClean="0"/>
              <a:t>position head, neck, and trunk:</a:t>
            </a:r>
          </a:p>
          <a:p>
            <a:pPr marL="690563" lvl="1" indent="-514350">
              <a:buFont typeface="+mj-lt"/>
              <a:buAutoNum type="arabicPeriod" startAt="3"/>
            </a:pPr>
            <a:r>
              <a:rPr lang="en-US" dirty="0" smtClean="0"/>
              <a:t>Oblique and rectus muscles of </a:t>
            </a:r>
            <a:br>
              <a:rPr lang="en-US" dirty="0" smtClean="0"/>
            </a:br>
            <a:r>
              <a:rPr lang="en-US" dirty="0" smtClean="0"/>
              <a:t>trunk</a:t>
            </a:r>
          </a:p>
          <a:p>
            <a:pPr lvl="2"/>
            <a:r>
              <a:rPr lang="en-US" dirty="0" smtClean="0"/>
              <a:t>Broad sheets/bands forming </a:t>
            </a:r>
            <a:br>
              <a:rPr lang="en-US" dirty="0" smtClean="0"/>
            </a:br>
            <a:r>
              <a:rPr lang="en-US" dirty="0" smtClean="0"/>
              <a:t>muscular walls of thoracic and </a:t>
            </a:r>
            <a:br>
              <a:rPr lang="en-US" dirty="0" smtClean="0"/>
            </a:br>
            <a:r>
              <a:rPr lang="en-US" dirty="0" smtClean="0"/>
              <a:t>abdominopelvic cavities</a:t>
            </a:r>
          </a:p>
          <a:p>
            <a:pPr marL="633413" lvl="1" indent="-457200">
              <a:buFont typeface="+mj-lt"/>
              <a:buAutoNum type="arabicPeriod" startAt="3"/>
            </a:pPr>
            <a:r>
              <a:rPr lang="en-US" dirty="0" smtClean="0"/>
              <a:t>Muscles of the pelvic floor</a:t>
            </a:r>
          </a:p>
          <a:p>
            <a:pPr lvl="2"/>
            <a:r>
              <a:rPr lang="en-US" dirty="0" smtClean="0"/>
              <a:t>Span the pelvic outlet and </a:t>
            </a:r>
            <a:br>
              <a:rPr lang="en-US" dirty="0" smtClean="0"/>
            </a:br>
            <a:r>
              <a:rPr lang="en-US" dirty="0" smtClean="0"/>
              <a:t>support organs of the pelvis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8" name="Picture 22" descr="\\192.168.4.30\conversion\IRDVD\JPG Creation\Martini _VAP3E\Output\Chapter 10\JPEG FILES\Labeled\fig_10_05_03-L.jpg"/>
          <p:cNvPicPr>
            <a:picLocks noChangeAspect="1" noChangeArrowheads="1"/>
          </p:cNvPicPr>
          <p:nvPr/>
        </p:nvPicPr>
        <p:blipFill>
          <a:blip r:embed="rId2">
            <a:extLst>
              <a:ext uri="{28A0092B-C50C-407E-A947-70E740481C1C}">
                <a14:useLocalDpi xmlns:a14="http://schemas.microsoft.com/office/drawing/2010/main" val="0"/>
              </a:ext>
            </a:extLst>
          </a:blip>
          <a:srcRect b="2533"/>
          <a:stretch>
            <a:fillRect/>
          </a:stretch>
        </p:blipFill>
        <p:spPr bwMode="auto">
          <a:xfrm>
            <a:off x="6197600" y="949326"/>
            <a:ext cx="2133600" cy="27811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192.168.4.30\conversion\IRDVD\JPG Creation\Martini _VAP3E\Output\Chapter 10\JPEG FILES\Labeled\fig_10_05_04-L.jpg"/>
          <p:cNvPicPr>
            <a:picLocks noChangeAspect="1" noChangeArrowheads="1"/>
          </p:cNvPicPr>
          <p:nvPr/>
        </p:nvPicPr>
        <p:blipFill>
          <a:blip r:embed="rId3">
            <a:extLst>
              <a:ext uri="{28A0092B-C50C-407E-A947-70E740481C1C}">
                <a14:useLocalDpi xmlns:a14="http://schemas.microsoft.com/office/drawing/2010/main" val="0"/>
              </a:ext>
            </a:extLst>
          </a:blip>
          <a:srcRect b="3720"/>
          <a:stretch>
            <a:fillRect/>
          </a:stretch>
        </p:blipFill>
        <p:spPr bwMode="auto">
          <a:xfrm>
            <a:off x="5938254" y="4258201"/>
            <a:ext cx="2892067" cy="201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334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t>Module 10.5: Review</a:t>
            </a:r>
            <a:endParaRPr lang="en-US" dirty="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The axial muscles stabilize and position which regions of the body?</a:t>
            </a:r>
          </a:p>
          <a:p>
            <a:endParaRPr lang="en-US" sz="1200" dirty="0" smtClean="0"/>
          </a:p>
          <a:p>
            <a:r>
              <a:rPr lang="en-US" i="1" dirty="0" smtClean="0"/>
              <a:t>Learning Outcome: </a:t>
            </a:r>
            <a:r>
              <a:rPr lang="en-US" dirty="0" smtClean="0"/>
              <a:t>Describe the four groups of axial muscles and their general functions.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212784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10.6: The muscles of facial expression are important in eating and useful for communication</a:t>
            </a:r>
            <a:endParaRPr lang="en-US" dirty="0"/>
          </a:p>
        </p:txBody>
      </p:sp>
      <p:sp>
        <p:nvSpPr>
          <p:cNvPr id="39938" name="Content Placeholder 2"/>
          <p:cNvSpPr>
            <a:spLocks noGrp="1"/>
          </p:cNvSpPr>
          <p:nvPr>
            <p:ph idx="1"/>
          </p:nvPr>
        </p:nvSpPr>
        <p:spPr>
          <a:xfrm>
            <a:off x="446088" y="1578278"/>
            <a:ext cx="8288337" cy="4671709"/>
          </a:xfrm>
        </p:spPr>
        <p:txBody>
          <a:bodyPr/>
          <a:lstStyle/>
          <a:p>
            <a:r>
              <a:rPr lang="en-US" b="1" dirty="0" smtClean="0"/>
              <a:t>Muscles of facial expression</a:t>
            </a:r>
          </a:p>
          <a:p>
            <a:pPr lvl="1"/>
            <a:r>
              <a:rPr lang="en-US" altLang="en-US" dirty="0" smtClean="0"/>
              <a:t>Origins—surface of skull (except for platysma in neck)</a:t>
            </a:r>
          </a:p>
          <a:p>
            <a:pPr lvl="1"/>
            <a:r>
              <a:rPr lang="en-US" altLang="en-US" dirty="0" smtClean="0"/>
              <a:t>Insertions—superficial fascia and dermis of skin</a:t>
            </a:r>
          </a:p>
          <a:p>
            <a:pPr lvl="1"/>
            <a:r>
              <a:rPr lang="en-US" altLang="en-US" dirty="0" smtClean="0"/>
              <a:t>Actions—move skin, allowing facial expression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81699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N" dirty="0" smtClean="0"/>
              <a:t>Muscles of facial expression, anterior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4" descr="\\192.168.4.30\conversion\IRDVD\JPG Creation\Martini _VAP3E\Output\Chapter 10\JPEG FILES\Labeled\fig_10_06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359698" y="680580"/>
            <a:ext cx="6782816" cy="600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38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facial expression, lateral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5" descr="\\192.168.4.30\conversion\IRDVD\JPG Creation\Martini _VAP3E\Output\Chapter 10\JPEG FILES\Labeled\fig_10_06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565075" y="703013"/>
            <a:ext cx="6013850" cy="585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260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N" dirty="0" smtClean="0"/>
              <a:t>Muscles of facial expression</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6" descr="\\192.168.4.30\conversion\IRDVD\JPG Creation\Martini _VAP3E\Output\Chapter 10\JPEG FILES\Labeled\fig_10_06_03A-L.jpg"/>
          <p:cNvPicPr>
            <a:picLocks noChangeAspect="1" noChangeArrowheads="1"/>
          </p:cNvPicPr>
          <p:nvPr/>
        </p:nvPicPr>
        <p:blipFill>
          <a:blip r:embed="rId2">
            <a:extLst>
              <a:ext uri="{28A0092B-C50C-407E-A947-70E740481C1C}">
                <a14:useLocalDpi xmlns:a14="http://schemas.microsoft.com/office/drawing/2010/main" val="0"/>
              </a:ext>
            </a:extLst>
          </a:blip>
          <a:srcRect b="3698"/>
          <a:stretch>
            <a:fillRect/>
          </a:stretch>
        </p:blipFill>
        <p:spPr bwMode="auto">
          <a:xfrm>
            <a:off x="298704" y="1444752"/>
            <a:ext cx="8546592" cy="396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63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192.168.4.30\conversion\IRDVD\JPG Creation\Martini _VAP3E\Output\Chapter 10\JPEG FILES\Labeled\fig_10_01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059477" y="882412"/>
            <a:ext cx="4800600" cy="578814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p:txBody>
          <a:bodyPr/>
          <a:lstStyle/>
          <a:p>
            <a:r>
              <a:rPr lang="en-IN" smtClean="0"/>
              <a:t>Module 10.1: Divisions of the muscular system</a:t>
            </a:r>
            <a:r>
              <a:rPr lang="en-US" smtClean="0"/>
              <a:t/>
            </a:r>
            <a:br>
              <a:rPr lang="en-US" smtClean="0"/>
            </a:br>
            <a:endParaRPr lang="en-US" dirty="0"/>
          </a:p>
        </p:txBody>
      </p:sp>
      <p:sp>
        <p:nvSpPr>
          <p:cNvPr id="11" name="Content Placeholder 10"/>
          <p:cNvSpPr>
            <a:spLocks noGrp="1"/>
          </p:cNvSpPr>
          <p:nvPr>
            <p:ph idx="1"/>
          </p:nvPr>
        </p:nvSpPr>
        <p:spPr>
          <a:xfrm>
            <a:off x="446088" y="909522"/>
            <a:ext cx="4952630" cy="5340466"/>
          </a:xfrm>
        </p:spPr>
        <p:txBody>
          <a:bodyPr/>
          <a:lstStyle/>
          <a:p>
            <a:pPr indent="-228600"/>
            <a:r>
              <a:rPr lang="en-US" altLang="en-US" b="1" dirty="0" smtClean="0"/>
              <a:t>2 Divisions</a:t>
            </a:r>
          </a:p>
          <a:p>
            <a:pPr marL="690563" lvl="1" indent="-514350">
              <a:buFont typeface="+mj-lt"/>
              <a:buAutoNum type="arabicPeriod"/>
            </a:pPr>
            <a:r>
              <a:rPr lang="en-US" altLang="en-US" dirty="0" smtClean="0"/>
              <a:t>Axial division</a:t>
            </a:r>
          </a:p>
          <a:p>
            <a:pPr lvl="2"/>
            <a:r>
              <a:rPr lang="en-US" altLang="en-US" b="1" dirty="0" smtClean="0"/>
              <a:t>Axial muscles </a:t>
            </a:r>
            <a:r>
              <a:rPr lang="en-US" altLang="en-US" dirty="0" smtClean="0"/>
              <a:t>support and position axial skeleton</a:t>
            </a:r>
          </a:p>
          <a:p>
            <a:pPr marL="690563" lvl="1" indent="-514350">
              <a:buFont typeface="+mj-lt"/>
              <a:buAutoNum type="arabicPeriod"/>
            </a:pPr>
            <a:r>
              <a:rPr lang="en-US" altLang="en-US" dirty="0" smtClean="0"/>
              <a:t>Appendicular division</a:t>
            </a:r>
          </a:p>
          <a:p>
            <a:pPr lvl="2"/>
            <a:r>
              <a:rPr lang="en-US" altLang="en-US" b="1" dirty="0" smtClean="0"/>
              <a:t>Appendicular muscles</a:t>
            </a:r>
            <a:r>
              <a:rPr lang="en-US" altLang="en-US" dirty="0" smtClean="0"/>
              <a:t> support, move, and brace the limbs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411125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facial expression</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7" descr="\\192.168.4.30\conversion\IRDVD\JPG Creation\Martini _VAP3E\Output\Chapter 10\JPEG FILES\Labeled\fig_10_06_03B-L.jpg"/>
          <p:cNvPicPr>
            <a:picLocks noChangeAspect="1" noChangeArrowheads="1"/>
          </p:cNvPicPr>
          <p:nvPr/>
        </p:nvPicPr>
        <p:blipFill>
          <a:blip r:embed="rId2">
            <a:extLst>
              <a:ext uri="{28A0092B-C50C-407E-A947-70E740481C1C}">
                <a14:useLocalDpi xmlns:a14="http://schemas.microsoft.com/office/drawing/2010/main" val="0"/>
              </a:ext>
            </a:extLst>
          </a:blip>
          <a:srcRect b="3079"/>
          <a:stretch>
            <a:fillRect/>
          </a:stretch>
        </p:blipFill>
        <p:spPr bwMode="auto">
          <a:xfrm>
            <a:off x="298704" y="1030224"/>
            <a:ext cx="8546592" cy="47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82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t>Module 10.6: Review</a:t>
            </a:r>
            <a:endParaRPr lang="en-US" dirty="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muscles associated with the mouth, and identify the one involved in whistling.</a:t>
            </a:r>
          </a:p>
          <a:p>
            <a:pPr marL="514350" indent="-514350">
              <a:buClr>
                <a:srgbClr val="00743A"/>
              </a:buClr>
              <a:buFont typeface="+mj-lt"/>
              <a:buAutoNum type="alphaUcPeriod"/>
            </a:pPr>
            <a:r>
              <a:rPr lang="en-US" dirty="0" smtClean="0"/>
              <a:t>State whether the following muscles involve the mouth, eye, nose, ear, scalp, or neck: </a:t>
            </a:r>
            <a:r>
              <a:rPr lang="en-US" dirty="0" err="1" smtClean="0"/>
              <a:t>buccinator</a:t>
            </a:r>
            <a:r>
              <a:rPr lang="en-US" dirty="0" smtClean="0"/>
              <a:t>, corrugator </a:t>
            </a:r>
            <a:r>
              <a:rPr lang="en-US" dirty="0" err="1" smtClean="0"/>
              <a:t>supercilii</a:t>
            </a:r>
            <a:r>
              <a:rPr lang="en-US" dirty="0" smtClean="0"/>
              <a:t>, mentalis, </a:t>
            </a:r>
            <a:r>
              <a:rPr lang="en-US" dirty="0" err="1" smtClean="0"/>
              <a:t>nasalis</a:t>
            </a:r>
            <a:r>
              <a:rPr lang="en-US" dirty="0" smtClean="0"/>
              <a:t>, platysma, procerus, and </a:t>
            </a:r>
            <a:r>
              <a:rPr lang="en-US" dirty="0" err="1" smtClean="0"/>
              <a:t>risorius</a:t>
            </a:r>
            <a:r>
              <a:rPr lang="en-US" dirty="0" smtClean="0"/>
              <a:t>.</a:t>
            </a:r>
          </a:p>
          <a:p>
            <a:pPr marL="514350" indent="-514350">
              <a:buClr>
                <a:srgbClr val="00743A"/>
              </a:buClr>
              <a:buFont typeface="+mj-lt"/>
              <a:buAutoNum type="alphaUcPeriod"/>
            </a:pPr>
            <a:r>
              <a:rPr lang="en-US" dirty="0" smtClean="0"/>
              <a:t>Explain how a person is able to consciously move the skin on the scalp but is not able to consciously move the skin of the thigh.</a:t>
            </a:r>
          </a:p>
          <a:p>
            <a:endParaRPr lang="en-US" sz="1200" i="1" dirty="0" smtClean="0"/>
          </a:p>
          <a:p>
            <a:r>
              <a:rPr lang="en-US" i="1" dirty="0" smtClean="0"/>
              <a:t>Learning Outcome: </a:t>
            </a:r>
            <a:r>
              <a:rPr lang="en-US" dirty="0" smtClean="0"/>
              <a:t>Identify the facial expression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152197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10.7: The extrinsic eye muscles position the eye . . .</a:t>
            </a:r>
            <a:endParaRPr lang="en-US" dirty="0"/>
          </a:p>
        </p:txBody>
      </p:sp>
      <p:sp>
        <p:nvSpPr>
          <p:cNvPr id="39938" name="Content Placeholder 2"/>
          <p:cNvSpPr>
            <a:spLocks noGrp="1"/>
          </p:cNvSpPr>
          <p:nvPr>
            <p:ph idx="1"/>
          </p:nvPr>
        </p:nvSpPr>
        <p:spPr/>
        <p:txBody>
          <a:bodyPr/>
          <a:lstStyle/>
          <a:p>
            <a:r>
              <a:rPr lang="en-US" b="1" dirty="0" smtClean="0"/>
              <a:t>Extrinsic eye muscles</a:t>
            </a:r>
            <a:r>
              <a:rPr lang="en-US" dirty="0" smtClean="0"/>
              <a:t>—there are 6 which share:</a:t>
            </a:r>
            <a:endParaRPr lang="en-US" b="1" dirty="0" smtClean="0"/>
          </a:p>
          <a:p>
            <a:pPr lvl="1"/>
            <a:r>
              <a:rPr lang="en-US" dirty="0" smtClean="0"/>
              <a:t>Origins—sphenoid and maxillary bone around optic canal</a:t>
            </a:r>
          </a:p>
          <a:p>
            <a:pPr lvl="1"/>
            <a:r>
              <a:rPr lang="en-US" dirty="0" smtClean="0"/>
              <a:t>Insertions—surface of the eyeball</a:t>
            </a:r>
          </a:p>
          <a:p>
            <a:pPr lvl="1"/>
            <a:r>
              <a:rPr lang="en-US" dirty="0" smtClean="0"/>
              <a:t>Actions—positioning the eye</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8" descr="\\192.168.4.30\conversion\IRDVD\JPG Creation\Martini _VAP3E\Output\Chapter 10\JPEG FILES\Labeled\fig_10_07_01-02-L.jpg"/>
          <p:cNvPicPr>
            <a:picLocks noChangeAspect="1" noChangeArrowheads="1"/>
          </p:cNvPicPr>
          <p:nvPr/>
        </p:nvPicPr>
        <p:blipFill>
          <a:blip r:embed="rId2">
            <a:extLst>
              <a:ext uri="{28A0092B-C50C-407E-A947-70E740481C1C}">
                <a14:useLocalDpi xmlns:a14="http://schemas.microsoft.com/office/drawing/2010/main" val="0"/>
              </a:ext>
            </a:extLst>
          </a:blip>
          <a:srcRect b="4125"/>
          <a:stretch>
            <a:fillRect/>
          </a:stretch>
        </p:blipFill>
        <p:spPr bwMode="auto">
          <a:xfrm>
            <a:off x="1171619" y="3757867"/>
            <a:ext cx="6837274" cy="283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46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Extrinsic eye muscles, anterior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3074" name="Picture 2" descr="\\192.168.4.30\conversion\IRDVD\JPG Creation\Martini _VAP3E\Output\Chapter 10\JPEG FILES\Labeled\fig_10_07_03-L.jpg"/>
          <p:cNvPicPr>
            <a:picLocks noChangeAspect="1" noChangeArrowheads="1"/>
          </p:cNvPicPr>
          <p:nvPr/>
        </p:nvPicPr>
        <p:blipFill rotWithShape="1">
          <a:blip r:embed="rId2">
            <a:extLst>
              <a:ext uri="{28A0092B-C50C-407E-A947-70E740481C1C}">
                <a14:useLocalDpi xmlns:a14="http://schemas.microsoft.com/office/drawing/2010/main" val="0"/>
              </a:ext>
            </a:extLst>
          </a:blip>
          <a:srcRect b="4436"/>
          <a:stretch/>
        </p:blipFill>
        <p:spPr bwMode="auto">
          <a:xfrm>
            <a:off x="1197864" y="1362456"/>
            <a:ext cx="6748272" cy="394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40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Origins of the extrinsic eye muscles within the right orbit</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4098" name="Picture 2" descr="\\192.168.4.30\conversion\IRDVD\JPG Creation\Martini _VAP3E\Output\Chapter 10\JPEG FILES\Labeled\fig_10_07_04-L.jpg"/>
          <p:cNvPicPr>
            <a:picLocks noChangeAspect="1" noChangeArrowheads="1"/>
          </p:cNvPicPr>
          <p:nvPr/>
        </p:nvPicPr>
        <p:blipFill rotWithShape="1">
          <a:blip r:embed="rId2">
            <a:extLst>
              <a:ext uri="{28A0092B-C50C-407E-A947-70E740481C1C}">
                <a14:useLocalDpi xmlns:a14="http://schemas.microsoft.com/office/drawing/2010/main" val="0"/>
              </a:ext>
            </a:extLst>
          </a:blip>
          <a:srcRect b="3614"/>
          <a:stretch/>
        </p:blipFill>
        <p:spPr bwMode="auto">
          <a:xfrm>
            <a:off x="1118616" y="1547558"/>
            <a:ext cx="6906768" cy="391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51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Extrinsic eye muscles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29" descr="\\192.168.4.30\conversion\IRDVD\JPG Creation\Martini _VAP3E\Output\Chapter 10\JPEG FILES\Labeled\fig_10_07A-L.jpg"/>
          <p:cNvPicPr>
            <a:picLocks noChangeAspect="1" noChangeArrowheads="1"/>
          </p:cNvPicPr>
          <p:nvPr/>
        </p:nvPicPr>
        <p:blipFill>
          <a:blip r:embed="rId3">
            <a:extLst>
              <a:ext uri="{28A0092B-C50C-407E-A947-70E740481C1C}">
                <a14:useLocalDpi xmlns:a14="http://schemas.microsoft.com/office/drawing/2010/main" val="0"/>
              </a:ext>
            </a:extLst>
          </a:blip>
          <a:srcRect b="5855"/>
          <a:stretch>
            <a:fillRect/>
          </a:stretch>
        </p:blipFill>
        <p:spPr bwMode="auto">
          <a:xfrm>
            <a:off x="298704" y="2203704"/>
            <a:ext cx="8546592" cy="245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16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10.7: … and the muscles of mastication move the lower jaw</a:t>
            </a:r>
            <a:endParaRPr lang="en-US" dirty="0"/>
          </a:p>
        </p:txBody>
      </p:sp>
      <p:sp>
        <p:nvSpPr>
          <p:cNvPr id="39938" name="Content Placeholder 2"/>
          <p:cNvSpPr>
            <a:spLocks noGrp="1"/>
          </p:cNvSpPr>
          <p:nvPr>
            <p:ph idx="1"/>
          </p:nvPr>
        </p:nvSpPr>
        <p:spPr/>
        <p:txBody>
          <a:bodyPr/>
          <a:lstStyle/>
          <a:p>
            <a:r>
              <a:rPr lang="en-US" b="1" dirty="0" smtClean="0"/>
              <a:t>Muscles of mastication</a:t>
            </a:r>
          </a:p>
          <a:p>
            <a:pPr lvl="1"/>
            <a:r>
              <a:rPr lang="en-US" dirty="0" smtClean="0"/>
              <a:t>Origins—zygomatic arch, temporal lines, lateral pterygoid plate</a:t>
            </a:r>
          </a:p>
          <a:p>
            <a:pPr lvl="1"/>
            <a:r>
              <a:rPr lang="en-US" dirty="0" smtClean="0"/>
              <a:t>Insertion—mandibular ramus and coronoid process</a:t>
            </a:r>
          </a:p>
          <a:p>
            <a:pPr lvl="1"/>
            <a:r>
              <a:rPr lang="en-US" dirty="0" smtClean="0"/>
              <a:t>Actions—elevating mandible, sliding mandible side to side, protruding mandible, opening jaw (lateral pterygoid)</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924772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mastication</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0" descr="\\192.168.4.30\conversion\IRDVD\JPG Creation\Martini _VAP3E\Output\Chapter 10\JPEG FILES\Labeled\fig_10_07_05-06-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63161" y="735871"/>
            <a:ext cx="7858325" cy="591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61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a:t>
            </a:r>
            <a:r>
              <a:rPr lang="en-US" dirty="0" err="1" smtClean="0"/>
              <a:t>Flix</a:t>
            </a:r>
            <a:r>
              <a:rPr lang="en-US" dirty="0" smtClean="0"/>
              <a:t>: Masseter</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3" name="masse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624224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mastication</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1" descr="\\192.168.4.30\conversion\IRDVD\JPG Creation\Martini _VAP3E\Output\Chapter 10\JPEG FILES\Labeled\fig_10_07B-L.jpg"/>
          <p:cNvPicPr>
            <a:picLocks noChangeAspect="1" noChangeArrowheads="1"/>
          </p:cNvPicPr>
          <p:nvPr/>
        </p:nvPicPr>
        <p:blipFill>
          <a:blip r:embed="rId2">
            <a:extLst>
              <a:ext uri="{28A0092B-C50C-407E-A947-70E740481C1C}">
                <a14:useLocalDpi xmlns:a14="http://schemas.microsoft.com/office/drawing/2010/main" val="0"/>
              </a:ext>
            </a:extLst>
          </a:blip>
          <a:srcRect b="3285"/>
          <a:stretch>
            <a:fillRect/>
          </a:stretch>
        </p:blipFill>
        <p:spPr bwMode="auto">
          <a:xfrm>
            <a:off x="298704" y="1185672"/>
            <a:ext cx="8546592" cy="448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411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t>Module 10.1: Review</a:t>
            </a:r>
            <a:endParaRPr lang="en-US" dirty="0"/>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What are the divisions and functions of the muscular system?</a:t>
            </a:r>
          </a:p>
          <a:p>
            <a:pPr marL="514350" indent="-514350">
              <a:buClr>
                <a:srgbClr val="00743A"/>
              </a:buClr>
              <a:buFont typeface="+mj-lt"/>
              <a:buAutoNum type="alphaUcPeriod"/>
            </a:pPr>
            <a:r>
              <a:rPr lang="en-US" dirty="0" smtClean="0"/>
              <a:t>How many skeletal muscles are there in the body?</a:t>
            </a:r>
          </a:p>
          <a:p>
            <a:pPr marL="514350" indent="-514350">
              <a:buClr>
                <a:srgbClr val="00743A"/>
              </a:buClr>
              <a:buFont typeface="+mj-lt"/>
              <a:buAutoNum type="alphaUcPeriod"/>
            </a:pPr>
            <a:r>
              <a:rPr lang="en-US" dirty="0" smtClean="0"/>
              <a:t>What factors influence the performance of a skeletal muscle?</a:t>
            </a:r>
          </a:p>
          <a:p>
            <a:pPr marL="514350" indent="-514350">
              <a:buClr>
                <a:srgbClr val="00743A"/>
              </a:buClr>
              <a:buFont typeface="+mj-lt"/>
              <a:buAutoNum type="alphaUcPeriod"/>
            </a:pPr>
            <a:endParaRPr lang="en-US" sz="1200" dirty="0" smtClean="0"/>
          </a:p>
          <a:p>
            <a:r>
              <a:rPr lang="en-US" i="1" dirty="0" smtClean="0"/>
              <a:t>Learning Outcome: </a:t>
            </a:r>
            <a:r>
              <a:rPr lang="en-US" dirty="0" smtClean="0"/>
              <a:t>Describe the general function of the body’s axial and appendicular muscles.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531788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t>Module 10.7: Review</a:t>
            </a:r>
            <a:endParaRPr lang="en-US" dirty="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extrinsic eye muscles.</a:t>
            </a:r>
          </a:p>
          <a:p>
            <a:pPr marL="514350" indent="-514350">
              <a:buClr>
                <a:srgbClr val="00743A"/>
              </a:buClr>
              <a:buFont typeface="+mj-lt"/>
              <a:buAutoNum type="alphaUcPeriod"/>
            </a:pPr>
            <a:r>
              <a:rPr lang="en-US" dirty="0" smtClean="0"/>
              <a:t>Which muscles have their origin on the lateral pterygoid plates and their insertion on the medial surface of the ramus of the mandible?</a:t>
            </a:r>
          </a:p>
          <a:p>
            <a:pPr marL="514350" indent="-514350">
              <a:buClr>
                <a:srgbClr val="00743A"/>
              </a:buClr>
              <a:buFont typeface="+mj-lt"/>
              <a:buAutoNum type="alphaUcPeriod"/>
            </a:pPr>
            <a:r>
              <a:rPr lang="en-US" dirty="0" smtClean="0"/>
              <a:t>If you were contracting and relaxing your masseter, what would you probably be doing?</a:t>
            </a:r>
          </a:p>
          <a:p>
            <a:endParaRPr lang="en-US" sz="1200" dirty="0" smtClean="0"/>
          </a:p>
          <a:p>
            <a:r>
              <a:rPr lang="en-US" i="1" dirty="0" smtClean="0"/>
              <a:t>Learning Outcome: </a:t>
            </a:r>
            <a:r>
              <a:rPr lang="en-US" dirty="0" smtClean="0"/>
              <a:t>Identify the eye and jaw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294314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10.8: The muscles of the tongue are closely associated with the muscles of the pharynx and neck</a:t>
            </a:r>
            <a:endParaRPr lang="en-US" dirty="0"/>
          </a:p>
        </p:txBody>
      </p:sp>
      <p:sp>
        <p:nvSpPr>
          <p:cNvPr id="39938" name="Content Placeholder 2"/>
          <p:cNvSpPr>
            <a:spLocks noGrp="1"/>
          </p:cNvSpPr>
          <p:nvPr>
            <p:ph idx="1"/>
          </p:nvPr>
        </p:nvSpPr>
        <p:spPr>
          <a:xfrm>
            <a:off x="446088" y="1478070"/>
            <a:ext cx="8288337" cy="4771917"/>
          </a:xfrm>
        </p:spPr>
        <p:txBody>
          <a:bodyPr/>
          <a:lstStyle/>
          <a:p>
            <a:r>
              <a:rPr lang="en-US" b="1" dirty="0" smtClean="0"/>
              <a:t>Closely associated muscles</a:t>
            </a:r>
          </a:p>
          <a:p>
            <a:pPr lvl="1"/>
            <a:r>
              <a:rPr lang="en-US" b="1" dirty="0" smtClean="0"/>
              <a:t>Muscles of the tongue</a:t>
            </a:r>
            <a:r>
              <a:rPr lang="en-US" dirty="0" smtClean="0"/>
              <a:t>—i</a:t>
            </a:r>
            <a:r>
              <a:rPr lang="en-US" altLang="en-US" dirty="0" smtClean="0"/>
              <a:t>nvolved in speaking and chewing</a:t>
            </a:r>
          </a:p>
          <a:p>
            <a:pPr lvl="1"/>
            <a:r>
              <a:rPr lang="en-US" altLang="en-US" b="1" dirty="0" smtClean="0"/>
              <a:t>Muscles of the pharynx</a:t>
            </a:r>
            <a:r>
              <a:rPr lang="en-US" altLang="en-US" dirty="0" smtClean="0"/>
              <a:t>—role in swallowing</a:t>
            </a:r>
          </a:p>
          <a:p>
            <a:pPr lvl="1"/>
            <a:r>
              <a:rPr lang="en-US" altLang="en-US" b="1" dirty="0" smtClean="0"/>
              <a:t>Muscles of the neck</a:t>
            </a:r>
            <a:r>
              <a:rPr lang="en-US" altLang="en-US" dirty="0" smtClean="0"/>
              <a:t>—involved in positioning mandible, hyoid, and larynx</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223034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the tongue</a:t>
            </a:r>
            <a:endParaRPr lang="en-IN"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2" descr="\\192.168.4.30\conversion\IRDVD\JPG Creation\Martini _VAP3E\Output\Chapter 10\JPEG FILES\Labeled\fig_10_08_01A-L.jpg"/>
          <p:cNvPicPr>
            <a:picLocks noChangeAspect="1" noChangeArrowheads="1"/>
          </p:cNvPicPr>
          <p:nvPr/>
        </p:nvPicPr>
        <p:blipFill>
          <a:blip r:embed="rId3">
            <a:extLst>
              <a:ext uri="{28A0092B-C50C-407E-A947-70E740481C1C}">
                <a14:useLocalDpi xmlns:a14="http://schemas.microsoft.com/office/drawing/2010/main" val="0"/>
              </a:ext>
            </a:extLst>
          </a:blip>
          <a:srcRect b="2523"/>
          <a:stretch>
            <a:fillRect/>
          </a:stretch>
        </p:blipFill>
        <p:spPr bwMode="auto">
          <a:xfrm>
            <a:off x="91074" y="1695280"/>
            <a:ext cx="4459816" cy="3424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3" descr="\\192.168.4.30\conversion\IRDVD\JPG Creation\Martini _VAP3E\Output\Chapter 10\JPEG FILES\Labeled\fig_10_08_01B-L.jpg"/>
          <p:cNvPicPr>
            <a:picLocks noChangeAspect="1" noChangeArrowheads="1"/>
          </p:cNvPicPr>
          <p:nvPr/>
        </p:nvPicPr>
        <p:blipFill>
          <a:blip r:embed="rId4">
            <a:extLst>
              <a:ext uri="{28A0092B-C50C-407E-A947-70E740481C1C}">
                <a14:useLocalDpi xmlns:a14="http://schemas.microsoft.com/office/drawing/2010/main" val="0"/>
              </a:ext>
            </a:extLst>
          </a:blip>
          <a:srcRect b="2315"/>
          <a:stretch>
            <a:fillRect/>
          </a:stretch>
        </p:blipFill>
        <p:spPr bwMode="auto">
          <a:xfrm>
            <a:off x="4744867" y="1448142"/>
            <a:ext cx="4286649" cy="391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054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the pharynx</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4" descr="\\192.168.4.30\conversion\IRDVD\JPG Creation\Martini _VAP3E\Output\Chapter 10\JPEG FILES\Labeled\fig_10_08_02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7890" y="1133734"/>
            <a:ext cx="4032504" cy="4823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5" descr="\\192.168.4.30\conversion\IRDVD\JPG Creation\Martini _VAP3E\Output\Chapter 10\JPEG FILES\Labeled\fig_10_08_02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377220" y="1432901"/>
            <a:ext cx="4677664" cy="422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51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Anterior muscles of the neck</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6" descr="\\192.168.4.30\conversion\IRDVD\JPG Creation\Martini _VAP3E\Output\Chapter 10\JPEG FILES\Labeled\fig_10_08_03A-L.jpg"/>
          <p:cNvPicPr>
            <a:picLocks noChangeAspect="1" noChangeArrowheads="1"/>
          </p:cNvPicPr>
          <p:nvPr/>
        </p:nvPicPr>
        <p:blipFill>
          <a:blip r:embed="rId2">
            <a:extLst>
              <a:ext uri="{28A0092B-C50C-407E-A947-70E740481C1C}">
                <a14:useLocalDpi xmlns:a14="http://schemas.microsoft.com/office/drawing/2010/main" val="0"/>
              </a:ext>
            </a:extLst>
          </a:blip>
          <a:srcRect b="2897"/>
          <a:stretch>
            <a:fillRect/>
          </a:stretch>
        </p:blipFill>
        <p:spPr bwMode="auto">
          <a:xfrm>
            <a:off x="298704" y="874776"/>
            <a:ext cx="8546592" cy="51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776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from the hyoid bone that form the floor of the mouth, superior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7" descr="\\192.168.4.30\conversion\IRDVD\JPG Creation\Martini _VAP3E\Output\Chapter 10\JPEG FILES\Labeled\fig_10_08_04-L.jpg"/>
          <p:cNvPicPr>
            <a:picLocks noChangeAspect="1" noChangeArrowheads="1"/>
          </p:cNvPicPr>
          <p:nvPr/>
        </p:nvPicPr>
        <p:blipFill>
          <a:blip r:embed="rId2">
            <a:extLst>
              <a:ext uri="{28A0092B-C50C-407E-A947-70E740481C1C}">
                <a14:useLocalDpi xmlns:a14="http://schemas.microsoft.com/office/drawing/2010/main" val="0"/>
              </a:ext>
            </a:extLst>
          </a:blip>
          <a:srcRect b="4105"/>
          <a:stretch>
            <a:fillRect/>
          </a:stretch>
        </p:blipFill>
        <p:spPr bwMode="auto">
          <a:xfrm>
            <a:off x="2008632" y="1648968"/>
            <a:ext cx="5126736" cy="356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322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Anterior muscles of the neck</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8" descr="\\192.168.4.30\conversion\IRDVD\JPG Creation\Martini _VAP3E\Output\Chapter 10\JPEG FILES\Labeled\fig_10_08_03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042417" y="706846"/>
            <a:ext cx="7059167" cy="588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28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t>Module 10.8: Review</a:t>
            </a:r>
            <a:endParaRPr lang="en-US" dirty="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List the muscles of the tongue.</a:t>
            </a:r>
          </a:p>
          <a:p>
            <a:pPr marL="514350" indent="-514350">
              <a:buClr>
                <a:srgbClr val="00743A"/>
              </a:buClr>
              <a:buFont typeface="+mj-lt"/>
              <a:buAutoNum type="alphaUcPeriod"/>
            </a:pPr>
            <a:r>
              <a:rPr lang="en-US" dirty="0" smtClean="0"/>
              <a:t>Which muscles elevate the soft palate?</a:t>
            </a:r>
          </a:p>
          <a:p>
            <a:pPr marL="514350" indent="-514350">
              <a:buClr>
                <a:srgbClr val="00743A"/>
              </a:buClr>
              <a:buFont typeface="+mj-lt"/>
              <a:buAutoNum type="alphaUcPeriod"/>
            </a:pPr>
            <a:r>
              <a:rPr lang="en-US" dirty="0" smtClean="0"/>
              <a:t>Which muscles associated with the hyoid form the floor of the mouth?</a:t>
            </a:r>
          </a:p>
          <a:p>
            <a:endParaRPr lang="en-US" sz="1200" dirty="0" smtClean="0"/>
          </a:p>
          <a:p>
            <a:r>
              <a:rPr lang="en-US" i="1" dirty="0" smtClean="0"/>
              <a:t>Learning Outcome: </a:t>
            </a:r>
            <a:r>
              <a:rPr lang="en-US" dirty="0" smtClean="0"/>
              <a:t>Identify the tongue, pharynx, and neck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678317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Module 10.9: The muscles of the vertebral column support and align the axial skeleton</a:t>
            </a:r>
            <a:endParaRPr lang="en-US" dirty="0"/>
          </a:p>
        </p:txBody>
      </p:sp>
      <p:sp>
        <p:nvSpPr>
          <p:cNvPr id="39938" name="Content Placeholder 2"/>
          <p:cNvSpPr>
            <a:spLocks noGrp="1"/>
          </p:cNvSpPr>
          <p:nvPr>
            <p:ph idx="1"/>
          </p:nvPr>
        </p:nvSpPr>
        <p:spPr/>
        <p:txBody>
          <a:bodyPr/>
          <a:lstStyle/>
          <a:p>
            <a:r>
              <a:rPr lang="en-US" b="1" dirty="0" smtClean="0"/>
              <a:t>Muscles of the vertebral column</a:t>
            </a:r>
          </a:p>
          <a:p>
            <a:pPr lvl="1"/>
            <a:r>
              <a:rPr lang="en-US" dirty="0" smtClean="0"/>
              <a:t>Several layers</a:t>
            </a:r>
          </a:p>
          <a:p>
            <a:pPr lvl="1"/>
            <a:r>
              <a:rPr lang="en-US" dirty="0" smtClean="0"/>
              <a:t>Includes muscles originating or inserting on the ribs and vertebral processes</a:t>
            </a:r>
          </a:p>
          <a:p>
            <a:pPr lvl="1"/>
            <a:r>
              <a:rPr lang="en-US" dirty="0" smtClean="0"/>
              <a:t>Entire muscle mass extends from sacrum to skull, but each muscle group has numerous separate muscles of various lengths</a:t>
            </a:r>
          </a:p>
          <a:p>
            <a:pPr lvl="1"/>
            <a:r>
              <a:rPr lang="en-US" altLang="en-US" dirty="0" smtClean="0"/>
              <a:t>Few flexors because:</a:t>
            </a:r>
          </a:p>
          <a:p>
            <a:pPr marL="1027113" lvl="2" indent="-457200">
              <a:buFont typeface="+mj-lt"/>
              <a:buAutoNum type="arabicPeriod"/>
            </a:pPr>
            <a:r>
              <a:rPr lang="en-US" altLang="en-US" dirty="0" smtClean="0"/>
              <a:t>Many large trunk muscles flex vertebral column</a:t>
            </a:r>
          </a:p>
          <a:p>
            <a:pPr marL="1027113" lvl="2" indent="-457200">
              <a:buFont typeface="+mj-lt"/>
              <a:buAutoNum type="arabicPeriod"/>
            </a:pPr>
            <a:r>
              <a:rPr lang="en-US" altLang="en-US" dirty="0" smtClean="0"/>
              <a:t>Most body weight is anterior to vertebral column, so gravity tends to flex the spine</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2370373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that extend the spine, superficial and deep groups</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39" descr="\\192.168.4.30\conversion\IRDVD\JPG Creation\Martini _VAP3E\Output\Chapter 10\JPEG FILES\Labeled\fig_10_09_01A-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254615" y="1084218"/>
            <a:ext cx="6634770" cy="550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909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t>Module 10.2: Muscular power and range of motion are influenced by fascicle organization and leverage</a:t>
            </a:r>
            <a:endParaRPr lang="en-US" dirty="0"/>
          </a:p>
        </p:txBody>
      </p:sp>
      <p:sp>
        <p:nvSpPr>
          <p:cNvPr id="3" name="Content Placeholder 2"/>
          <p:cNvSpPr>
            <a:spLocks noGrp="1"/>
          </p:cNvSpPr>
          <p:nvPr>
            <p:ph idx="1"/>
          </p:nvPr>
        </p:nvSpPr>
        <p:spPr/>
        <p:txBody>
          <a:bodyPr/>
          <a:lstStyle/>
          <a:p>
            <a:r>
              <a:rPr lang="en-US" altLang="en-US" dirty="0" smtClean="0"/>
              <a:t>Fascicle = bundle of muscle fibers within a skeletal muscle</a:t>
            </a:r>
          </a:p>
          <a:p>
            <a:r>
              <a:rPr lang="en-US" altLang="en-US" b="1" dirty="0" smtClean="0"/>
              <a:t>Parallel muscle</a:t>
            </a:r>
            <a:r>
              <a:rPr lang="en-US" altLang="en-US" dirty="0" smtClean="0"/>
              <a:t>—fascicles parallel to long axis</a:t>
            </a:r>
          </a:p>
          <a:p>
            <a:pPr lvl="1"/>
            <a:r>
              <a:rPr lang="en-US" altLang="en-US" dirty="0" smtClean="0"/>
              <a:t>Has central </a:t>
            </a:r>
            <a:r>
              <a:rPr lang="en-US" altLang="en-US" b="1" dirty="0" smtClean="0"/>
              <a:t>body</a:t>
            </a:r>
            <a:r>
              <a:rPr lang="en-US" altLang="en-US" dirty="0" smtClean="0"/>
              <a:t> (belly)</a:t>
            </a:r>
          </a:p>
          <a:p>
            <a:pPr lvl="1"/>
            <a:r>
              <a:rPr lang="en-US" altLang="en-US" dirty="0" smtClean="0"/>
              <a:t>Muscle shortens ~30%</a:t>
            </a:r>
          </a:p>
          <a:p>
            <a:pPr lvl="1"/>
            <a:r>
              <a:rPr lang="en-US" altLang="en-US" i="1" dirty="0" smtClean="0"/>
              <a:t>Examples:</a:t>
            </a:r>
          </a:p>
          <a:p>
            <a:pPr lvl="2"/>
            <a:r>
              <a:rPr lang="en-US" altLang="en-US" dirty="0" smtClean="0"/>
              <a:t>Biceps </a:t>
            </a:r>
            <a:r>
              <a:rPr lang="en-US" altLang="en-US" dirty="0" err="1" smtClean="0"/>
              <a:t>brachii</a:t>
            </a:r>
            <a:endParaRPr lang="en-US" altLang="en-US" dirty="0" smtClean="0"/>
          </a:p>
          <a:p>
            <a:pPr lvl="2"/>
            <a:r>
              <a:rPr lang="en-US" altLang="en-US" dirty="0" smtClean="0"/>
              <a:t>Most skeletal muscles</a:t>
            </a:r>
            <a:endParaRPr lang="en-US" alt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6" name="Picture 4" descr="\\192.168.4.30\conversion\IRDVD\JPG Creation\Martini _VAP3E\Output\Chapter 10\JPEG FILES\Labeled\fig_10_02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521463" y="3136900"/>
            <a:ext cx="4444737" cy="358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094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that flex the spine</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0" descr="\\192.168.4.30\conversion\IRDVD\JPG Creation\Martini _VAP3E\Output\Chapter 10\JPEG FILES\Labeled\fig_10_09_01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480287" y="663606"/>
            <a:ext cx="4183426" cy="601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3462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that extend the spine, superficial layer</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1" descr="\\192.168.4.30\conversion\IRDVD\JPG Creation\Martini _VAP3E\Output\Chapter 10\JPEG FILES\Labeled\fig_10_09_02A-L.jpg"/>
          <p:cNvPicPr>
            <a:picLocks noChangeAspect="1" noChangeArrowheads="1"/>
          </p:cNvPicPr>
          <p:nvPr/>
        </p:nvPicPr>
        <p:blipFill>
          <a:blip r:embed="rId3">
            <a:extLst>
              <a:ext uri="{28A0092B-C50C-407E-A947-70E740481C1C}">
                <a14:useLocalDpi xmlns:a14="http://schemas.microsoft.com/office/drawing/2010/main" val="0"/>
              </a:ext>
            </a:extLst>
          </a:blip>
          <a:srcRect b="2874"/>
          <a:stretch>
            <a:fillRect/>
          </a:stretch>
        </p:blipFill>
        <p:spPr bwMode="auto">
          <a:xfrm>
            <a:off x="298704" y="853440"/>
            <a:ext cx="8546592"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10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that extend the spine (deep layer), and muscles that flex the spine</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2" descr="\\192.168.4.30\conversion\IRDVD\JPG Creation\Martini _VAP3E\Output\Chapter 10\JPEG FILES\Labeled\fig_10_09_02B-L.jpg"/>
          <p:cNvPicPr>
            <a:picLocks noChangeAspect="1" noChangeArrowheads="1"/>
          </p:cNvPicPr>
          <p:nvPr/>
        </p:nvPicPr>
        <p:blipFill>
          <a:blip r:embed="rId2">
            <a:extLst>
              <a:ext uri="{28A0092B-C50C-407E-A947-70E740481C1C}">
                <a14:useLocalDpi xmlns:a14="http://schemas.microsoft.com/office/drawing/2010/main" val="0"/>
              </a:ext>
            </a:extLst>
          </a:blip>
          <a:srcRect b="3526"/>
          <a:stretch>
            <a:fillRect/>
          </a:stretch>
        </p:blipFill>
        <p:spPr bwMode="auto">
          <a:xfrm>
            <a:off x="298704" y="1344168"/>
            <a:ext cx="8546592"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968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t>Module 10.9: Review</a:t>
            </a:r>
            <a:endParaRPr lang="en-US" dirty="0"/>
          </a:p>
        </p:txBody>
      </p:sp>
      <p:sp>
        <p:nvSpPr>
          <p:cNvPr id="51202" name="Content Placeholder 2"/>
          <p:cNvSpPr>
            <a:spLocks noGrp="1"/>
          </p:cNvSpPr>
          <p:nvPr>
            <p:ph idx="1"/>
          </p:nvPr>
        </p:nvSpPr>
        <p:spPr>
          <a:xfrm>
            <a:off x="446088" y="909522"/>
            <a:ext cx="8509225" cy="5340466"/>
          </a:xfrm>
        </p:spPr>
        <p:txBody>
          <a:bodyPr/>
          <a:lstStyle/>
          <a:p>
            <a:pPr marL="514350" indent="-514350">
              <a:buClr>
                <a:srgbClr val="00743A"/>
              </a:buClr>
              <a:buFont typeface="+mj-lt"/>
              <a:buAutoNum type="alphaUcPeriod"/>
            </a:pPr>
            <a:r>
              <a:rPr lang="en-US" dirty="0" smtClean="0"/>
              <a:t>List the spinal flexor muscles.</a:t>
            </a:r>
          </a:p>
          <a:p>
            <a:pPr marL="514350" indent="-514350">
              <a:buClr>
                <a:srgbClr val="00743A"/>
              </a:buClr>
              <a:buFont typeface="+mj-lt"/>
              <a:buAutoNum type="alphaUcPeriod"/>
            </a:pPr>
            <a:r>
              <a:rPr lang="en-US" dirty="0" smtClean="0"/>
              <a:t>Which muscles enable you to extend your neck?</a:t>
            </a:r>
          </a:p>
          <a:p>
            <a:pPr marL="514350" indent="-514350">
              <a:buClr>
                <a:srgbClr val="00743A"/>
              </a:buClr>
              <a:buFont typeface="+mj-lt"/>
              <a:buAutoNum type="alphaUcPeriod"/>
            </a:pPr>
            <a:r>
              <a:rPr lang="en-US" dirty="0" smtClean="0"/>
              <a:t>What might account for a lack of massive flexor muscles?</a:t>
            </a:r>
          </a:p>
          <a:p>
            <a:endParaRPr lang="en-US" sz="1200" dirty="0" smtClean="0"/>
          </a:p>
          <a:p>
            <a:r>
              <a:rPr lang="en-US" i="1" dirty="0" smtClean="0"/>
              <a:t>Learning Outcome: </a:t>
            </a:r>
            <a:r>
              <a:rPr lang="en-US" dirty="0" smtClean="0"/>
              <a:t>Identify the vertebral column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17781218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3" descr="\\192.168.4.30\conversion\IRDVD\JPG Creation\Martini _VAP3E\Output\Chapter 10\JPEG FILES\Labeled\fig_10_10_01-L.jpg"/>
          <p:cNvPicPr>
            <a:picLocks noChangeAspect="1" noChangeArrowheads="1"/>
          </p:cNvPicPr>
          <p:nvPr/>
        </p:nvPicPr>
        <p:blipFill>
          <a:blip r:embed="rId2">
            <a:extLst>
              <a:ext uri="{28A0092B-C50C-407E-A947-70E740481C1C}">
                <a14:useLocalDpi xmlns:a14="http://schemas.microsoft.com/office/drawing/2010/main" val="0"/>
              </a:ext>
            </a:extLst>
          </a:blip>
          <a:srcRect b="2787"/>
          <a:stretch>
            <a:fillRect/>
          </a:stretch>
        </p:blipFill>
        <p:spPr bwMode="auto">
          <a:xfrm>
            <a:off x="4530624" y="1206567"/>
            <a:ext cx="4462272" cy="5315712"/>
          </a:xfrm>
          <a:prstGeom prst="rect">
            <a:avLst/>
          </a:prstGeom>
          <a:noFill/>
          <a:extLst>
            <a:ext uri="{909E8E84-426E-40DD-AFC4-6F175D3DCCD1}">
              <a14:hiddenFill xmlns:a14="http://schemas.microsoft.com/office/drawing/2010/main">
                <a:solidFill>
                  <a:srgbClr val="FFFFFF"/>
                </a:solidFill>
              </a14:hiddenFill>
            </a:ext>
          </a:extLst>
        </p:spPr>
      </p:pic>
      <p:sp>
        <p:nvSpPr>
          <p:cNvPr id="39937" name="Title 1"/>
          <p:cNvSpPr>
            <a:spLocks noGrp="1"/>
          </p:cNvSpPr>
          <p:nvPr>
            <p:ph type="title"/>
          </p:nvPr>
        </p:nvSpPr>
        <p:spPr/>
        <p:txBody>
          <a:bodyPr/>
          <a:lstStyle/>
          <a:p>
            <a:r>
              <a:rPr lang="en-US" smtClean="0"/>
              <a:t>Module 10.10: The oblique and rectus muscles form the muscular walls of the trunk</a:t>
            </a:r>
            <a:endParaRPr lang="en-US" dirty="0"/>
          </a:p>
        </p:txBody>
      </p:sp>
      <p:sp>
        <p:nvSpPr>
          <p:cNvPr id="39938" name="Content Placeholder 2"/>
          <p:cNvSpPr>
            <a:spLocks noGrp="1"/>
          </p:cNvSpPr>
          <p:nvPr>
            <p:ph idx="1"/>
          </p:nvPr>
        </p:nvSpPr>
        <p:spPr>
          <a:xfrm>
            <a:off x="446088" y="1290638"/>
            <a:ext cx="7933824" cy="4959350"/>
          </a:xfrm>
        </p:spPr>
        <p:txBody>
          <a:bodyPr/>
          <a:lstStyle/>
          <a:p>
            <a:r>
              <a:rPr lang="en-US" altLang="en-US" b="1" dirty="0" smtClean="0"/>
              <a:t>Muscles of the trunk wall</a:t>
            </a:r>
          </a:p>
          <a:p>
            <a:pPr lvl="1"/>
            <a:r>
              <a:rPr lang="en-US" altLang="en-US" dirty="0" smtClean="0"/>
              <a:t>Share embryological </a:t>
            </a:r>
            <a:br>
              <a:rPr lang="en-US" altLang="en-US" dirty="0" smtClean="0"/>
            </a:br>
            <a:r>
              <a:rPr lang="en-US" altLang="en-US" dirty="0" smtClean="0"/>
              <a:t>origins</a:t>
            </a:r>
          </a:p>
          <a:p>
            <a:pPr lvl="1"/>
            <a:endParaRPr lang="en-US" altLang="en-US" dirty="0" smtClean="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
        <p:nvSpPr>
          <p:cNvPr id="4" name="TextBox 3"/>
          <p:cNvSpPr txBox="1"/>
          <p:nvPr/>
        </p:nvSpPr>
        <p:spPr>
          <a:xfrm>
            <a:off x="1805312" y="3161255"/>
            <a:ext cx="3419605" cy="1015663"/>
          </a:xfrm>
          <a:prstGeom prst="rect">
            <a:avLst/>
          </a:prstGeom>
          <a:noFill/>
        </p:spPr>
        <p:txBody>
          <a:bodyPr wrap="square" rtlCol="0">
            <a:spAutoFit/>
          </a:bodyPr>
          <a:lstStyle/>
          <a:p>
            <a:pPr algn="r"/>
            <a:r>
              <a:rPr lang="en-US" sz="2000" dirty="0"/>
              <a:t>The scalene muscles </a:t>
            </a:r>
            <a:r>
              <a:rPr lang="en-US" sz="2000" dirty="0" smtClean="0"/>
              <a:t>extend </a:t>
            </a:r>
            <a:r>
              <a:rPr lang="en-US" sz="2000" dirty="0"/>
              <a:t>from the </a:t>
            </a:r>
            <a:r>
              <a:rPr lang="en-US" sz="2000" dirty="0" smtClean="0"/>
              <a:t>cervical </a:t>
            </a:r>
            <a:r>
              <a:rPr lang="en-US" sz="2000" dirty="0"/>
              <a:t>vertebrae to the </a:t>
            </a:r>
            <a:r>
              <a:rPr lang="en-US" sz="2000" dirty="0" smtClean="0"/>
              <a:t>first </a:t>
            </a:r>
            <a:r>
              <a:rPr lang="en-US" sz="2000" dirty="0"/>
              <a:t>two </a:t>
            </a:r>
            <a:r>
              <a:rPr lang="en-US" sz="2000" dirty="0" smtClean="0"/>
              <a:t>ribs</a:t>
            </a:r>
            <a:endParaRPr lang="en-US" sz="2000" dirty="0"/>
          </a:p>
        </p:txBody>
      </p:sp>
    </p:spTree>
    <p:extLst>
      <p:ext uri="{BB962C8B-B14F-4D97-AF65-F5344CB8AC3E}">
        <p14:creationId xmlns:p14="http://schemas.microsoft.com/office/powerpoint/2010/main" val="11358077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External </a:t>
            </a:r>
            <a:r>
              <a:rPr lang="en-US" dirty="0" err="1" smtClean="0"/>
              <a:t>Intercostals</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pic>
        <p:nvPicPr>
          <p:cNvPr id="3" name="external_intercost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26416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Internal </a:t>
            </a:r>
            <a:r>
              <a:rPr lang="en-US" dirty="0" err="1" smtClean="0"/>
              <a:t>Intercostals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internal_intercost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571093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Muscles of the oblique and rectus groups form the muscular walls of the thorax and abdomen</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4" descr="\\192.168.4.30\conversion\IRDVD\JPG Creation\Martini _VAP3E\Output\Chapter 10\JPEG FILES\Labeled\fig_10_10_02A-C-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071444" y="1040672"/>
            <a:ext cx="7001112" cy="561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0593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Superficial trunk wall muscles are shown on the right side of the body, and the deeper muscles are shown on the left side of the body</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5" descr="\\192.168.4.30\conversion\IRDVD\JPG Creation\Martini _VAP3E\Output\Chapter 10\JPEG FILES\Labeled\fig_10_10_02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46330" y="1508719"/>
            <a:ext cx="5487851" cy="521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891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Transverse section showing the muscles of the thoracic wall, superior view of the diaphragm</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6" descr="\\192.168.4.30\conversion\IRDVD\JPG Creation\Martini _VAP3E\Output\Chapter 10\JPEG FILES\Labeled\fig_10_10_02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277878" y="1143820"/>
            <a:ext cx="6624755" cy="544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59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t>Module 10.2: </a:t>
            </a:r>
            <a:r>
              <a:rPr lang="en-US" altLang="en-US" dirty="0" smtClean="0"/>
              <a:t>Fascicle organization</a:t>
            </a:r>
            <a:br>
              <a:rPr lang="en-US" altLang="en-US" dirty="0" smtClean="0"/>
            </a:br>
            <a:endParaRPr lang="en-US" dirty="0"/>
          </a:p>
        </p:txBody>
      </p:sp>
      <p:sp>
        <p:nvSpPr>
          <p:cNvPr id="3" name="Content Placeholder 2"/>
          <p:cNvSpPr>
            <a:spLocks noGrp="1"/>
          </p:cNvSpPr>
          <p:nvPr>
            <p:ph idx="1"/>
          </p:nvPr>
        </p:nvSpPr>
        <p:spPr/>
        <p:txBody>
          <a:bodyPr/>
          <a:lstStyle/>
          <a:p>
            <a:r>
              <a:rPr lang="en-US" altLang="en-US" b="1" dirty="0" smtClean="0"/>
              <a:t>Convergent muscle</a:t>
            </a:r>
            <a:r>
              <a:rPr lang="en-US" altLang="en-US" dirty="0" smtClean="0"/>
              <a:t>—fascicles extending over broad area converge on common attachment site</a:t>
            </a:r>
          </a:p>
          <a:p>
            <a:pPr lvl="1"/>
            <a:r>
              <a:rPr lang="en-US" altLang="en-US" dirty="0" smtClean="0"/>
              <a:t>Versatile—different parts can pull different directions</a:t>
            </a:r>
          </a:p>
          <a:p>
            <a:pPr lvl="1"/>
            <a:r>
              <a:rPr lang="en-US" altLang="en-US" dirty="0" smtClean="0"/>
              <a:t>Does not pull as hard on attachment as parallel muscles</a:t>
            </a:r>
          </a:p>
          <a:p>
            <a:pPr lvl="1"/>
            <a:r>
              <a:rPr lang="en-US" altLang="en-US" i="1" dirty="0" smtClean="0"/>
              <a:t>Example: </a:t>
            </a:r>
          </a:p>
          <a:p>
            <a:pPr lvl="2"/>
            <a:r>
              <a:rPr lang="en-US" altLang="en-US" dirty="0" smtClean="0"/>
              <a:t>Pectoralis major</a:t>
            </a:r>
            <a:endParaRPr lang="en-US" alt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6" name="Picture 5" descr="\\192.168.4.30\conversion\IRDVD\JPG Creation\Martini _VAP3E\Output\Chapter 10\JPEG FILES\Labeled\fig_10_02_02-L.jpg"/>
          <p:cNvPicPr>
            <a:picLocks noChangeAspect="1" noChangeArrowheads="1"/>
          </p:cNvPicPr>
          <p:nvPr/>
        </p:nvPicPr>
        <p:blipFill>
          <a:blip r:embed="rId2">
            <a:extLst>
              <a:ext uri="{28A0092B-C50C-407E-A947-70E740481C1C}">
                <a14:useLocalDpi xmlns:a14="http://schemas.microsoft.com/office/drawing/2010/main" val="0"/>
              </a:ext>
            </a:extLst>
          </a:blip>
          <a:srcRect b="2374"/>
          <a:stretch>
            <a:fillRect/>
          </a:stretch>
        </p:blipFill>
        <p:spPr bwMode="auto">
          <a:xfrm>
            <a:off x="3695047" y="2893714"/>
            <a:ext cx="5000744" cy="366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9915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Transverse section showing the muscles of the abdominal wall</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7" descr="\\192.168.4.30\conversion\IRDVD\JPG Creation\Martini _VAP3E\Output\Chapter 10\JPEG FILES\Labeled\fig_10_10_02C-L.jpg"/>
          <p:cNvPicPr>
            <a:picLocks noChangeAspect="1" noChangeArrowheads="1"/>
          </p:cNvPicPr>
          <p:nvPr/>
        </p:nvPicPr>
        <p:blipFill>
          <a:blip r:embed="rId3">
            <a:extLst>
              <a:ext uri="{28A0092B-C50C-407E-A947-70E740481C1C}">
                <a14:useLocalDpi xmlns:a14="http://schemas.microsoft.com/office/drawing/2010/main" val="0"/>
              </a:ext>
            </a:extLst>
          </a:blip>
          <a:srcRect b="2430"/>
          <a:stretch>
            <a:fillRect/>
          </a:stretch>
        </p:blipFill>
        <p:spPr bwMode="auto">
          <a:xfrm>
            <a:off x="1142395" y="1029208"/>
            <a:ext cx="6895722" cy="54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210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External </a:t>
            </a:r>
            <a:r>
              <a:rPr lang="en-US" dirty="0" err="1" smtClean="0"/>
              <a:t>Obliques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external_obliqu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693583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Internal </a:t>
            </a:r>
            <a:r>
              <a:rPr lang="en-US" dirty="0" err="1" smtClean="0"/>
              <a:t>Obliques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internal_obliqu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112453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Transversus </a:t>
            </a:r>
            <a:r>
              <a:rPr lang="en-US" dirty="0" smtClean="0"/>
              <a:t>Abdominis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transversus_abdomin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723096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A&amp;P Flix: Rectus </a:t>
            </a:r>
            <a:r>
              <a:rPr lang="en-US" dirty="0" smtClean="0"/>
              <a:t>Abdominis</a:t>
            </a:r>
            <a:endParaRPr lang="en-US" dirty="0"/>
          </a:p>
        </p:txBody>
      </p:sp>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pic>
        <p:nvPicPr>
          <p:cNvPr id="4" name="rectus_abdomin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877272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Major landmarks of the inferior surface of the diaphragm</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8" descr="\\192.168.4.30\conversion\IRDVD\JPG Creation\Martini _VAP3E\Output\Chapter 10\JPEG FILES\Labeled\fig_10_10_03-L.jpg"/>
          <p:cNvPicPr>
            <a:picLocks noChangeAspect="1" noChangeArrowheads="1"/>
          </p:cNvPicPr>
          <p:nvPr/>
        </p:nvPicPr>
        <p:blipFill>
          <a:blip r:embed="rId3">
            <a:extLst>
              <a:ext uri="{28A0092B-C50C-407E-A947-70E740481C1C}">
                <a14:useLocalDpi xmlns:a14="http://schemas.microsoft.com/office/drawing/2010/main" val="0"/>
              </a:ext>
            </a:extLst>
          </a:blip>
          <a:srcRect b="2559"/>
          <a:stretch>
            <a:fillRect/>
          </a:stretch>
        </p:blipFill>
        <p:spPr bwMode="auto">
          <a:xfrm>
            <a:off x="446895" y="1006273"/>
            <a:ext cx="8250210" cy="560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252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Oblique and rectus muscles</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49" descr="\\192.168.4.30\conversion\IRDVD\JPG Creation\Martini _VAP3E\Output\Chapter 10\JPEG FILES\Labeled\fig_10_10A-L.jpg"/>
          <p:cNvPicPr>
            <a:picLocks noChangeAspect="1" noChangeArrowheads="1"/>
          </p:cNvPicPr>
          <p:nvPr/>
        </p:nvPicPr>
        <p:blipFill>
          <a:blip r:embed="rId2">
            <a:extLst>
              <a:ext uri="{28A0092B-C50C-407E-A947-70E740481C1C}">
                <a14:useLocalDpi xmlns:a14="http://schemas.microsoft.com/office/drawing/2010/main" val="0"/>
              </a:ext>
            </a:extLst>
          </a:blip>
          <a:srcRect b="2411"/>
          <a:stretch>
            <a:fillRect/>
          </a:stretch>
        </p:blipFill>
        <p:spPr bwMode="auto">
          <a:xfrm>
            <a:off x="490438" y="692767"/>
            <a:ext cx="8163125" cy="589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860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r>
              <a:rPr lang="en-US" smtClean="0"/>
              <a:t>Module 10.10: Review</a:t>
            </a:r>
            <a:endParaRPr lang="en-US" dirty="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Which muscle forms the deepest layer of the abdominal wall muscles?</a:t>
            </a:r>
          </a:p>
          <a:p>
            <a:pPr marL="514350" indent="-514350">
              <a:buClr>
                <a:srgbClr val="00743A"/>
              </a:buClr>
              <a:buFont typeface="+mj-lt"/>
              <a:buAutoNum type="alphaUcPeriod"/>
            </a:pPr>
            <a:r>
              <a:rPr lang="en-US" dirty="0" smtClean="0"/>
              <a:t>Which muscle connects the ribs and sternum to the pubic bones?</a:t>
            </a:r>
          </a:p>
          <a:p>
            <a:pPr marL="514350" indent="-514350">
              <a:buClr>
                <a:srgbClr val="00743A"/>
              </a:buClr>
              <a:buFont typeface="+mj-lt"/>
              <a:buAutoNum type="alphaUcPeriod"/>
            </a:pPr>
            <a:r>
              <a:rPr lang="en-US" dirty="0" smtClean="0"/>
              <a:t>Describe the action of the external oblique.</a:t>
            </a:r>
          </a:p>
          <a:p>
            <a:endParaRPr lang="en-US" sz="1200" dirty="0" smtClean="0"/>
          </a:p>
          <a:p>
            <a:r>
              <a:rPr lang="en-US" i="1" dirty="0" smtClean="0"/>
              <a:t>Learning Outcome: </a:t>
            </a:r>
            <a:r>
              <a:rPr lang="en-US" dirty="0" smtClean="0"/>
              <a:t>Identify the trunk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24707035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t>Module 10.11: The muscles of the pelvic floor support the organs of the abdominopelvic cavity</a:t>
            </a:r>
            <a:endParaRPr lang="en-US" dirty="0"/>
          </a:p>
        </p:txBody>
      </p:sp>
      <p:sp>
        <p:nvSpPr>
          <p:cNvPr id="39938" name="Content Placeholder 2"/>
          <p:cNvSpPr>
            <a:spLocks noGrp="1"/>
          </p:cNvSpPr>
          <p:nvPr>
            <p:ph idx="1"/>
          </p:nvPr>
        </p:nvSpPr>
        <p:spPr>
          <a:xfrm>
            <a:off x="446088" y="1553226"/>
            <a:ext cx="8288337" cy="4696761"/>
          </a:xfrm>
        </p:spPr>
        <p:txBody>
          <a:bodyPr/>
          <a:lstStyle/>
          <a:p>
            <a:r>
              <a:rPr lang="en-US" b="1" dirty="0" smtClean="0"/>
              <a:t>Muscles of the pelvic floor</a:t>
            </a:r>
          </a:p>
          <a:p>
            <a:pPr lvl="1"/>
            <a:r>
              <a:rPr lang="en-US" dirty="0" smtClean="0"/>
              <a:t>Muscles of pelvic floor form the </a:t>
            </a:r>
            <a:r>
              <a:rPr lang="en-US" b="1" dirty="0" smtClean="0"/>
              <a:t>perineal region </a:t>
            </a:r>
            <a:r>
              <a:rPr lang="en-US" dirty="0" smtClean="0"/>
              <a:t>= area divided into the </a:t>
            </a:r>
            <a:r>
              <a:rPr lang="en-US" i="1" dirty="0" smtClean="0"/>
              <a:t>anal triangle </a:t>
            </a:r>
            <a:r>
              <a:rPr lang="en-US" dirty="0" smtClean="0"/>
              <a:t>(posterior) and </a:t>
            </a:r>
            <a:r>
              <a:rPr lang="en-US" i="1" dirty="0" smtClean="0"/>
              <a:t>urogenital triangle</a:t>
            </a:r>
            <a:r>
              <a:rPr lang="en-US" dirty="0" smtClean="0"/>
              <a:t> (anterior)</a:t>
            </a:r>
          </a:p>
          <a:p>
            <a:pPr lvl="2"/>
            <a:r>
              <a:rPr lang="en-US" dirty="0" smtClean="0"/>
              <a:t>No differences in the ♀ and ♂ deep perineal musculature</a:t>
            </a:r>
          </a:p>
          <a:p>
            <a:pPr lvl="1"/>
            <a:r>
              <a:rPr lang="en-US" dirty="0" smtClean="0"/>
              <a:t>Pelvic diaphragm supports pelvic organs but does not completely close pelvic outlet </a:t>
            </a:r>
          </a:p>
          <a:p>
            <a:pPr lvl="2"/>
            <a:r>
              <a:rPr lang="en-US" dirty="0" smtClean="0"/>
              <a:t>Urethra, anus, vagina, vessels/nerves to lower limb exit </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954515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Female pelvic floor, inferior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0" descr="\\192.168.4.30\conversion\IRDVD\JPG Creation\Martini _VAP3E\Output\Chapter 10\JPEG FILES\Labeled\fig_10_11_01-L.jpg"/>
          <p:cNvPicPr>
            <a:picLocks noChangeAspect="1" noChangeArrowheads="1"/>
          </p:cNvPicPr>
          <p:nvPr/>
        </p:nvPicPr>
        <p:blipFill>
          <a:blip r:embed="rId3">
            <a:extLst>
              <a:ext uri="{28A0092B-C50C-407E-A947-70E740481C1C}">
                <a14:useLocalDpi xmlns:a14="http://schemas.microsoft.com/office/drawing/2010/main" val="0"/>
              </a:ext>
            </a:extLst>
          </a:blip>
          <a:srcRect b="3526"/>
          <a:stretch>
            <a:fillRect/>
          </a:stretch>
        </p:blipFill>
        <p:spPr bwMode="auto">
          <a:xfrm>
            <a:off x="298704" y="1344168"/>
            <a:ext cx="8546592" cy="416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265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192.168.4.30\user\Rajesh\VAP3e-lecture\Custom_JPGs\Ch10\fig_10_02_03-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568" y="590299"/>
            <a:ext cx="2448151" cy="60456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smtClean="0"/>
              <a:t>Module 10.2: </a:t>
            </a:r>
            <a:r>
              <a:rPr lang="en-US" altLang="en-US" smtClean="0"/>
              <a:t>Fascicle organization</a:t>
            </a:r>
            <a:br>
              <a:rPr lang="en-US" altLang="en-US" smtClean="0"/>
            </a:br>
            <a:endParaRPr lang="en-US" dirty="0"/>
          </a:p>
        </p:txBody>
      </p:sp>
      <p:sp>
        <p:nvSpPr>
          <p:cNvPr id="3" name="Content Placeholder 2"/>
          <p:cNvSpPr>
            <a:spLocks noGrp="1"/>
          </p:cNvSpPr>
          <p:nvPr>
            <p:ph idx="1"/>
          </p:nvPr>
        </p:nvSpPr>
        <p:spPr>
          <a:xfrm>
            <a:off x="446088" y="909522"/>
            <a:ext cx="8196871" cy="5340466"/>
          </a:xfrm>
        </p:spPr>
        <p:txBody>
          <a:bodyPr/>
          <a:lstStyle/>
          <a:p>
            <a:r>
              <a:rPr lang="en-US" altLang="en-US" b="1" dirty="0" smtClean="0"/>
              <a:t>Pennate muscle </a:t>
            </a:r>
            <a:r>
              <a:rPr lang="en-US" altLang="en-US" dirty="0" smtClean="0"/>
              <a:t>(</a:t>
            </a:r>
            <a:r>
              <a:rPr lang="en-US" altLang="en-US" i="1" dirty="0" err="1" smtClean="0"/>
              <a:t>penna</a:t>
            </a:r>
            <a:r>
              <a:rPr lang="en-US" altLang="en-US" i="1" dirty="0" smtClean="0"/>
              <a:t>, </a:t>
            </a:r>
            <a:r>
              <a:rPr lang="en-US" altLang="en-US" dirty="0" smtClean="0"/>
              <a:t>feather)—</a:t>
            </a:r>
            <a:br>
              <a:rPr lang="en-US" altLang="en-US" dirty="0" smtClean="0"/>
            </a:br>
            <a:r>
              <a:rPr lang="en-US" altLang="en-US" dirty="0" smtClean="0"/>
              <a:t>fascicles form angle with tendon</a:t>
            </a:r>
          </a:p>
          <a:p>
            <a:pPr lvl="1"/>
            <a:r>
              <a:rPr lang="en-US" altLang="en-US" dirty="0" smtClean="0"/>
              <a:t>Fibers pull at angle</a:t>
            </a:r>
          </a:p>
          <a:p>
            <a:pPr lvl="2"/>
            <a:r>
              <a:rPr lang="en-US" altLang="en-US" dirty="0" smtClean="0"/>
              <a:t>Tendon moves less than in </a:t>
            </a:r>
            <a:br>
              <a:rPr lang="en-US" altLang="en-US" dirty="0" smtClean="0"/>
            </a:br>
            <a:r>
              <a:rPr lang="en-US" altLang="en-US" dirty="0" smtClean="0"/>
              <a:t>parallel muscle</a:t>
            </a:r>
          </a:p>
          <a:p>
            <a:pPr lvl="1"/>
            <a:r>
              <a:rPr lang="en-US" altLang="en-US" dirty="0" smtClean="0"/>
              <a:t>More fibers/myofibrils than </a:t>
            </a:r>
            <a:br>
              <a:rPr lang="en-US" altLang="en-US" dirty="0" smtClean="0"/>
            </a:br>
            <a:r>
              <a:rPr lang="en-US" altLang="en-US" dirty="0" smtClean="0"/>
              <a:t>same-sized parallel muscle</a:t>
            </a:r>
          </a:p>
          <a:p>
            <a:pPr lvl="2"/>
            <a:r>
              <a:rPr lang="en-US" altLang="en-US" dirty="0" smtClean="0"/>
              <a:t>Produces more tension</a:t>
            </a:r>
            <a:endParaRPr lang="en-US" alt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721909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Male pelvic floor, inferior view</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1" descr="\\192.168.4.30\conversion\IRDVD\JPG Creation\Martini _VAP3E\Output\Chapter 10\JPEG FILES\Labeled\fig_10_11_02-L.jpg"/>
          <p:cNvPicPr>
            <a:picLocks noChangeAspect="1" noChangeArrowheads="1"/>
          </p:cNvPicPr>
          <p:nvPr/>
        </p:nvPicPr>
        <p:blipFill>
          <a:blip r:embed="rId2">
            <a:extLst>
              <a:ext uri="{28A0092B-C50C-407E-A947-70E740481C1C}">
                <a14:useLocalDpi xmlns:a14="http://schemas.microsoft.com/office/drawing/2010/main" val="0"/>
              </a:ext>
            </a:extLst>
          </a:blip>
          <a:srcRect b="3060"/>
          <a:stretch>
            <a:fillRect/>
          </a:stretch>
        </p:blipFill>
        <p:spPr bwMode="auto">
          <a:xfrm>
            <a:off x="298704" y="1014984"/>
            <a:ext cx="8546592" cy="482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023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the pelvic floor—urogenital triangle</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2" descr="\\192.168.4.30\conversion\IRDVD\JPG Creation\Martini _VAP3E\Output\Chapter 10\JPEG FILES\Labeled\fig_10_11A-1-L.jpg"/>
          <p:cNvPicPr>
            <a:picLocks noChangeAspect="1" noChangeArrowheads="1"/>
          </p:cNvPicPr>
          <p:nvPr/>
        </p:nvPicPr>
        <p:blipFill>
          <a:blip r:embed="rId2">
            <a:extLst>
              <a:ext uri="{28A0092B-C50C-407E-A947-70E740481C1C}">
                <a14:useLocalDpi xmlns:a14="http://schemas.microsoft.com/office/drawing/2010/main" val="0"/>
              </a:ext>
            </a:extLst>
          </a:blip>
          <a:srcRect b="3012"/>
          <a:stretch>
            <a:fillRect/>
          </a:stretch>
        </p:blipFill>
        <p:spPr bwMode="auto">
          <a:xfrm>
            <a:off x="298704" y="975360"/>
            <a:ext cx="8546592" cy="490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5690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IN" dirty="0" smtClean="0"/>
              <a:t>Muscles of the pelvic floor—anal triangle</a:t>
            </a:r>
            <a:br>
              <a:rPr lang="en-IN" dirty="0" smtClean="0"/>
            </a:b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53" descr="\\192.168.4.30\conversion\IRDVD\JPG Creation\Martini _VAP3E\Output\Chapter 10\JPEG FILES\Labeled\fig_10_11A-2-L.jpg"/>
          <p:cNvPicPr>
            <a:picLocks noChangeAspect="1" noChangeArrowheads="1"/>
          </p:cNvPicPr>
          <p:nvPr/>
        </p:nvPicPr>
        <p:blipFill>
          <a:blip r:embed="rId2">
            <a:extLst>
              <a:ext uri="{28A0092B-C50C-407E-A947-70E740481C1C}">
                <a14:useLocalDpi xmlns:a14="http://schemas.microsoft.com/office/drawing/2010/main" val="0"/>
              </a:ext>
            </a:extLst>
          </a:blip>
          <a:srcRect b="4281"/>
          <a:stretch>
            <a:fillRect/>
          </a:stretch>
        </p:blipFill>
        <p:spPr bwMode="auto">
          <a:xfrm>
            <a:off x="298704" y="1725168"/>
            <a:ext cx="8546592" cy="340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58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r>
              <a:rPr lang="en-US" smtClean="0"/>
              <a:t>Module 10.11: Review</a:t>
            </a:r>
            <a:endParaRPr lang="en-US" dirty="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Which muscles make up the pelvic diaphragm?</a:t>
            </a:r>
          </a:p>
          <a:p>
            <a:pPr marL="514350" indent="-514350">
              <a:buClr>
                <a:srgbClr val="00743A"/>
              </a:buClr>
              <a:buFont typeface="+mj-lt"/>
              <a:buAutoNum type="alphaUcPeriod"/>
            </a:pPr>
            <a:r>
              <a:rPr lang="en-US" dirty="0" smtClean="0"/>
              <a:t>In females, what is the action of the </a:t>
            </a:r>
            <a:r>
              <a:rPr lang="en-US" dirty="0" err="1" smtClean="0"/>
              <a:t>bulbospongiosus</a:t>
            </a:r>
            <a:r>
              <a:rPr lang="en-US" dirty="0" smtClean="0"/>
              <a:t>?</a:t>
            </a:r>
          </a:p>
          <a:p>
            <a:pPr marL="514350" indent="-514350">
              <a:buClr>
                <a:srgbClr val="00743A"/>
              </a:buClr>
              <a:buFont typeface="+mj-lt"/>
              <a:buAutoNum type="alphaUcPeriod"/>
            </a:pPr>
            <a:r>
              <a:rPr lang="en-US" dirty="0" smtClean="0"/>
              <a:t>The </a:t>
            </a:r>
            <a:r>
              <a:rPr lang="en-US" dirty="0" err="1" smtClean="0"/>
              <a:t>coccygeus</a:t>
            </a:r>
            <a:r>
              <a:rPr lang="en-US" dirty="0" smtClean="0"/>
              <a:t> extends from the sacrum and coccyx to which structure?</a:t>
            </a:r>
          </a:p>
          <a:p>
            <a:endParaRPr lang="en-US" sz="1200" dirty="0" smtClean="0"/>
          </a:p>
          <a:p>
            <a:r>
              <a:rPr lang="en-US" i="1" dirty="0" smtClean="0"/>
              <a:t>Learning Outcome: </a:t>
            </a:r>
            <a:r>
              <a:rPr lang="en-US" dirty="0" smtClean="0"/>
              <a:t>Identify the pelvic floor muscles, and cite their origins, insertions, and actions.</a:t>
            </a:r>
            <a:endParaRPr lang="en-US" dirty="0"/>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3492613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Module 10.2: </a:t>
            </a:r>
            <a:r>
              <a:rPr lang="en-US" altLang="en-US" smtClean="0"/>
              <a:t>Fascicle organization</a:t>
            </a:r>
            <a:br>
              <a:rPr lang="en-US" altLang="en-US" smtClean="0"/>
            </a:br>
            <a:endParaRPr lang="en-US" dirty="0"/>
          </a:p>
        </p:txBody>
      </p:sp>
      <p:sp>
        <p:nvSpPr>
          <p:cNvPr id="3" name="Content Placeholder 2"/>
          <p:cNvSpPr>
            <a:spLocks noGrp="1"/>
          </p:cNvSpPr>
          <p:nvPr>
            <p:ph idx="1"/>
          </p:nvPr>
        </p:nvSpPr>
        <p:spPr/>
        <p:txBody>
          <a:bodyPr/>
          <a:lstStyle/>
          <a:p>
            <a:r>
              <a:rPr lang="en-US" altLang="en-US" b="1" dirty="0" smtClean="0"/>
              <a:t>3 Types of pennate muscles:</a:t>
            </a:r>
          </a:p>
          <a:p>
            <a:pPr marL="690563" lvl="1" indent="-514350">
              <a:buFont typeface="+mj-lt"/>
              <a:buAutoNum type="arabicPeriod"/>
            </a:pPr>
            <a:r>
              <a:rPr lang="en-US" altLang="en-US" dirty="0" smtClean="0"/>
              <a:t>​</a:t>
            </a:r>
            <a:r>
              <a:rPr lang="en-US" altLang="en-US" b="1" dirty="0" err="1" smtClean="0"/>
              <a:t>Unipennate</a:t>
            </a:r>
            <a:r>
              <a:rPr lang="en-US" altLang="en-US" dirty="0" smtClean="0"/>
              <a:t>—all fibers are on one side of tendon (extensor </a:t>
            </a:r>
            <a:r>
              <a:rPr lang="en-US" altLang="en-US" dirty="0" err="1" smtClean="0"/>
              <a:t>digitorum</a:t>
            </a:r>
            <a:r>
              <a:rPr lang="en-US" altLang="en-US" dirty="0" smtClean="0"/>
              <a:t>)</a:t>
            </a:r>
          </a:p>
          <a:p>
            <a:pPr marL="690563" lvl="1" indent="-514350">
              <a:buFont typeface="+mj-lt"/>
              <a:buAutoNum type="arabicPeriod"/>
            </a:pPr>
            <a:r>
              <a:rPr lang="en-US" altLang="en-US" dirty="0" smtClean="0"/>
              <a:t>​</a:t>
            </a:r>
            <a:r>
              <a:rPr lang="en-US" altLang="en-US" b="1" dirty="0" err="1" smtClean="0"/>
              <a:t>Bipennate</a:t>
            </a:r>
            <a:r>
              <a:rPr lang="en-US" altLang="en-US" dirty="0" smtClean="0"/>
              <a:t>—fibers insert on both sides of tendon (rectus </a:t>
            </a:r>
            <a:r>
              <a:rPr lang="en-US" altLang="en-US" dirty="0" err="1" smtClean="0"/>
              <a:t>femoris</a:t>
            </a:r>
            <a:r>
              <a:rPr lang="en-US" altLang="en-US" dirty="0" smtClean="0"/>
              <a:t>)</a:t>
            </a:r>
          </a:p>
          <a:p>
            <a:pPr marL="690563" lvl="1" indent="-514350">
              <a:buFont typeface="+mj-lt"/>
              <a:buAutoNum type="arabicPeriod"/>
            </a:pPr>
            <a:r>
              <a:rPr lang="en-US" altLang="en-US" dirty="0" smtClean="0"/>
              <a:t>​</a:t>
            </a:r>
            <a:r>
              <a:rPr lang="en-US" altLang="en-US" b="1" dirty="0" err="1" smtClean="0"/>
              <a:t>Multipennate</a:t>
            </a:r>
            <a:r>
              <a:rPr lang="en-US" altLang="en-US" dirty="0" smtClean="0"/>
              <a:t>—tendon branches within pennate muscle (deltoid)</a:t>
            </a:r>
          </a:p>
        </p:txBody>
      </p:sp>
      <p:sp>
        <p:nvSpPr>
          <p:cNvPr id="2" name="Footer Placeholder 1"/>
          <p:cNvSpPr>
            <a:spLocks noGrp="1"/>
          </p:cNvSpPr>
          <p:nvPr>
            <p:ph type="ftr" sz="quarter" idx="10"/>
          </p:nvPr>
        </p:nvSpPr>
        <p:spPr/>
        <p:txBody>
          <a:bodyPr/>
          <a:lstStyle/>
          <a:p>
            <a:pPr>
              <a:defRPr/>
            </a:pPr>
            <a:r>
              <a:rPr lang="en-US" smtClean="0"/>
              <a:t>© 2018 Pearson Education, Inc.</a:t>
            </a:r>
            <a:endParaRPr lang="en-US" dirty="0"/>
          </a:p>
        </p:txBody>
      </p:sp>
      <p:pic>
        <p:nvPicPr>
          <p:cNvPr id="5" name="Picture 7" descr="\\192.168.4.30\conversion\IRDVD\JPG Creation\Martini _VAP3E\Output\Chapter 10\JPEG FILES\Labeled\fig_10_02_03-L.jpg"/>
          <p:cNvPicPr>
            <a:picLocks noChangeAspect="1" noChangeArrowheads="1"/>
          </p:cNvPicPr>
          <p:nvPr/>
        </p:nvPicPr>
        <p:blipFill>
          <a:blip r:embed="rId3">
            <a:extLst>
              <a:ext uri="{28A0092B-C50C-407E-A947-70E740481C1C}">
                <a14:useLocalDpi xmlns:a14="http://schemas.microsoft.com/office/drawing/2010/main" val="0"/>
              </a:ext>
            </a:extLst>
          </a:blip>
          <a:srcRect b="3149"/>
          <a:stretch>
            <a:fillRect/>
          </a:stretch>
        </p:blipFill>
        <p:spPr bwMode="auto">
          <a:xfrm>
            <a:off x="3593443" y="3687949"/>
            <a:ext cx="5216724" cy="286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39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P 3e">
      <a:dk1>
        <a:sysClr val="windowText" lastClr="000000"/>
      </a:dk1>
      <a:lt1>
        <a:sysClr val="window" lastClr="FFFFFF"/>
      </a:lt1>
      <a:dk2>
        <a:srgbClr val="00743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14800</TotalTime>
  <Words>3152</Words>
  <Application>Microsoft Office PowerPoint</Application>
  <PresentationFormat>On-screen Show (4:3)</PresentationFormat>
  <Paragraphs>390</Paragraphs>
  <Slides>83</Slides>
  <Notes>20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Courier New</vt:lpstr>
      <vt:lpstr>Times New Roman</vt:lpstr>
      <vt:lpstr>Wingdings</vt:lpstr>
      <vt:lpstr>Office Theme</vt:lpstr>
      <vt:lpstr>PowerPoint Presentation</vt:lpstr>
      <vt:lpstr>Section 1: Functional Organization of the Muscular System</vt:lpstr>
      <vt:lpstr>Module 10.1: The axial and appendicular muscles have different functions</vt:lpstr>
      <vt:lpstr>Module 10.1: Divisions of the muscular system </vt:lpstr>
      <vt:lpstr>Module 10.1: Review</vt:lpstr>
      <vt:lpstr>Module 10.2: Muscular power and range of motion are influenced by fascicle organization and leverage</vt:lpstr>
      <vt:lpstr>Module 10.2: Fascicle organization </vt:lpstr>
      <vt:lpstr>Module 10.2: Fascicle organization </vt:lpstr>
      <vt:lpstr>Module 10.2: Fascicle organization </vt:lpstr>
      <vt:lpstr>Module 10.2: Fascicle organization </vt:lpstr>
      <vt:lpstr>Skeletal muscles can be categorized based on the organization of their fascicles, as follows: (1) parallel muscles, (2) convergent muscles, (3) pennate muscles, and (4) circular muscles </vt:lpstr>
      <vt:lpstr>Module 10.2: Fascicle organization</vt:lpstr>
      <vt:lpstr>Module 10.2: Fascicle organization</vt:lpstr>
      <vt:lpstr>Module 10.2: Fascicle organization  </vt:lpstr>
      <vt:lpstr>Module 10.2: Fascicle organization  </vt:lpstr>
      <vt:lpstr>Module 10.2: Review</vt:lpstr>
      <vt:lpstr>Module 10.3: The origins and insertions of muscles determine their actions</vt:lpstr>
      <vt:lpstr>Module 10.3: Origin, insertion, and action</vt:lpstr>
      <vt:lpstr>Module 10.3: Origin, insertion, and action</vt:lpstr>
      <vt:lpstr>Module 10.3: Origin, insertion, and action</vt:lpstr>
      <vt:lpstr>Module 10.3: Origin, insertion, and action</vt:lpstr>
      <vt:lpstr>PowerPoint Presentation</vt:lpstr>
      <vt:lpstr>PowerPoint Presentation</vt:lpstr>
      <vt:lpstr>PowerPoint Presentation</vt:lpstr>
      <vt:lpstr>PowerPoint Presentation</vt:lpstr>
      <vt:lpstr>Module 10.3: Review</vt:lpstr>
      <vt:lpstr>Module 10.4: The skeletal muscles can be assigned to the axial division or the appendicular division based on origins and functions</vt:lpstr>
      <vt:lpstr>Skeletal muscles, anterior view </vt:lpstr>
      <vt:lpstr>Skeletal muscles, posterior view </vt:lpstr>
      <vt:lpstr>Module 10.4: Review</vt:lpstr>
      <vt:lpstr>Section 2: Axial Muscles</vt:lpstr>
      <vt:lpstr>Section 2: Axial Muscles</vt:lpstr>
      <vt:lpstr>Module 10.5: There are four groups of axial muscles</vt:lpstr>
      <vt:lpstr>Module 10.5: There are four groups of axial muscles</vt:lpstr>
      <vt:lpstr>Module 10.5: Review</vt:lpstr>
      <vt:lpstr>Module 10.6: The muscles of facial expression are important in eating and useful for communication</vt:lpstr>
      <vt:lpstr>Muscles of facial expression, anterior view </vt:lpstr>
      <vt:lpstr>Muscles of facial expression, lateral view </vt:lpstr>
      <vt:lpstr>Muscles of facial expression </vt:lpstr>
      <vt:lpstr>Muscles of facial expression </vt:lpstr>
      <vt:lpstr>Module 10.6: Review</vt:lpstr>
      <vt:lpstr>Module 10.7: The extrinsic eye muscles position the eye . . .</vt:lpstr>
      <vt:lpstr>Extrinsic eye muscles, anterior view </vt:lpstr>
      <vt:lpstr>Origins of the extrinsic eye muscles within the right orbit</vt:lpstr>
      <vt:lpstr>Extrinsic eye muscles</vt:lpstr>
      <vt:lpstr>Module 10.7: … and the muscles of mastication move the lower jaw</vt:lpstr>
      <vt:lpstr>Muscles of mastication </vt:lpstr>
      <vt:lpstr>A&amp;P Flix: Masseter</vt:lpstr>
      <vt:lpstr>Muscles of mastication </vt:lpstr>
      <vt:lpstr>Module 10.7: Review</vt:lpstr>
      <vt:lpstr>Module 10.8: The muscles of the tongue are closely associated with the muscles of the pharynx and neck</vt:lpstr>
      <vt:lpstr>Muscles of the tongue</vt:lpstr>
      <vt:lpstr>Muscles of the pharynx </vt:lpstr>
      <vt:lpstr>Anterior muscles of the neck </vt:lpstr>
      <vt:lpstr>Muscles from the hyoid bone that form the floor of the mouth, superior view </vt:lpstr>
      <vt:lpstr>Anterior muscles of the neck </vt:lpstr>
      <vt:lpstr>Module 10.8: Review</vt:lpstr>
      <vt:lpstr>Module 10.9: The muscles of the vertebral column support and align the axial skeleton</vt:lpstr>
      <vt:lpstr>Muscles that extend the spine, superficial and deep groups </vt:lpstr>
      <vt:lpstr>Muscles that flex the spine </vt:lpstr>
      <vt:lpstr>Muscles that extend the spine, superficial layer </vt:lpstr>
      <vt:lpstr>Muscles that extend the spine (deep layer), and muscles that flex the spine </vt:lpstr>
      <vt:lpstr>Module 10.9: Review</vt:lpstr>
      <vt:lpstr>Module 10.10: The oblique and rectus muscles form the muscular walls of the trunk</vt:lpstr>
      <vt:lpstr>A&amp;P Flix: External Intercostals</vt:lpstr>
      <vt:lpstr>A&amp;P Flix: Internal Intercostals</vt:lpstr>
      <vt:lpstr>Muscles of the oblique and rectus groups form the muscular walls of the thorax and abdomen</vt:lpstr>
      <vt:lpstr>Superficial trunk wall muscles are shown on the right side of the body, and the deeper muscles are shown on the left side of the body</vt:lpstr>
      <vt:lpstr>Transverse section showing the muscles of the thoracic wall, superior view of the diaphragm</vt:lpstr>
      <vt:lpstr>Transverse section showing the muscles of the abdominal wall</vt:lpstr>
      <vt:lpstr>A&amp;P Flix: External Obliques</vt:lpstr>
      <vt:lpstr>A&amp;P Flix: Internal Obliques</vt:lpstr>
      <vt:lpstr>A&amp;P Flix: Transversus Abdominis</vt:lpstr>
      <vt:lpstr>A&amp;P Flix: Rectus Abdominis</vt:lpstr>
      <vt:lpstr>Major landmarks of the inferior surface of the diaphragm </vt:lpstr>
      <vt:lpstr>Oblique and rectus muscles </vt:lpstr>
      <vt:lpstr>Module 10.10: Review</vt:lpstr>
      <vt:lpstr>Module 10.11: The muscles of the pelvic floor support the organs of the abdominopelvic cavity</vt:lpstr>
      <vt:lpstr>Female pelvic floor, inferior view </vt:lpstr>
      <vt:lpstr>Male pelvic floor, inferior view </vt:lpstr>
      <vt:lpstr>Muscles of the pelvic floor—urogenital triangle </vt:lpstr>
      <vt:lpstr>Muscles of the pelvic floor—anal triangle </vt:lpstr>
      <vt:lpstr>Module 10.11: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Jennifer Hastings</cp:lastModifiedBy>
  <cp:revision>1077</cp:revision>
  <dcterms:created xsi:type="dcterms:W3CDTF">2013-10-29T17:07:36Z</dcterms:created>
  <dcterms:modified xsi:type="dcterms:W3CDTF">2017-06-19T19:03:07Z</dcterms:modified>
</cp:coreProperties>
</file>