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5"/>
  </p:notesMasterIdLst>
  <p:handoutMasterIdLst>
    <p:handoutMasterId r:id="rId136"/>
  </p:handoutMasterIdLst>
  <p:sldIdLst>
    <p:sldId id="256" r:id="rId2"/>
    <p:sldId id="38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Bailey" initials="DB" lastIdx="5" clrIdx="0"/>
  <p:cmAuthor id="1" name="Lori Garrett" initials="LG" lastIdx="4" clrIdx="1"/>
  <p:cmAuthor id="2" name="Omalley, Chasity B" initials="OC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A"/>
    <a:srgbClr val="006666"/>
    <a:srgbClr val="F9D50A"/>
    <a:srgbClr val="34539A"/>
    <a:srgbClr val="EBA82C"/>
    <a:srgbClr val="06A4A0"/>
    <a:srgbClr val="1D5072"/>
    <a:srgbClr val="204162"/>
    <a:srgbClr val="203E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91742" autoAdjust="0"/>
  </p:normalViewPr>
  <p:slideViewPr>
    <p:cSldViewPr snapToGrid="0">
      <p:cViewPr varScale="1">
        <p:scale>
          <a:sx n="95" d="100"/>
          <a:sy n="95" d="100"/>
        </p:scale>
        <p:origin x="9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181"/>
    </p:cViewPr>
  </p:sorterViewPr>
  <p:notesViewPr>
    <p:cSldViewPr snapToGrid="0">
      <p:cViewPr varScale="1">
        <p:scale>
          <a:sx n="64" d="100"/>
          <a:sy n="64" d="100"/>
        </p:scale>
        <p:origin x="-334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560D4E-9E4F-48BC-A23F-64FCEE2CB1DB}" type="datetimeFigureOut">
              <a:rPr lang="en-US" smtClean="0"/>
              <a:t>7/12/2017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4271402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B6B8AFE-3AA1-400F-821A-617BBC586E76}" type="datetimeFigureOut">
              <a:rPr lang="en-US"/>
              <a:pPr>
                <a:defRPr/>
              </a:pPr>
              <a:t>7/12/2017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68A4230-A740-45D3-9BAF-90A8C6F538B2}" type="slidenum">
              <a:rPr lang="en-US" altLang="en-US"/>
              <a:pPr/>
              <a:t>‹#›</a:t>
            </a:fld>
            <a:endParaRPr lang="en-US" altLang="en-US" dirty="0"/>
          </a:p>
        </p:txBody>
      </p:sp>
    </p:spTree>
    <p:extLst>
      <p:ext uri="{BB962C8B-B14F-4D97-AF65-F5344CB8AC3E}">
        <p14:creationId xmlns:p14="http://schemas.microsoft.com/office/powerpoint/2010/main" val="2401333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2AF49A-58F0-4A2C-8AFA-5C17B251CE89}" type="slidenum">
              <a:rPr lang="en-US" altLang="en-US">
                <a:latin typeface="Calibri" panose="020F0502020204030204" pitchFamily="34" charset="0"/>
              </a:rPr>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1579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Note that the slide says that hCG maintains the corpus luteum. Ask students to recall how the corpus luteum forms and what it does. Point out that absence of hCG is the signal that causes degeneration of the corpus luteum, which withdraws its hormonal support of the built-up endometrium, triggering menstruation and the start of a new cycle.</a:t>
            </a: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F56B958-27E6-4CC2-96BA-3BAF75DA3E3C}" type="slidenum">
              <a:rPr lang="en-US" altLang="en-US" smtClean="0">
                <a:latin typeface="Calibri" pitchFamily="34" charset="0"/>
              </a:rPr>
              <a:pPr/>
              <a:t>60</a:t>
            </a:fld>
            <a:endParaRPr lang="en-US" altLang="en-US" smtClean="0">
              <a:latin typeface="Calibri" pitchFamily="34" charset="0"/>
            </a:endParaRPr>
          </a:p>
        </p:txBody>
      </p:sp>
    </p:spTree>
    <p:extLst>
      <p:ext uri="{BB962C8B-B14F-4D97-AF65-F5344CB8AC3E}">
        <p14:creationId xmlns:p14="http://schemas.microsoft.com/office/powerpoint/2010/main" val="1989519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Ask students to consider the meaning of the terms </a:t>
            </a:r>
            <a:r>
              <a:rPr lang="en-US" altLang="en-US" i="1" smtClean="0"/>
              <a:t>dizygotic</a:t>
            </a:r>
            <a:r>
              <a:rPr lang="en-US" altLang="en-US" smtClean="0"/>
              <a:t> and </a:t>
            </a:r>
            <a:r>
              <a:rPr lang="en-US" altLang="en-US" i="1" smtClean="0"/>
              <a:t>monozygotic.</a:t>
            </a:r>
            <a:r>
              <a:rPr lang="en-US" altLang="en-US" smtClean="0"/>
              <a:t> This will help them think about the division processes that lead to each type of twins.</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1E99CC0-3813-451C-95A5-AFD4587AF865}" type="slidenum">
              <a:rPr lang="en-US" altLang="en-US" smtClean="0">
                <a:latin typeface="Calibri" pitchFamily="34" charset="0"/>
              </a:rPr>
              <a:pPr/>
              <a:t>69</a:t>
            </a:fld>
            <a:endParaRPr lang="en-US" altLang="en-US" smtClean="0">
              <a:latin typeface="Calibri" pitchFamily="34" charset="0"/>
            </a:endParaRPr>
          </a:p>
        </p:txBody>
      </p:sp>
    </p:spTree>
    <p:extLst>
      <p:ext uri="{BB962C8B-B14F-4D97-AF65-F5344CB8AC3E}">
        <p14:creationId xmlns:p14="http://schemas.microsoft.com/office/powerpoint/2010/main" val="350215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Using this image, ask students to suggest some of the problems an expectant mom might experience, and what causes them. For example, pregnant women often have polyuria. Why?</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3E811D7-DCEA-4F26-A7B2-A4580EF72334}" type="slidenum">
              <a:rPr lang="en-US" altLang="en-US" smtClean="0">
                <a:latin typeface="Calibri" pitchFamily="34" charset="0"/>
              </a:rPr>
              <a:pPr/>
              <a:t>73</a:t>
            </a:fld>
            <a:endParaRPr lang="en-US" altLang="en-US" smtClean="0">
              <a:latin typeface="Calibri" pitchFamily="34" charset="0"/>
            </a:endParaRPr>
          </a:p>
        </p:txBody>
      </p:sp>
    </p:spTree>
    <p:extLst>
      <p:ext uri="{BB962C8B-B14F-4D97-AF65-F5344CB8AC3E}">
        <p14:creationId xmlns:p14="http://schemas.microsoft.com/office/powerpoint/2010/main" val="325932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a complex figure and some students will need guidance to follow it.</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3AF00F0C-6FCD-42FF-89CE-6002226A4705}" type="slidenum">
              <a:rPr lang="en-US" altLang="en-US" smtClean="0">
                <a:latin typeface="Calibri" pitchFamily="34" charset="0"/>
              </a:rPr>
              <a:pPr/>
              <a:t>78</a:t>
            </a:fld>
            <a:endParaRPr lang="en-US" altLang="en-US" smtClean="0">
              <a:latin typeface="Calibri" pitchFamily="34" charset="0"/>
            </a:endParaRPr>
          </a:p>
        </p:txBody>
      </p:sp>
    </p:spTree>
    <p:extLst>
      <p:ext uri="{BB962C8B-B14F-4D97-AF65-F5344CB8AC3E}">
        <p14:creationId xmlns:p14="http://schemas.microsoft.com/office/powerpoint/2010/main" val="4028641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This figure shows the positive feedback loop that arises. Be sure students see why it is positive feedback.</a:t>
            </a:r>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3646456-4EF7-45B4-AD9D-6E63BDB986DF}" type="slidenum">
              <a:rPr lang="en-US" altLang="en-US" smtClean="0">
                <a:latin typeface="Calibri" pitchFamily="34" charset="0"/>
              </a:rPr>
              <a:pPr/>
              <a:t>93</a:t>
            </a:fld>
            <a:endParaRPr lang="en-US" altLang="en-US" smtClean="0">
              <a:latin typeface="Calibri" pitchFamily="34" charset="0"/>
            </a:endParaRPr>
          </a:p>
        </p:txBody>
      </p:sp>
    </p:spTree>
    <p:extLst>
      <p:ext uri="{BB962C8B-B14F-4D97-AF65-F5344CB8AC3E}">
        <p14:creationId xmlns:p14="http://schemas.microsoft.com/office/powerpoint/2010/main" val="238846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Be sure students see the START arrow at the top, showing where the GnRH originates.</a:t>
            </a: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695E36CD-033A-460C-A71F-CBB3909E01FC}" type="slidenum">
              <a:rPr lang="en-US" altLang="en-US" smtClean="0">
                <a:latin typeface="Calibri" pitchFamily="34" charset="0"/>
              </a:rPr>
              <a:pPr/>
              <a:t>101</a:t>
            </a:fld>
            <a:endParaRPr lang="en-US" altLang="en-US" smtClean="0">
              <a:latin typeface="Calibri" pitchFamily="34" charset="0"/>
            </a:endParaRPr>
          </a:p>
        </p:txBody>
      </p:sp>
    </p:spTree>
    <p:extLst>
      <p:ext uri="{BB962C8B-B14F-4D97-AF65-F5344CB8AC3E}">
        <p14:creationId xmlns:p14="http://schemas.microsoft.com/office/powerpoint/2010/main" val="1894114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To get students really examining this image, ask if the karyotype is from a male or female?</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B8332B2B-0E04-433B-A816-FAFA24B52CA6}" type="slidenum">
              <a:rPr lang="en-US" altLang="en-US" smtClean="0">
                <a:latin typeface="Calibri" pitchFamily="34" charset="0"/>
              </a:rPr>
              <a:pPr/>
              <a:t>102</a:t>
            </a:fld>
            <a:endParaRPr lang="en-US" altLang="en-US" smtClean="0">
              <a:latin typeface="Calibri" pitchFamily="34" charset="0"/>
            </a:endParaRPr>
          </a:p>
        </p:txBody>
      </p:sp>
    </p:spTree>
    <p:extLst>
      <p:ext uri="{BB962C8B-B14F-4D97-AF65-F5344CB8AC3E}">
        <p14:creationId xmlns:p14="http://schemas.microsoft.com/office/powerpoint/2010/main" val="746558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It's important to point out to students that a Punnett square shows probabilities for each pregnancy. The results do not get “used up.” For example, the bottom image says that 50% of the children will have normal pigmentation and 50% will exhibit albinism. That means that there is a 50% likelihood of albinism with each pregnancy. If the couple has four children, there is a 50% chance with each child. If their first child has normal pigmentation, so might the next and the next. Each pregnancy has the same probability.</a:t>
            </a: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923CBC5-01FF-4455-9FC1-D5DCA7A3A635}" type="slidenum">
              <a:rPr lang="en-US" altLang="en-US" smtClean="0">
                <a:latin typeface="Calibri" pitchFamily="34" charset="0"/>
              </a:rPr>
              <a:pPr/>
              <a:t>115</a:t>
            </a:fld>
            <a:endParaRPr lang="en-US" altLang="en-US" smtClean="0">
              <a:latin typeface="Calibri" pitchFamily="34" charset="0"/>
            </a:endParaRPr>
          </a:p>
        </p:txBody>
      </p:sp>
    </p:spTree>
    <p:extLst>
      <p:ext uri="{BB962C8B-B14F-4D97-AF65-F5344CB8AC3E}">
        <p14:creationId xmlns:p14="http://schemas.microsoft.com/office/powerpoint/2010/main" val="380466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Most human traits are polygenic.</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39188D11-BEBA-4E3F-8B20-62D07F176E3A}" type="slidenum">
              <a:rPr lang="en-US" altLang="en-US" smtClean="0">
                <a:latin typeface="Calibri" pitchFamily="34" charset="0"/>
              </a:rPr>
              <a:pPr/>
              <a:t>116</a:t>
            </a:fld>
            <a:endParaRPr lang="en-US" altLang="en-US" smtClean="0">
              <a:latin typeface="Calibri" pitchFamily="34" charset="0"/>
            </a:endParaRPr>
          </a:p>
        </p:txBody>
      </p:sp>
    </p:spTree>
    <p:extLst>
      <p:ext uri="{BB962C8B-B14F-4D97-AF65-F5344CB8AC3E}">
        <p14:creationId xmlns:p14="http://schemas.microsoft.com/office/powerpoint/2010/main" val="2492224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Again, the Punnett Square shows probability with each pregnancy. If a couple has one child who is color blind, it in no way impacts how many other children from the same parents may have color blindness. </a:t>
            </a: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3246A9C2-0298-4BBD-B8B5-B3A334D5C240}" type="slidenum">
              <a:rPr lang="en-US" altLang="en-US" smtClean="0">
                <a:latin typeface="Calibri" pitchFamily="34" charset="0"/>
              </a:rPr>
              <a:pPr/>
              <a:t>122</a:t>
            </a:fld>
            <a:endParaRPr lang="en-US" altLang="en-US" smtClean="0">
              <a:latin typeface="Calibri" pitchFamily="34" charset="0"/>
            </a:endParaRPr>
          </a:p>
        </p:txBody>
      </p:sp>
    </p:spTree>
    <p:extLst>
      <p:ext uri="{BB962C8B-B14F-4D97-AF65-F5344CB8AC3E}">
        <p14:creationId xmlns:p14="http://schemas.microsoft.com/office/powerpoint/2010/main" val="95802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This is an opportunity to again review meiosis.</a:t>
            </a: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AAAC2A1-0C82-425A-A0A5-DF067479260D}" type="slidenum">
              <a:rPr lang="en-US" altLang="en-US" smtClean="0">
                <a:latin typeface="Calibri" pitchFamily="34" charset="0"/>
              </a:rPr>
              <a:pPr/>
              <a:t>12</a:t>
            </a:fld>
            <a:endParaRPr lang="en-US" altLang="en-US" smtClean="0">
              <a:latin typeface="Calibri" pitchFamily="34" charset="0"/>
            </a:endParaRPr>
          </a:p>
        </p:txBody>
      </p:sp>
    </p:spTree>
    <p:extLst>
      <p:ext uri="{BB962C8B-B14F-4D97-AF65-F5344CB8AC3E}">
        <p14:creationId xmlns:p14="http://schemas.microsoft.com/office/powerpoint/2010/main" val="171248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Amphimixis results in a diploid zygote.</a:t>
            </a: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B086B07-83D6-4371-B77E-B0AF54261FD8}" type="slidenum">
              <a:rPr lang="en-US" altLang="en-US" smtClean="0">
                <a:latin typeface="Calibri" pitchFamily="34" charset="0"/>
              </a:rPr>
              <a:pPr/>
              <a:t>17</a:t>
            </a:fld>
            <a:endParaRPr lang="en-US" altLang="en-US" smtClean="0">
              <a:latin typeface="Calibri" pitchFamily="34" charset="0"/>
            </a:endParaRPr>
          </a:p>
        </p:txBody>
      </p:sp>
    </p:spTree>
    <p:extLst>
      <p:ext uri="{BB962C8B-B14F-4D97-AF65-F5344CB8AC3E}">
        <p14:creationId xmlns:p14="http://schemas.microsoft.com/office/powerpoint/2010/main" val="175773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Point out that day 0 is the day of fertilization.</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D303C143-40A4-402A-A5A1-FC693E7BD1C5}" type="slidenum">
              <a:rPr lang="en-US" altLang="en-US" smtClean="0">
                <a:latin typeface="Calibri" pitchFamily="34" charset="0"/>
              </a:rPr>
              <a:pPr/>
              <a:t>23</a:t>
            </a:fld>
            <a:endParaRPr lang="en-US" altLang="en-US" smtClean="0">
              <a:latin typeface="Calibri" pitchFamily="34" charset="0"/>
            </a:endParaRPr>
          </a:p>
        </p:txBody>
      </p:sp>
    </p:spTree>
    <p:extLst>
      <p:ext uri="{BB962C8B-B14F-4D97-AF65-F5344CB8AC3E}">
        <p14:creationId xmlns:p14="http://schemas.microsoft.com/office/powerpoint/2010/main" val="3533603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Use this image to review the stages, and ask students to look at each row and compare it to the next to tell you what changes they see occurring.</a:t>
            </a: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A40E225-5AEF-4772-8645-30F178DF9A7F}" type="slidenum">
              <a:rPr lang="en-US" altLang="en-US" smtClean="0">
                <a:latin typeface="Calibri" pitchFamily="34" charset="0"/>
              </a:rPr>
              <a:pPr/>
              <a:t>29</a:t>
            </a:fld>
            <a:endParaRPr lang="en-US" altLang="en-US" smtClean="0">
              <a:latin typeface="Calibri" pitchFamily="34" charset="0"/>
            </a:endParaRPr>
          </a:p>
        </p:txBody>
      </p:sp>
    </p:spTree>
    <p:extLst>
      <p:ext uri="{BB962C8B-B14F-4D97-AF65-F5344CB8AC3E}">
        <p14:creationId xmlns:p14="http://schemas.microsoft.com/office/powerpoint/2010/main" val="2785747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Use this image to help students differentiate between the positioning of the three germ, layers.</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4EC04AC6-53A7-4E83-B584-2EE420B95429}" type="slidenum">
              <a:rPr lang="en-US" altLang="en-US" smtClean="0">
                <a:latin typeface="Calibri" pitchFamily="34" charset="0"/>
              </a:rPr>
              <a:pPr/>
              <a:t>37</a:t>
            </a:fld>
            <a:endParaRPr lang="en-US" altLang="en-US" smtClean="0">
              <a:latin typeface="Calibri" pitchFamily="34" charset="0"/>
            </a:endParaRPr>
          </a:p>
        </p:txBody>
      </p:sp>
    </p:spTree>
    <p:extLst>
      <p:ext uri="{BB962C8B-B14F-4D97-AF65-F5344CB8AC3E}">
        <p14:creationId xmlns:p14="http://schemas.microsoft.com/office/powerpoint/2010/main" val="633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There is a tremendous amount of information conveyed here. Be specific in your expectations so students know how in depth they should know the derivatives from each germ layer.</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5F65DBB-4CD6-423A-ACD5-C4F38BBE77E4}" type="slidenum">
              <a:rPr lang="en-US" altLang="en-US" smtClean="0">
                <a:latin typeface="Calibri" pitchFamily="34" charset="0"/>
              </a:rPr>
              <a:pPr/>
              <a:t>38</a:t>
            </a:fld>
            <a:endParaRPr lang="en-US" altLang="en-US" smtClean="0">
              <a:latin typeface="Calibri" pitchFamily="34" charset="0"/>
            </a:endParaRPr>
          </a:p>
        </p:txBody>
      </p:sp>
    </p:spTree>
    <p:extLst>
      <p:ext uri="{BB962C8B-B14F-4D97-AF65-F5344CB8AC3E}">
        <p14:creationId xmlns:p14="http://schemas.microsoft.com/office/powerpoint/2010/main" val="1730993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Stress that materials diffuse back and forth between embryonic and maternal circulation, but the blood does not actually come in contact. Revisit what they learned in the circulatory system about hemolytic disease of the newborn (erythroblastosis fetalis). The lack of contact between the two sources of blood explains why the first pregnancy is usually not problematic.</a:t>
            </a: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A7431A9B-E2D8-4C9E-9B01-BF16082139F9}" type="slidenum">
              <a:rPr lang="en-US" altLang="en-US" smtClean="0">
                <a:latin typeface="Calibri" pitchFamily="34" charset="0"/>
              </a:rPr>
              <a:pPr/>
              <a:t>54</a:t>
            </a:fld>
            <a:endParaRPr lang="en-US" altLang="en-US" smtClean="0">
              <a:latin typeface="Calibri" pitchFamily="34" charset="0"/>
            </a:endParaRPr>
          </a:p>
        </p:txBody>
      </p:sp>
    </p:spTree>
    <p:extLst>
      <p:ext uri="{BB962C8B-B14F-4D97-AF65-F5344CB8AC3E}">
        <p14:creationId xmlns:p14="http://schemas.microsoft.com/office/powerpoint/2010/main" val="1043336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Remind students that artery and vein are directional terms. The umbilical vessels are named for the fetus. Thus, the umbilical artery carries blood away from the fetal heart to the placenta. This is deoxygenated blood. Students often assume the umbilical artery carries oxygenated blood. </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781D87F-FF50-4420-B30D-E31E05EBE852}" type="slidenum">
              <a:rPr lang="en-US" altLang="en-US" smtClean="0">
                <a:latin typeface="Calibri" pitchFamily="34" charset="0"/>
              </a:rPr>
              <a:pPr/>
              <a:t>58</a:t>
            </a:fld>
            <a:endParaRPr lang="en-US" altLang="en-US" smtClean="0">
              <a:latin typeface="Calibri" pitchFamily="34" charset="0"/>
            </a:endParaRPr>
          </a:p>
        </p:txBody>
      </p:sp>
    </p:spTree>
    <p:extLst>
      <p:ext uri="{BB962C8B-B14F-4D97-AF65-F5344CB8AC3E}">
        <p14:creationId xmlns:p14="http://schemas.microsoft.com/office/powerpoint/2010/main" val="3970399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
        <p:nvSpPr>
          <p:cNvPr id="7" name="Rectangle 7"/>
          <p:cNvSpPr>
            <a:spLocks noChangeArrowheads="1"/>
          </p:cNvSpPr>
          <p:nvPr userDrawn="1"/>
        </p:nvSpPr>
        <p:spPr bwMode="auto">
          <a:xfrm>
            <a:off x="5359400" y="5638800"/>
            <a:ext cx="3608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1400" dirty="0" smtClean="0"/>
              <a:t>Lecture Presentation by </a:t>
            </a:r>
            <a:br>
              <a:rPr lang="en-US" altLang="en-US" sz="1400" dirty="0" smtClean="0"/>
            </a:br>
            <a:r>
              <a:rPr lang="en-US" altLang="en-US" sz="1400" dirty="0" smtClean="0"/>
              <a:t>Lori Garrett</a:t>
            </a:r>
          </a:p>
        </p:txBody>
      </p:sp>
      <p:sp>
        <p:nvSpPr>
          <p:cNvPr id="8" name="TextBox 9"/>
          <p:cNvSpPr txBox="1"/>
          <p:nvPr userDrawn="1"/>
        </p:nvSpPr>
        <p:spPr>
          <a:xfrm>
            <a:off x="5264150" y="0"/>
            <a:ext cx="3797300" cy="2862263"/>
          </a:xfrm>
          <a:prstGeom prst="rect">
            <a:avLst/>
          </a:prstGeom>
          <a:noFill/>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sz="18000" b="1" dirty="0" smtClean="0">
                <a:solidFill>
                  <a:srgbClr val="00743A"/>
                </a:solidFill>
                <a:latin typeface="Times New Roman" panose="02020603050405020304" pitchFamily="18" charset="0"/>
                <a:cs typeface="Times New Roman" panose="02020603050405020304" pitchFamily="18" charset="0"/>
              </a:rPr>
              <a:t>27</a:t>
            </a:r>
            <a:endParaRPr lang="en-US" sz="18000" b="1" dirty="0">
              <a:solidFill>
                <a:srgbClr val="00743A"/>
              </a:solidFill>
              <a:latin typeface="Times New Roman" panose="02020603050405020304" pitchFamily="18" charset="0"/>
              <a:cs typeface="Times New Roman" panose="02020603050405020304" pitchFamily="18" charset="0"/>
            </a:endParaRPr>
          </a:p>
        </p:txBody>
      </p:sp>
      <p:sp>
        <p:nvSpPr>
          <p:cNvPr id="9" name="TextBox 12"/>
          <p:cNvSpPr txBox="1">
            <a:spLocks noChangeArrowheads="1"/>
          </p:cNvSpPr>
          <p:nvPr userDrawn="1"/>
        </p:nvSpPr>
        <p:spPr bwMode="auto">
          <a:xfrm>
            <a:off x="5397962" y="2947988"/>
            <a:ext cx="36480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50000"/>
              </a:spcBef>
              <a:spcAft>
                <a:spcPct val="0"/>
              </a:spcAft>
              <a:defRPr/>
            </a:pPr>
            <a:r>
              <a:rPr lang="en-US" sz="2600" b="1" i="1" kern="1200" dirty="0" smtClean="0">
                <a:solidFill>
                  <a:schemeClr val="tx1"/>
                </a:solidFill>
                <a:latin typeface="Arial" panose="020B0604020202020204" pitchFamily="34" charset="0"/>
                <a:ea typeface="+mn-ea"/>
                <a:cs typeface="Arial" panose="020B0604020202020204" pitchFamily="34" charset="0"/>
              </a:rPr>
              <a:t>Development and Inheritance</a:t>
            </a:r>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6063" y="317500"/>
            <a:ext cx="5018087"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917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line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a:t>
            </a:r>
            <a:r>
              <a:rPr lang="en-US" dirty="0" smtClean="0"/>
              <a:t>to </a:t>
            </a:r>
            <a:r>
              <a:rPr lang="en-US" dirty="0"/>
              <a:t>edit Master title style</a:t>
            </a:r>
          </a:p>
        </p:txBody>
      </p:sp>
      <p:sp>
        <p:nvSpPr>
          <p:cNvPr id="3" name="Content Placeholder 2"/>
          <p:cNvSpPr>
            <a:spLocks noGrp="1"/>
          </p:cNvSpPr>
          <p:nvPr>
            <p:ph idx="1"/>
          </p:nvPr>
        </p:nvSpPr>
        <p:spPr/>
        <p:txBody>
          <a:bodyPr/>
          <a:lstStyle>
            <a:lvl1pPr>
              <a:spcAft>
                <a:spcPts val="600"/>
              </a:spcAft>
              <a:defRPr>
                <a:solidFill>
                  <a:schemeClr val="tx1"/>
                </a:solidFill>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smtClean="0"/>
              <a:t>level</a:t>
            </a:r>
          </a:p>
          <a:p>
            <a:pPr lvl="5"/>
            <a:r>
              <a:rPr lang="en-US" dirty="0" err="1" smtClean="0"/>
              <a:t>cdcdc</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Tree>
    <p:extLst>
      <p:ext uri="{BB962C8B-B14F-4D97-AF65-F5344CB8AC3E}">
        <p14:creationId xmlns:p14="http://schemas.microsoft.com/office/powerpoint/2010/main" val="35408854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line_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6088" y="193677"/>
            <a:ext cx="8288337" cy="557094"/>
          </a:xfrm>
        </p:spPr>
        <p:txBody>
          <a:bodyPr/>
          <a:lstStyle>
            <a:lvl1pPr>
              <a:defRPr sz="2800" b="1">
                <a:solidFill>
                  <a:srgbClr val="00743A"/>
                </a:solidFill>
              </a:defRPr>
            </a:lvl1pPr>
          </a:lstStyle>
          <a:p>
            <a:r>
              <a:rPr lang="en-US" dirty="0"/>
              <a:t>Click to </a:t>
            </a:r>
            <a:r>
              <a:rPr lang="en-US" dirty="0" smtClean="0"/>
              <a:t>edit </a:t>
            </a:r>
            <a:r>
              <a:rPr lang="en-US" dirty="0"/>
              <a:t>Master title style</a:t>
            </a:r>
          </a:p>
        </p:txBody>
      </p:sp>
      <p:sp>
        <p:nvSpPr>
          <p:cNvPr id="3" name="Content Placeholder 2"/>
          <p:cNvSpPr>
            <a:spLocks noGrp="1"/>
          </p:cNvSpPr>
          <p:nvPr>
            <p:ph idx="1"/>
          </p:nvPr>
        </p:nvSpPr>
        <p:spPr>
          <a:xfrm>
            <a:off x="446088" y="909522"/>
            <a:ext cx="8288337" cy="5340466"/>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Tree>
    <p:extLst>
      <p:ext uri="{BB962C8B-B14F-4D97-AF65-F5344CB8AC3E}">
        <p14:creationId xmlns:p14="http://schemas.microsoft.com/office/powerpoint/2010/main" val="39997872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7"/>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r>
              <a:rPr lang="en-US" smtClean="0"/>
              <a:t>© 2018 Pearson Education, Inc.</a:t>
            </a:r>
            <a:endParaRPr lang="en-US" dirty="0"/>
          </a:p>
        </p:txBody>
      </p:sp>
      <p:sp>
        <p:nvSpPr>
          <p:cNvPr id="8" name="Slide Number Placeholder 6"/>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59DB62D-6472-45BA-B20C-A6A53328C4DF}" type="slidenum">
              <a:rPr lang="en-US" altLang="en-US"/>
              <a:pPr/>
              <a:t>‹#›</a:t>
            </a:fld>
            <a:endParaRPr lang="en-US" altLang="en-US" dirty="0"/>
          </a:p>
        </p:txBody>
      </p:sp>
    </p:spTree>
    <p:extLst>
      <p:ext uri="{BB962C8B-B14F-4D97-AF65-F5344CB8AC3E}">
        <p14:creationId xmlns:p14="http://schemas.microsoft.com/office/powerpoint/2010/main" val="35096442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4"/>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Tree>
    <p:extLst>
      <p:ext uri="{BB962C8B-B14F-4D97-AF65-F5344CB8AC3E}">
        <p14:creationId xmlns:p14="http://schemas.microsoft.com/office/powerpoint/2010/main" val="42545473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Tree>
    <p:extLst>
      <p:ext uri="{BB962C8B-B14F-4D97-AF65-F5344CB8AC3E}">
        <p14:creationId xmlns:p14="http://schemas.microsoft.com/office/powerpoint/2010/main" val="3833707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eview">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6088" y="193677"/>
            <a:ext cx="8288337" cy="557094"/>
          </a:xfrm>
        </p:spPr>
        <p:txBody>
          <a:bodyPr/>
          <a:lstStyle>
            <a:lvl1pPr>
              <a:defRPr sz="2800" b="1">
                <a:solidFill>
                  <a:srgbClr val="00743A"/>
                </a:solidFill>
              </a:defRPr>
            </a:lvl1pPr>
          </a:lstStyle>
          <a:p>
            <a:r>
              <a:rPr lang="en-US" dirty="0"/>
              <a:t>Click to </a:t>
            </a:r>
            <a:r>
              <a:rPr lang="en-US" dirty="0" smtClean="0"/>
              <a:t>edit </a:t>
            </a:r>
            <a:r>
              <a:rPr lang="en-US" dirty="0"/>
              <a:t>Master title style</a:t>
            </a:r>
          </a:p>
        </p:txBody>
      </p:sp>
      <p:sp>
        <p:nvSpPr>
          <p:cNvPr id="3" name="Content Placeholder 2"/>
          <p:cNvSpPr>
            <a:spLocks noGrp="1"/>
          </p:cNvSpPr>
          <p:nvPr>
            <p:ph idx="1" hasCustomPrompt="1"/>
          </p:nvPr>
        </p:nvSpPr>
        <p:spPr>
          <a:xfrm>
            <a:off x="446088" y="909522"/>
            <a:ext cx="8288337" cy="5340466"/>
          </a:xfrm>
        </p:spPr>
        <p:txBody>
          <a:bodyPr/>
          <a:lstStyle>
            <a:lvl1pPr marL="514350" indent="-514350">
              <a:buClr>
                <a:srgbClr val="00743A"/>
              </a:buClr>
              <a:buFont typeface="+mj-lt"/>
              <a:buAutoNum type="alphaUcPeriod"/>
              <a:defRPr>
                <a:solidFill>
                  <a:schemeClr val="tx1"/>
                </a:solidFill>
              </a:defRPr>
            </a:lvl1pPr>
            <a:lvl2pPr marL="690563" indent="-514350">
              <a:buFont typeface="+mj-lt"/>
              <a:buAutoNum type="alphaUcPeriod"/>
              <a:defRPr/>
            </a:lvl2pPr>
          </a:lstStyle>
          <a:p>
            <a:pPr lvl="0"/>
            <a:r>
              <a:rPr lang="en-US" dirty="0" smtClean="0"/>
              <a:t>Second level</a:t>
            </a:r>
          </a:p>
          <a:p>
            <a:pPr lvl="0"/>
            <a:r>
              <a:rPr lang="en-US" dirty="0" err="1" smtClean="0"/>
              <a:t>Kldasda</a:t>
            </a:r>
            <a:endParaRPr lang="en-US" dirty="0" smtClean="0"/>
          </a:p>
          <a:p>
            <a:pPr lvl="0"/>
            <a:endParaRPr lang="en-US" dirty="0"/>
          </a:p>
        </p:txBody>
      </p:sp>
      <p:sp>
        <p:nvSpPr>
          <p:cNvPr id="5" name="Footer Placeholder 4"/>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Tree>
    <p:extLst>
      <p:ext uri="{BB962C8B-B14F-4D97-AF65-F5344CB8AC3E}">
        <p14:creationId xmlns:p14="http://schemas.microsoft.com/office/powerpoint/2010/main" val="10853004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6088" y="193675"/>
            <a:ext cx="8288337"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46088" y="1290638"/>
            <a:ext cx="8288337"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91300"/>
            <a:ext cx="3086100" cy="266700"/>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solidFill>
                <a:latin typeface="+mn-lt"/>
                <a:cs typeface="+mn-cs"/>
              </a:defRPr>
            </a:lvl1pPr>
          </a:lstStyle>
          <a:p>
            <a:pPr>
              <a:defRPr/>
            </a:pPr>
            <a:r>
              <a:rPr lang="en-US" smtClean="0"/>
              <a:t>© 2018 Pearson Education, Inc.</a:t>
            </a:r>
            <a:endParaRPr lang="en-US" dirty="0"/>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59" r:id="rId3"/>
    <p:sldLayoutId id="2147483943" r:id="rId4"/>
    <p:sldLayoutId id="2147483944" r:id="rId5"/>
    <p:sldLayoutId id="2147483940" r:id="rId6"/>
    <p:sldLayoutId id="2147483960" r:id="rId7"/>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800" b="1" kern="1200">
          <a:solidFill>
            <a:srgbClr val="00743A"/>
          </a:solidFill>
          <a:latin typeface="+mn-lt"/>
          <a:ea typeface="+mj-ea"/>
          <a:cs typeface="+mj-cs"/>
        </a:defRPr>
      </a:lvl1pPr>
      <a:lvl2pPr algn="l" rtl="0" eaLnBrk="0" fontAlgn="base" hangingPunct="0">
        <a:lnSpc>
          <a:spcPct val="90000"/>
        </a:lnSpc>
        <a:spcBef>
          <a:spcPct val="0"/>
        </a:spcBef>
        <a:spcAft>
          <a:spcPct val="0"/>
        </a:spcAft>
        <a:defRPr sz="3000" b="1">
          <a:solidFill>
            <a:srgbClr val="34539A"/>
          </a:solidFill>
          <a:latin typeface="Arial" charset="0"/>
        </a:defRPr>
      </a:lvl2pPr>
      <a:lvl3pPr algn="l" rtl="0" eaLnBrk="0" fontAlgn="base" hangingPunct="0">
        <a:lnSpc>
          <a:spcPct val="90000"/>
        </a:lnSpc>
        <a:spcBef>
          <a:spcPct val="0"/>
        </a:spcBef>
        <a:spcAft>
          <a:spcPct val="0"/>
        </a:spcAft>
        <a:defRPr sz="3000" b="1">
          <a:solidFill>
            <a:srgbClr val="34539A"/>
          </a:solidFill>
          <a:latin typeface="Arial" charset="0"/>
        </a:defRPr>
      </a:lvl3pPr>
      <a:lvl4pPr algn="l" rtl="0" eaLnBrk="0" fontAlgn="base" hangingPunct="0">
        <a:lnSpc>
          <a:spcPct val="90000"/>
        </a:lnSpc>
        <a:spcBef>
          <a:spcPct val="0"/>
        </a:spcBef>
        <a:spcAft>
          <a:spcPct val="0"/>
        </a:spcAft>
        <a:defRPr sz="3000" b="1">
          <a:solidFill>
            <a:srgbClr val="34539A"/>
          </a:solidFill>
          <a:latin typeface="Arial" charset="0"/>
        </a:defRPr>
      </a:lvl4pPr>
      <a:lvl5pPr algn="l" rtl="0" eaLnBrk="0" fontAlgn="base" hangingPunct="0">
        <a:lnSpc>
          <a:spcPct val="90000"/>
        </a:lnSpc>
        <a:spcBef>
          <a:spcPct val="0"/>
        </a:spcBef>
        <a:spcAft>
          <a:spcPct val="0"/>
        </a:spcAft>
        <a:defRPr sz="3000" b="1">
          <a:solidFill>
            <a:srgbClr val="34539A"/>
          </a:solidFill>
          <a:latin typeface="Arial" charset="0"/>
        </a:defRPr>
      </a:lvl5pPr>
      <a:lvl6pPr marL="457200" algn="l" rtl="0" fontAlgn="base">
        <a:lnSpc>
          <a:spcPct val="90000"/>
        </a:lnSpc>
        <a:spcBef>
          <a:spcPct val="0"/>
        </a:spcBef>
        <a:spcAft>
          <a:spcPct val="0"/>
        </a:spcAft>
        <a:defRPr sz="3000" b="1">
          <a:solidFill>
            <a:srgbClr val="34539A"/>
          </a:solidFill>
          <a:latin typeface="Arial" charset="0"/>
        </a:defRPr>
      </a:lvl6pPr>
      <a:lvl7pPr marL="914400" algn="l" rtl="0" fontAlgn="base">
        <a:lnSpc>
          <a:spcPct val="90000"/>
        </a:lnSpc>
        <a:spcBef>
          <a:spcPct val="0"/>
        </a:spcBef>
        <a:spcAft>
          <a:spcPct val="0"/>
        </a:spcAft>
        <a:defRPr sz="3000" b="1">
          <a:solidFill>
            <a:srgbClr val="34539A"/>
          </a:solidFill>
          <a:latin typeface="Arial" charset="0"/>
        </a:defRPr>
      </a:lvl7pPr>
      <a:lvl8pPr marL="1371600" algn="l" rtl="0" fontAlgn="base">
        <a:lnSpc>
          <a:spcPct val="90000"/>
        </a:lnSpc>
        <a:spcBef>
          <a:spcPct val="0"/>
        </a:spcBef>
        <a:spcAft>
          <a:spcPct val="0"/>
        </a:spcAft>
        <a:defRPr sz="3000" b="1">
          <a:solidFill>
            <a:srgbClr val="34539A"/>
          </a:solidFill>
          <a:latin typeface="Arial" charset="0"/>
        </a:defRPr>
      </a:lvl8pPr>
      <a:lvl9pPr marL="1828800" algn="l" rtl="0" fontAlgn="base">
        <a:lnSpc>
          <a:spcPct val="90000"/>
        </a:lnSpc>
        <a:spcBef>
          <a:spcPct val="0"/>
        </a:spcBef>
        <a:spcAft>
          <a:spcPct val="0"/>
        </a:spcAft>
        <a:defRPr sz="3000" b="1">
          <a:solidFill>
            <a:srgbClr val="34539A"/>
          </a:solidFill>
          <a:latin typeface="Arial" charset="0"/>
        </a:defRPr>
      </a:lvl9pPr>
    </p:titleStyle>
    <p:bodyStyle>
      <a:lvl1pPr algn="l" rtl="0" eaLnBrk="0" fontAlgn="base" hangingPunct="0">
        <a:spcBef>
          <a:spcPts val="0"/>
        </a:spcBef>
        <a:spcAft>
          <a:spcPts val="600"/>
        </a:spcAft>
        <a:buClr>
          <a:srgbClr val="34539A"/>
        </a:buClr>
        <a:buFont typeface="Arial" panose="020B0604020202020204" pitchFamily="34" charset="0"/>
        <a:defRPr sz="2800" b="0" kern="1200">
          <a:solidFill>
            <a:schemeClr val="tx1"/>
          </a:solidFill>
          <a:latin typeface="+mn-lt"/>
          <a:ea typeface="+mn-ea"/>
          <a:cs typeface="Times New Roman" panose="02020603050405020304" pitchFamily="18" charset="0"/>
        </a:defRPr>
      </a:lvl1pPr>
      <a:lvl2pPr marL="404813" indent="-228600" algn="l" rtl="0" eaLnBrk="0" fontAlgn="base" hangingPunct="0">
        <a:spcBef>
          <a:spcPts val="0"/>
        </a:spcBef>
        <a:spcAft>
          <a:spcPts val="600"/>
        </a:spcAft>
        <a:buClr>
          <a:srgbClr val="00743A"/>
        </a:buClr>
        <a:buFont typeface="Wingdings" panose="05000000000000000000" pitchFamily="2" charset="2"/>
        <a:buChar char="§"/>
        <a:defRPr sz="2600" b="0" kern="1200">
          <a:solidFill>
            <a:schemeClr val="tx1"/>
          </a:solidFill>
          <a:latin typeface="+mn-lt"/>
          <a:ea typeface="+mn-ea"/>
          <a:cs typeface="Times New Roman" panose="02020603050405020304" pitchFamily="18" charset="0"/>
        </a:defRPr>
      </a:lvl2pPr>
      <a:lvl3pPr marL="798513" indent="-228600" algn="l" rtl="0" eaLnBrk="0" fontAlgn="base" hangingPunct="0">
        <a:spcBef>
          <a:spcPts val="0"/>
        </a:spcBef>
        <a:spcAft>
          <a:spcPts val="600"/>
        </a:spcAft>
        <a:buClr>
          <a:srgbClr val="00743A"/>
        </a:buClr>
        <a:buFont typeface="Arial" panose="020B0604020202020204" pitchFamily="34" charset="0"/>
        <a:buChar char="•"/>
        <a:tabLst/>
        <a:defRPr sz="2400" b="0" kern="1200">
          <a:solidFill>
            <a:schemeClr val="tx1"/>
          </a:solidFill>
          <a:latin typeface="+mn-lt"/>
          <a:ea typeface="+mn-ea"/>
          <a:cs typeface="Times New Roman" panose="02020603050405020304" pitchFamily="18" charset="0"/>
        </a:defRPr>
      </a:lvl3pPr>
      <a:lvl4pPr marL="1203325" indent="-228600" algn="l" rtl="0" eaLnBrk="0" fontAlgn="base" hangingPunct="0">
        <a:spcBef>
          <a:spcPts val="0"/>
        </a:spcBef>
        <a:spcAft>
          <a:spcPts val="600"/>
        </a:spcAft>
        <a:buClr>
          <a:srgbClr val="00743A"/>
        </a:buClr>
        <a:buFont typeface="Times New Roman" panose="02020603050405020304" pitchFamily="18" charset="0"/>
        <a:buChar char="–"/>
        <a:defRPr sz="2200" b="0" kern="1200">
          <a:solidFill>
            <a:schemeClr val="tx1"/>
          </a:solidFill>
          <a:latin typeface="+mn-lt"/>
          <a:ea typeface="+mn-ea"/>
          <a:cs typeface="Times New Roman" panose="02020603050405020304" pitchFamily="18" charset="0"/>
        </a:defRPr>
      </a:lvl4pPr>
      <a:lvl5pPr marL="1539875" indent="-228600" algn="l" rtl="0" eaLnBrk="0" fontAlgn="base" hangingPunct="0">
        <a:spcBef>
          <a:spcPts val="0"/>
        </a:spcBef>
        <a:spcAft>
          <a:spcPts val="600"/>
        </a:spcAft>
        <a:buClr>
          <a:srgbClr val="00743A"/>
        </a:buClr>
        <a:buFont typeface="Courier New" panose="02070309020205020404" pitchFamily="49" charset="0"/>
        <a:buChar char="o"/>
        <a:defRPr sz="2200" b="0" kern="1200">
          <a:solidFill>
            <a:schemeClr val="tx1"/>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Module 27.1: Review</a:t>
            </a:r>
          </a:p>
        </p:txBody>
      </p:sp>
      <p:sp>
        <p:nvSpPr>
          <p:cNvPr id="146434" name="Content Placeholder 2"/>
          <p:cNvSpPr>
            <a:spLocks noGrp="1"/>
          </p:cNvSpPr>
          <p:nvPr>
            <p:ph idx="1"/>
          </p:nvPr>
        </p:nvSpPr>
        <p:spPr/>
        <p:txBody>
          <a:bodyPr/>
          <a:lstStyle/>
          <a:p>
            <a:r>
              <a:rPr lang="en-US" dirty="0" smtClean="0"/>
              <a:t>Define </a:t>
            </a:r>
            <a:r>
              <a:rPr lang="en-US" i="1" dirty="0" smtClean="0"/>
              <a:t>gestation</a:t>
            </a:r>
            <a:r>
              <a:rPr lang="en-US" dirty="0" smtClean="0"/>
              <a:t>.</a:t>
            </a:r>
          </a:p>
          <a:p>
            <a:r>
              <a:rPr lang="en-US" dirty="0" smtClean="0"/>
              <a:t>Distinguish among embryonic, fetal, and prenatal development.</a:t>
            </a:r>
          </a:p>
          <a:p>
            <a:r>
              <a:rPr lang="en-US" dirty="0" smtClean="0"/>
              <a:t>What is postnatal development?</a:t>
            </a:r>
          </a:p>
          <a:p>
            <a:endParaRPr lang="en-US" dirty="0" smtClean="0"/>
          </a:p>
          <a:p>
            <a:pPr marL="0" indent="0">
              <a:buNone/>
            </a:pPr>
            <a:r>
              <a:rPr lang="en-US" i="1" dirty="0" smtClean="0"/>
              <a:t>Learning Outcome: </a:t>
            </a:r>
            <a:r>
              <a:rPr lang="en-US" dirty="0" smtClean="0"/>
              <a:t>Describe the various stages of gestation and development.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4314248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smtClean="0"/>
              <a:t>Module 27.13: Puberty</a:t>
            </a:r>
          </a:p>
        </p:txBody>
      </p:sp>
      <p:sp>
        <p:nvSpPr>
          <p:cNvPr id="106499" name="Content Placeholder 2"/>
          <p:cNvSpPr>
            <a:spLocks noGrp="1"/>
          </p:cNvSpPr>
          <p:nvPr>
            <p:ph idx="1"/>
          </p:nvPr>
        </p:nvSpPr>
        <p:spPr/>
        <p:txBody>
          <a:bodyPr/>
          <a:lstStyle/>
          <a:p>
            <a:r>
              <a:rPr lang="en-US" altLang="en-US" b="1" dirty="0" smtClean="0"/>
              <a:t>Release of </a:t>
            </a:r>
            <a:r>
              <a:rPr lang="en-US" altLang="en-US" b="1" dirty="0" err="1" smtClean="0"/>
              <a:t>GnRH</a:t>
            </a:r>
            <a:endParaRPr lang="en-US" altLang="en-US" b="1" dirty="0" smtClean="0"/>
          </a:p>
          <a:p>
            <a:pPr lvl="1"/>
            <a:r>
              <a:rPr lang="en-US" altLang="en-US" dirty="0" smtClean="0"/>
              <a:t>Hypothalamus increases release of gonadotropin-releasing hormone (</a:t>
            </a:r>
            <a:r>
              <a:rPr lang="en-US" altLang="en-US" dirty="0" err="1" smtClean="0"/>
              <a:t>GnRH</a:t>
            </a:r>
            <a:r>
              <a:rPr lang="en-US" altLang="en-US" dirty="0" smtClean="0"/>
              <a:t>)</a:t>
            </a:r>
          </a:p>
          <a:p>
            <a:pPr lvl="2"/>
            <a:r>
              <a:rPr lang="en-US" altLang="en-US" dirty="0" smtClean="0"/>
              <a:t>In response, anterior pituitary releases more LH and FSH</a:t>
            </a:r>
          </a:p>
          <a:p>
            <a:pPr lvl="3"/>
            <a:r>
              <a:rPr lang="en-US" altLang="en-US" dirty="0" smtClean="0"/>
              <a:t>In response, testicular and ovarian cells initiate:</a:t>
            </a:r>
          </a:p>
          <a:p>
            <a:pPr marL="1768475" lvl="4" indent="-457200">
              <a:buFont typeface="+mj-lt"/>
              <a:buAutoNum type="arabicPeriod"/>
            </a:pPr>
            <a:r>
              <a:rPr lang="en-US" altLang="en-US" dirty="0" smtClean="0"/>
              <a:t>Gamete production</a:t>
            </a:r>
          </a:p>
          <a:p>
            <a:pPr marL="1768475" lvl="4" indent="-457200">
              <a:buFont typeface="+mj-lt"/>
              <a:buAutoNum type="arabicPeriod"/>
            </a:pPr>
            <a:r>
              <a:rPr lang="en-US" altLang="en-US" dirty="0" smtClean="0"/>
              <a:t>Secretion of sex hormones, which stimulate secondary sex characteristics and behaviors</a:t>
            </a:r>
          </a:p>
          <a:p>
            <a:pPr marL="1768475" lvl="4" indent="-457200">
              <a:buFont typeface="+mj-lt"/>
              <a:buAutoNum type="arabicPeriod"/>
            </a:pPr>
            <a:r>
              <a:rPr lang="en-US" altLang="en-US" dirty="0" smtClean="0"/>
              <a:t>Sudden acceleration in growth rate, ending with closure of the epiphyseal cartilages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9786784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8" descr="\\192.168.4.30\conversion\IRDVD\JPG Creation\Martini _VAP3E\Output\Chapter 27\JPEG FILES\Labeled\fig_27_13_A-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886683" y="643095"/>
            <a:ext cx="7407146" cy="6081555"/>
          </a:xfrm>
          <a:prstGeom prst="rect">
            <a:avLst/>
          </a:prstGeom>
          <a:noFill/>
          <a:extLst>
            <a:ext uri="{909E8E84-426E-40DD-AFC4-6F175D3DCCD1}">
              <a14:hiddenFill xmlns:a14="http://schemas.microsoft.com/office/drawing/2010/main">
                <a:solidFill>
                  <a:srgbClr val="FFFFFF"/>
                </a:solidFill>
              </a14:hiddenFill>
            </a:ext>
          </a:extLst>
        </p:spPr>
      </p:pic>
      <p:sp>
        <p:nvSpPr>
          <p:cNvPr id="107522" name="Title 1"/>
          <p:cNvSpPr>
            <a:spLocks noGrp="1"/>
          </p:cNvSpPr>
          <p:nvPr>
            <p:ph type="title"/>
          </p:nvPr>
        </p:nvSpPr>
        <p:spPr/>
        <p:txBody>
          <a:bodyPr/>
          <a:lstStyle/>
          <a:p>
            <a:r>
              <a:rPr lang="en-US" altLang="en-US" smtClean="0"/>
              <a:t>Responses to testosterone in males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8277161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9" descr="\\192.168.4.30\conversion\IRDVD\JPG Creation\Martini _VAP3E\Output\Chapter 27\JPEG FILES\Labeled\fig_27_13_B-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2192669" y="616073"/>
            <a:ext cx="4795174" cy="6108577"/>
          </a:xfrm>
          <a:prstGeom prst="rect">
            <a:avLst/>
          </a:prstGeom>
          <a:noFill/>
          <a:extLst>
            <a:ext uri="{909E8E84-426E-40DD-AFC4-6F175D3DCCD1}">
              <a14:hiddenFill xmlns:a14="http://schemas.microsoft.com/office/drawing/2010/main">
                <a:solidFill>
                  <a:srgbClr val="FFFFFF"/>
                </a:solidFill>
              </a14:hiddenFill>
            </a:ext>
          </a:extLst>
        </p:spPr>
      </p:pic>
      <p:sp>
        <p:nvSpPr>
          <p:cNvPr id="108546" name="Title 1"/>
          <p:cNvSpPr>
            <a:spLocks noGrp="1"/>
          </p:cNvSpPr>
          <p:nvPr>
            <p:ph type="title"/>
          </p:nvPr>
        </p:nvSpPr>
        <p:spPr/>
        <p:txBody>
          <a:bodyPr/>
          <a:lstStyle/>
          <a:p>
            <a:r>
              <a:rPr lang="en-US" altLang="en-US" smtClean="0"/>
              <a:t>Responses to estrogens in females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705709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smtClean="0"/>
              <a:t>Module 27.13: Review</a:t>
            </a:r>
          </a:p>
        </p:txBody>
      </p:sp>
      <p:sp>
        <p:nvSpPr>
          <p:cNvPr id="146434" name="Content Placeholder 2"/>
          <p:cNvSpPr>
            <a:spLocks noGrp="1"/>
          </p:cNvSpPr>
          <p:nvPr>
            <p:ph idx="1"/>
          </p:nvPr>
        </p:nvSpPr>
        <p:spPr/>
        <p:txBody>
          <a:bodyPr/>
          <a:lstStyle/>
          <a:p>
            <a:r>
              <a:rPr lang="en-US" dirty="0" smtClean="0"/>
              <a:t>Name the three major interacting hormonal events associated with the onset of puberty.</a:t>
            </a:r>
          </a:p>
          <a:p>
            <a:r>
              <a:rPr lang="en-US" dirty="0" smtClean="0"/>
              <a:t>Why does a man have a deeper voice and a larger larynx than a woman?</a:t>
            </a:r>
          </a:p>
          <a:p>
            <a:r>
              <a:rPr lang="en-US" dirty="0" smtClean="0"/>
              <a:t>Why are premenopausal women at lesser risk of atherosclerosis than men?</a:t>
            </a:r>
          </a:p>
          <a:p>
            <a:endParaRPr lang="en-US" dirty="0" smtClean="0"/>
          </a:p>
          <a:p>
            <a:pPr marL="0" indent="0">
              <a:buNone/>
            </a:pPr>
            <a:r>
              <a:rPr lang="en-US" i="1" dirty="0" smtClean="0"/>
              <a:t>Learning Outcome: </a:t>
            </a:r>
            <a:r>
              <a:rPr lang="en-US" dirty="0" smtClean="0"/>
              <a:t>Explain the roles of hormones in males and females at puberty.</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7233154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mtClean="0"/>
              <a:t>Section 2: Genetics and Inheritance</a:t>
            </a:r>
          </a:p>
        </p:txBody>
      </p:sp>
      <p:sp>
        <p:nvSpPr>
          <p:cNvPr id="110595" name="Content Placeholder 2"/>
          <p:cNvSpPr>
            <a:spLocks noGrp="1"/>
          </p:cNvSpPr>
          <p:nvPr>
            <p:ph idx="1"/>
          </p:nvPr>
        </p:nvSpPr>
        <p:spPr/>
        <p:txBody>
          <a:bodyPr/>
          <a:lstStyle/>
          <a:p>
            <a:r>
              <a:rPr lang="en-US" altLang="en-US" b="1" dirty="0" smtClean="0"/>
              <a:t>Learning Outcomes</a:t>
            </a:r>
          </a:p>
          <a:p>
            <a:pPr marL="978408" lvl="1" indent="-978408">
              <a:spcBef>
                <a:spcPts val="1200"/>
              </a:spcBef>
              <a:buNone/>
            </a:pPr>
            <a:r>
              <a:rPr lang="en-US" altLang="en-US" dirty="0" smtClean="0"/>
              <a:t>27.14	Describe </a:t>
            </a:r>
            <a:r>
              <a:rPr lang="en-US" altLang="en-US" dirty="0"/>
              <a:t>genetics and inheritance and the relationship between genotype and phenotype.</a:t>
            </a:r>
          </a:p>
          <a:p>
            <a:pPr marL="978408" lvl="1" indent="-978408">
              <a:spcBef>
                <a:spcPts val="1200"/>
              </a:spcBef>
              <a:buNone/>
            </a:pPr>
            <a:r>
              <a:rPr lang="en-US" altLang="en-US" dirty="0" smtClean="0"/>
              <a:t>27.15	Relate </a:t>
            </a:r>
            <a:r>
              <a:rPr lang="en-US" altLang="en-US" dirty="0"/>
              <a:t>the basic principles of genetics to the inheritance of human traits.</a:t>
            </a:r>
          </a:p>
          <a:p>
            <a:pPr marL="978408" lvl="1" indent="-978408">
              <a:spcBef>
                <a:spcPts val="1200"/>
              </a:spcBef>
              <a:buNone/>
            </a:pPr>
            <a:r>
              <a:rPr lang="en-US" altLang="en-US" dirty="0" smtClean="0"/>
              <a:t>27.16	Describe </a:t>
            </a:r>
            <a:r>
              <a:rPr lang="en-US" altLang="en-US" dirty="0"/>
              <a:t>the relationships among the various forms of inheritance, and give examples of representative phenotypic characters, both normal and abnormal</a:t>
            </a:r>
            <a:r>
              <a:rPr lang="en-US" altLang="en-US" dirty="0" smtClean="0"/>
              <a:t>.</a:t>
            </a:r>
          </a:p>
          <a:p>
            <a:pPr marL="978408" lvl="1" indent="-978408">
              <a:spcBef>
                <a:spcPts val="1200"/>
              </a:spcBef>
              <a:buNone/>
            </a:pPr>
            <a:r>
              <a:rPr lang="en-US" altLang="en-US" dirty="0"/>
              <a:t>27.17	</a:t>
            </a:r>
            <a:r>
              <a:rPr lang="en-US" altLang="en-US" b="1" dirty="0"/>
              <a:t>Clinical Module:</a:t>
            </a:r>
            <a:r>
              <a:rPr lang="en-US" altLang="en-US" dirty="0"/>
              <a:t> Identify several chromosomal disorders, and describe the human genome</a:t>
            </a:r>
            <a:r>
              <a:rPr lang="en-US" altLang="en-US" dirty="0" smtClean="0"/>
              <a:t>.</a:t>
            </a:r>
            <a:endParaRPr lang="en-US" altLang="en-US" dirty="0"/>
          </a:p>
        </p:txBody>
      </p:sp>
      <p:sp>
        <p:nvSpPr>
          <p:cNvPr id="1024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44660115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altLang="en-US" smtClean="0"/>
              <a:t>Module 27.14: A person may be described in terms of genotype and phenotype</a:t>
            </a:r>
          </a:p>
        </p:txBody>
      </p:sp>
      <p:sp>
        <p:nvSpPr>
          <p:cNvPr id="112643" name="Content Placeholder 2"/>
          <p:cNvSpPr>
            <a:spLocks noGrp="1"/>
          </p:cNvSpPr>
          <p:nvPr>
            <p:ph idx="1"/>
          </p:nvPr>
        </p:nvSpPr>
        <p:spPr/>
        <p:txBody>
          <a:bodyPr/>
          <a:lstStyle/>
          <a:p>
            <a:r>
              <a:rPr lang="en-US" altLang="en-US" b="1" dirty="0" smtClean="0"/>
              <a:t>Inheritance</a:t>
            </a:r>
            <a:r>
              <a:rPr lang="en-US" altLang="en-US" dirty="0" smtClean="0"/>
              <a:t> </a:t>
            </a:r>
            <a:r>
              <a:rPr lang="en-US" altLang="en-US" b="1" dirty="0" smtClean="0"/>
              <a:t>and genetics</a:t>
            </a:r>
          </a:p>
          <a:p>
            <a:pPr lvl="1"/>
            <a:r>
              <a:rPr lang="en-US" altLang="en-US" b="1" dirty="0" smtClean="0"/>
              <a:t>Inheritance</a:t>
            </a:r>
            <a:r>
              <a:rPr lang="en-US" altLang="en-US" dirty="0" smtClean="0"/>
              <a:t> (</a:t>
            </a:r>
            <a:r>
              <a:rPr lang="en-US" altLang="en-US" b="1" dirty="0" err="1" smtClean="0"/>
              <a:t>heridity</a:t>
            </a:r>
            <a:r>
              <a:rPr lang="en-US" altLang="en-US" dirty="0" smtClean="0"/>
              <a:t>)</a:t>
            </a:r>
          </a:p>
          <a:p>
            <a:pPr lvl="2"/>
            <a:r>
              <a:rPr lang="en-US" altLang="en-US" dirty="0" smtClean="0"/>
              <a:t>Transfer of genetically determined characteristics from generation to generation</a:t>
            </a:r>
          </a:p>
          <a:p>
            <a:pPr lvl="1"/>
            <a:r>
              <a:rPr lang="en-US" altLang="en-US" b="1" dirty="0" smtClean="0"/>
              <a:t>Genetics</a:t>
            </a:r>
          </a:p>
          <a:p>
            <a:pPr lvl="2"/>
            <a:r>
              <a:rPr lang="en-US" altLang="en-US" dirty="0" smtClean="0"/>
              <a:t>Study of mechanisms responsible for inheritance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1472742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mtClean="0"/>
              <a:t>Module 27.14: </a:t>
            </a:r>
            <a:r>
              <a:rPr lang="en-US" smtClean="0"/>
              <a:t>Genotype and phenotype</a:t>
            </a:r>
            <a:endParaRPr lang="en-US" altLang="en-US" smtClean="0"/>
          </a:p>
        </p:txBody>
      </p:sp>
      <p:sp>
        <p:nvSpPr>
          <p:cNvPr id="113667" name="Content Placeholder 2"/>
          <p:cNvSpPr>
            <a:spLocks noGrp="1"/>
          </p:cNvSpPr>
          <p:nvPr>
            <p:ph idx="1"/>
          </p:nvPr>
        </p:nvSpPr>
        <p:spPr/>
        <p:txBody>
          <a:bodyPr/>
          <a:lstStyle/>
          <a:p>
            <a:r>
              <a:rPr lang="en-US" altLang="en-US" b="1" smtClean="0"/>
              <a:t>Genotype and phenotype</a:t>
            </a:r>
          </a:p>
          <a:p>
            <a:pPr lvl="1"/>
            <a:r>
              <a:rPr lang="en-US" altLang="en-US" b="1" smtClean="0"/>
              <a:t>Genotype</a:t>
            </a:r>
            <a:r>
              <a:rPr lang="en-US" altLang="en-US" smtClean="0"/>
              <a:t> (</a:t>
            </a:r>
            <a:r>
              <a:rPr lang="en-US" altLang="en-US" i="1" smtClean="0"/>
              <a:t>geno</a:t>
            </a:r>
            <a:r>
              <a:rPr lang="en-US" altLang="en-US" smtClean="0"/>
              <a:t>, gene)</a:t>
            </a:r>
          </a:p>
          <a:p>
            <a:pPr lvl="2"/>
            <a:r>
              <a:rPr lang="en-US" altLang="en-US" smtClean="0"/>
              <a:t>Chromosomes and their component genes</a:t>
            </a:r>
          </a:p>
          <a:p>
            <a:pPr lvl="2"/>
            <a:r>
              <a:rPr lang="en-US" altLang="en-US" smtClean="0"/>
              <a:t>Analogous to house architectural plan or blueprint</a:t>
            </a:r>
          </a:p>
          <a:p>
            <a:pPr lvl="1"/>
            <a:r>
              <a:rPr lang="en-US" altLang="en-US" b="1" smtClean="0"/>
              <a:t>Phenotype</a:t>
            </a:r>
            <a:r>
              <a:rPr lang="en-US" altLang="en-US" smtClean="0"/>
              <a:t> (</a:t>
            </a:r>
            <a:r>
              <a:rPr lang="en-US" altLang="en-US" i="1" smtClean="0"/>
              <a:t>phaino</a:t>
            </a:r>
            <a:r>
              <a:rPr lang="en-US" altLang="en-US" smtClean="0"/>
              <a:t>, to display)</a:t>
            </a:r>
          </a:p>
          <a:p>
            <a:pPr lvl="2"/>
            <a:r>
              <a:rPr lang="en-US" altLang="en-US" smtClean="0"/>
              <a:t>Anatomical and physiological characteristics displayed by the collective expression of your genes</a:t>
            </a:r>
          </a:p>
          <a:p>
            <a:pPr lvl="2"/>
            <a:r>
              <a:rPr lang="en-US" altLang="en-US" smtClean="0"/>
              <a:t>Analogous to the physical appearance of a house</a:t>
            </a:r>
          </a:p>
          <a:p>
            <a:pPr lvl="1"/>
            <a:r>
              <a:rPr lang="en-US" altLang="en-US" b="1" smtClean="0"/>
              <a:t>Epigenetics</a:t>
            </a:r>
          </a:p>
          <a:p>
            <a:pPr lvl="2"/>
            <a:r>
              <a:rPr lang="en-US" altLang="en-US" smtClean="0"/>
              <a:t>Study of gene expression due to alterations in the reading of the DNA sequences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7888273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smtClean="0"/>
              <a:t>Genotype and phenotype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30" descr="\\192.168.4.30\conversion\IRDVD\JPG Creation\Martini _VAP3E\Output\Chapter 27\JPEG FILES\Labeled\fig_27_14_01-L.jpg"/>
          <p:cNvPicPr>
            <a:picLocks noChangeAspect="1" noChangeArrowheads="1"/>
          </p:cNvPicPr>
          <p:nvPr/>
        </p:nvPicPr>
        <p:blipFill>
          <a:blip r:embed="rId2">
            <a:extLst>
              <a:ext uri="{28A0092B-C50C-407E-A947-70E740481C1C}">
                <a14:useLocalDpi xmlns:a14="http://schemas.microsoft.com/office/drawing/2010/main" val="0"/>
              </a:ext>
            </a:extLst>
          </a:blip>
          <a:srcRect b="2959"/>
          <a:stretch>
            <a:fillRect/>
          </a:stretch>
        </p:blipFill>
        <p:spPr bwMode="auto">
          <a:xfrm>
            <a:off x="298450" y="1040018"/>
            <a:ext cx="8547100" cy="499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7716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altLang="en-US" smtClean="0"/>
              <a:t>Module 27.14: </a:t>
            </a:r>
            <a:r>
              <a:rPr lang="en-US" smtClean="0"/>
              <a:t>Genotype and phenotype</a:t>
            </a:r>
            <a:endParaRPr lang="en-US" altLang="en-US" smtClean="0"/>
          </a:p>
        </p:txBody>
      </p:sp>
      <p:sp>
        <p:nvSpPr>
          <p:cNvPr id="115715" name="Content Placeholder 2"/>
          <p:cNvSpPr>
            <a:spLocks noGrp="1"/>
          </p:cNvSpPr>
          <p:nvPr>
            <p:ph idx="1"/>
          </p:nvPr>
        </p:nvSpPr>
        <p:spPr/>
        <p:txBody>
          <a:bodyPr/>
          <a:lstStyle/>
          <a:p>
            <a:r>
              <a:rPr lang="en-US" altLang="en-US" b="1" dirty="0" smtClean="0"/>
              <a:t>Karyotype</a:t>
            </a:r>
            <a:r>
              <a:rPr lang="en-US" altLang="en-US" dirty="0" smtClean="0"/>
              <a:t> (</a:t>
            </a:r>
            <a:r>
              <a:rPr lang="en-US" altLang="en-US" b="1" i="1" dirty="0" err="1" smtClean="0"/>
              <a:t>karyon</a:t>
            </a:r>
            <a:r>
              <a:rPr lang="en-US" altLang="en-US" dirty="0" smtClean="0"/>
              <a:t>,</a:t>
            </a:r>
            <a:r>
              <a:rPr lang="en-US" altLang="en-US" b="1" dirty="0" smtClean="0"/>
              <a:t> nucleus + </a:t>
            </a:r>
            <a:r>
              <a:rPr lang="en-US" altLang="en-US" b="1" i="1" dirty="0" smtClean="0"/>
              <a:t>typos</a:t>
            </a:r>
            <a:r>
              <a:rPr lang="en-US" altLang="en-US" dirty="0" smtClean="0"/>
              <a:t>,</a:t>
            </a:r>
            <a:r>
              <a:rPr lang="en-US" altLang="en-US" b="1" dirty="0" smtClean="0"/>
              <a:t> mark</a:t>
            </a:r>
            <a:r>
              <a:rPr lang="en-US" altLang="en-US" dirty="0" smtClean="0"/>
              <a:t>)</a:t>
            </a:r>
          </a:p>
          <a:p>
            <a:pPr lvl="1"/>
            <a:r>
              <a:rPr lang="en-US" altLang="en-US" dirty="0" smtClean="0"/>
              <a:t>Entire set of chromosomes</a:t>
            </a:r>
          </a:p>
          <a:p>
            <a:pPr lvl="1"/>
            <a:r>
              <a:rPr lang="en-US" altLang="en-US" dirty="0" smtClean="0"/>
              <a:t>Normal human: 23 pairs of chromosomes</a:t>
            </a:r>
          </a:p>
          <a:p>
            <a:pPr lvl="2"/>
            <a:r>
              <a:rPr lang="en-US" altLang="en-US" dirty="0" smtClean="0"/>
              <a:t>One member of the pair came from sperm</a:t>
            </a:r>
          </a:p>
          <a:p>
            <a:pPr lvl="2"/>
            <a:r>
              <a:rPr lang="en-US" altLang="en-US" dirty="0" smtClean="0"/>
              <a:t>One member came from oocyte</a:t>
            </a:r>
          </a:p>
          <a:p>
            <a:pPr lvl="2"/>
            <a:r>
              <a:rPr lang="en-US" altLang="en-US" dirty="0" smtClean="0"/>
              <a:t>Two together are called </a:t>
            </a:r>
            <a:r>
              <a:rPr lang="en-US" altLang="en-US" b="1" dirty="0" smtClean="0"/>
              <a:t>homologous chromosomes</a:t>
            </a:r>
          </a:p>
          <a:p>
            <a:pPr lvl="2"/>
            <a:r>
              <a:rPr lang="en-US" altLang="en-US" dirty="0" smtClean="0"/>
              <a:t>22 pairs are </a:t>
            </a:r>
            <a:r>
              <a:rPr lang="en-US" altLang="en-US" b="1" dirty="0" smtClean="0"/>
              <a:t>autosomal chromosomes</a:t>
            </a:r>
          </a:p>
          <a:p>
            <a:pPr lvl="3"/>
            <a:r>
              <a:rPr lang="en-US" altLang="en-US" dirty="0" smtClean="0"/>
              <a:t>Affect somatic characteristics</a:t>
            </a:r>
            <a:r>
              <a:rPr lang="en-US" dirty="0" smtClean="0"/>
              <a:t>, such as</a:t>
            </a:r>
            <a:r>
              <a:rPr lang="en-US" altLang="en-US" dirty="0" smtClean="0"/>
              <a:t> eye color</a:t>
            </a:r>
          </a:p>
          <a:p>
            <a:pPr lvl="2"/>
            <a:r>
              <a:rPr lang="en-US" altLang="en-US" dirty="0" smtClean="0"/>
              <a:t>1 pair of </a:t>
            </a:r>
            <a:r>
              <a:rPr lang="en-US" altLang="en-US" b="1" dirty="0" smtClean="0"/>
              <a:t>sex chromosomes</a:t>
            </a:r>
          </a:p>
          <a:p>
            <a:pPr lvl="3"/>
            <a:r>
              <a:rPr lang="en-US" altLang="en-US" dirty="0" smtClean="0"/>
              <a:t>Determine </a:t>
            </a:r>
            <a:r>
              <a:rPr lang="en-US" dirty="0" smtClean="0"/>
              <a:t>whether</a:t>
            </a:r>
            <a:r>
              <a:rPr lang="en-US" altLang="en-US" dirty="0" smtClean="0"/>
              <a:t> individual is genetically male or female</a:t>
            </a:r>
          </a:p>
          <a:p>
            <a:pPr lvl="3"/>
            <a:r>
              <a:rPr lang="en-US" altLang="en-US" dirty="0" smtClean="0"/>
              <a:t>Male: one </a:t>
            </a:r>
            <a:r>
              <a:rPr lang="en-US" altLang="en-US" b="1" dirty="0" smtClean="0"/>
              <a:t>X chromosome</a:t>
            </a:r>
            <a:r>
              <a:rPr lang="en-US" altLang="en-US" dirty="0" smtClean="0"/>
              <a:t> and one</a:t>
            </a:r>
            <a:r>
              <a:rPr lang="en-US" altLang="en-US" b="1" dirty="0" smtClean="0"/>
              <a:t> Y chromosome</a:t>
            </a:r>
          </a:p>
          <a:p>
            <a:pPr lvl="3"/>
            <a:r>
              <a:rPr lang="en-US" altLang="en-US" dirty="0" smtClean="0"/>
              <a:t>Female: two X chromosomes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461655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mtClean="0"/>
              <a:t>Karyotype of a male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31" descr="\\192.168.4.30\conversion\IRDVD\JPG Creation\Martini _VAP3E\Output\Chapter 27\JPEG FILES\Labeled\fig_27_14_02-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519" y="1150938"/>
            <a:ext cx="490696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152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Module 27.2: At fertilization, an ovum and a sperm form a zygote that prepares for cell division</a:t>
            </a:r>
          </a:p>
        </p:txBody>
      </p:sp>
      <p:sp>
        <p:nvSpPr>
          <p:cNvPr id="15363" name="Content Placeholder 2"/>
          <p:cNvSpPr>
            <a:spLocks noGrp="1"/>
          </p:cNvSpPr>
          <p:nvPr>
            <p:ph idx="1"/>
          </p:nvPr>
        </p:nvSpPr>
        <p:spPr>
          <a:xfrm>
            <a:off x="446088" y="1479320"/>
            <a:ext cx="8288337" cy="4959350"/>
          </a:xfrm>
        </p:spPr>
        <p:txBody>
          <a:bodyPr/>
          <a:lstStyle/>
          <a:p>
            <a:r>
              <a:rPr lang="en-US" altLang="en-US" b="1" dirty="0" smtClean="0"/>
              <a:t>Fertilization </a:t>
            </a:r>
            <a:r>
              <a:rPr lang="en-US" altLang="en-US" dirty="0" smtClean="0"/>
              <a:t>(</a:t>
            </a:r>
            <a:r>
              <a:rPr lang="en-US" altLang="en-US" i="1" dirty="0" smtClean="0"/>
              <a:t>conception</a:t>
            </a:r>
            <a:r>
              <a:rPr lang="en-US" altLang="en-US" dirty="0" smtClean="0"/>
              <a:t>)</a:t>
            </a:r>
          </a:p>
          <a:p>
            <a:pPr lvl="1"/>
            <a:r>
              <a:rPr lang="en-US" altLang="en-US" dirty="0" smtClean="0"/>
              <a:t>Fusion of two haploid (23 chromosomes) gametes </a:t>
            </a:r>
          </a:p>
          <a:p>
            <a:pPr lvl="2"/>
            <a:r>
              <a:rPr lang="en-US" altLang="en-US" dirty="0" smtClean="0"/>
              <a:t>Produces </a:t>
            </a:r>
            <a:r>
              <a:rPr lang="en-US" altLang="en-US" b="1" dirty="0" smtClean="0"/>
              <a:t>zygote </a:t>
            </a:r>
            <a:r>
              <a:rPr lang="en-US" altLang="en-US" dirty="0" smtClean="0"/>
              <a:t>with 46 chromosomes</a:t>
            </a:r>
          </a:p>
          <a:p>
            <a:pPr lvl="1"/>
            <a:r>
              <a:rPr lang="en-US" altLang="en-US" dirty="0" smtClean="0"/>
              <a:t>Typically occurs in the uterine tube, near the junction between the ampulla and isthmus</a:t>
            </a:r>
          </a:p>
          <a:p>
            <a:pPr lvl="2"/>
            <a:r>
              <a:rPr lang="en-US" altLang="en-US" dirty="0" smtClean="0"/>
              <a:t>Usually within a day after ovulation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723029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smtClean="0"/>
              <a:t>Module 27.14: Review</a:t>
            </a:r>
          </a:p>
        </p:txBody>
      </p:sp>
      <p:sp>
        <p:nvSpPr>
          <p:cNvPr id="146434" name="Content Placeholder 2"/>
          <p:cNvSpPr>
            <a:spLocks noGrp="1"/>
          </p:cNvSpPr>
          <p:nvPr>
            <p:ph idx="1"/>
          </p:nvPr>
        </p:nvSpPr>
        <p:spPr/>
        <p:txBody>
          <a:bodyPr/>
          <a:lstStyle/>
          <a:p>
            <a:r>
              <a:rPr lang="en-US" dirty="0" smtClean="0"/>
              <a:t>Distinguish between genotype and phenotype.</a:t>
            </a:r>
          </a:p>
          <a:p>
            <a:r>
              <a:rPr lang="en-US" dirty="0" smtClean="0"/>
              <a:t>How do autosomes and sex chromosomes differ?</a:t>
            </a:r>
          </a:p>
          <a:p>
            <a:r>
              <a:rPr lang="en-US" dirty="0" smtClean="0"/>
              <a:t>How can you tell that the karyotype shown in the figure on the previous slide is male?</a:t>
            </a:r>
          </a:p>
          <a:p>
            <a:endParaRPr lang="en-US" dirty="0" smtClean="0"/>
          </a:p>
          <a:p>
            <a:pPr marL="0" indent="0">
              <a:buNone/>
            </a:pPr>
            <a:r>
              <a:rPr lang="en-US" i="1" dirty="0" smtClean="0"/>
              <a:t>Learning Outcome: </a:t>
            </a:r>
            <a:r>
              <a:rPr lang="en-US" dirty="0" smtClean="0"/>
              <a:t>Describe genetics and inheritance and the relationship between genotype and phenotype.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53705511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altLang="en-US" smtClean="0"/>
              <a:t>Module 27.15: Genes and chromosomes determine patterns of inheritance</a:t>
            </a:r>
          </a:p>
        </p:txBody>
      </p:sp>
      <p:sp>
        <p:nvSpPr>
          <p:cNvPr id="118787" name="Content Placeholder 2"/>
          <p:cNvSpPr>
            <a:spLocks noGrp="1"/>
          </p:cNvSpPr>
          <p:nvPr>
            <p:ph idx="1"/>
          </p:nvPr>
        </p:nvSpPr>
        <p:spPr>
          <a:xfrm>
            <a:off x="446087" y="1290638"/>
            <a:ext cx="4996769" cy="4959350"/>
          </a:xfrm>
        </p:spPr>
        <p:txBody>
          <a:bodyPr/>
          <a:lstStyle/>
          <a:p>
            <a:r>
              <a:rPr lang="en-US" altLang="en-US" b="1" dirty="0" smtClean="0"/>
              <a:t>Homologous chromosomes</a:t>
            </a:r>
          </a:p>
          <a:p>
            <a:pPr lvl="1"/>
            <a:r>
              <a:rPr lang="en-US" altLang="en-US" dirty="0" smtClean="0"/>
              <a:t>Chromosomes in a homologous pair have the same structure and carry genes affecting the same traits</a:t>
            </a:r>
          </a:p>
          <a:p>
            <a:pPr lvl="2"/>
            <a:r>
              <a:rPr lang="en-US" altLang="en-US" dirty="0" smtClean="0"/>
              <a:t>Genes are located at equivalent position (</a:t>
            </a:r>
            <a:r>
              <a:rPr lang="en-US" altLang="en-US" b="1" dirty="0" smtClean="0"/>
              <a:t>locus</a:t>
            </a:r>
            <a:r>
              <a:rPr lang="en-US" altLang="en-US" dirty="0" smtClean="0"/>
              <a:t>) on chromosome</a:t>
            </a:r>
          </a:p>
          <a:p>
            <a:pPr lvl="2"/>
            <a:r>
              <a:rPr lang="en-US" altLang="en-US" dirty="0" smtClean="0"/>
              <a:t>Two chromosomes may carry the same or different form (</a:t>
            </a:r>
            <a:r>
              <a:rPr lang="en-US" altLang="en-US" b="1" dirty="0" smtClean="0"/>
              <a:t>allele</a:t>
            </a:r>
            <a:r>
              <a:rPr lang="en-US" altLang="en-US" dirty="0" smtClean="0"/>
              <a:t>) of the gene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32" descr="\\192.168.4.30\conversion\IRDVD\JPG Creation\Martini _VAP3E\Output\Chapter 27\JPEG FILES\Labeled\fig_27_15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535888" y="1291769"/>
            <a:ext cx="3448456" cy="526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776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smtClean="0"/>
              <a:t>Module 27.15: Genes and chromosomes</a:t>
            </a:r>
          </a:p>
        </p:txBody>
      </p:sp>
      <p:sp>
        <p:nvSpPr>
          <p:cNvPr id="119811" name="Content Placeholder 2"/>
          <p:cNvSpPr>
            <a:spLocks noGrp="1"/>
          </p:cNvSpPr>
          <p:nvPr>
            <p:ph idx="1"/>
          </p:nvPr>
        </p:nvSpPr>
        <p:spPr/>
        <p:txBody>
          <a:bodyPr/>
          <a:lstStyle/>
          <a:p>
            <a:r>
              <a:rPr lang="en-US" altLang="en-US" b="1" smtClean="0"/>
              <a:t>Interactions of alleles</a:t>
            </a:r>
          </a:p>
          <a:p>
            <a:pPr lvl="1"/>
            <a:r>
              <a:rPr lang="en-US" altLang="en-US" smtClean="0"/>
              <a:t>Phenotype from a heterozygous genotype depends on how the corresponding alleles interact</a:t>
            </a:r>
          </a:p>
          <a:p>
            <a:pPr lvl="1"/>
            <a:r>
              <a:rPr lang="en-US" altLang="en-US" smtClean="0"/>
              <a:t>Most common form of interaction is </a:t>
            </a:r>
            <a:r>
              <a:rPr lang="en-US" altLang="en-US" b="1" smtClean="0"/>
              <a:t>simple</a:t>
            </a:r>
            <a:r>
              <a:rPr lang="en-US" altLang="en-US" smtClean="0"/>
              <a:t> </a:t>
            </a:r>
            <a:r>
              <a:rPr lang="en-US" altLang="en-US" b="1" smtClean="0"/>
              <a:t>inheritance</a:t>
            </a:r>
          </a:p>
          <a:p>
            <a:pPr lvl="2"/>
            <a:r>
              <a:rPr lang="en-US" altLang="en-US" b="1" smtClean="0"/>
              <a:t>Strict dominance</a:t>
            </a:r>
          </a:p>
          <a:p>
            <a:pPr lvl="3"/>
            <a:r>
              <a:rPr lang="en-US" altLang="en-US" smtClean="0"/>
              <a:t>Any dominant allele present is expressed in the phenotype regardless of any other allele</a:t>
            </a:r>
          </a:p>
          <a:p>
            <a:pPr lvl="4"/>
            <a:r>
              <a:rPr lang="en-US" altLang="en-US" smtClean="0"/>
              <a:t>For example, even if you have only one allele for freckles, you will show freckles</a:t>
            </a:r>
          </a:p>
          <a:p>
            <a:pPr lvl="4"/>
            <a:r>
              <a:rPr lang="en-US" altLang="en-US" smtClean="0"/>
              <a:t>“Freckle” allele is dominant over “nonfreckle” allele</a:t>
            </a:r>
          </a:p>
          <a:p>
            <a:pPr lvl="3"/>
            <a:r>
              <a:rPr lang="en-US" altLang="en-US" smtClean="0"/>
              <a:t>A </a:t>
            </a:r>
            <a:r>
              <a:rPr lang="en-US" altLang="en-US" b="1" smtClean="0"/>
              <a:t>recessive</a:t>
            </a:r>
            <a:r>
              <a:rPr lang="en-US" altLang="en-US" smtClean="0"/>
              <a:t> allele is expressed only if it is present on both chromosomes of the homologous pair</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3833798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smtClean="0"/>
              <a:t>Dominant and recessive alleles</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33" descr="\\192.168.4.30\conversion\IRDVD\JPG Creation\Martini _VAP3E\Output\Chapter 27\JPEG FILES\Labeled\fig_27_15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499632" y="931096"/>
            <a:ext cx="4144736" cy="547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628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smtClean="0"/>
              <a:t>Module 27.15: Genes and chromosomes</a:t>
            </a:r>
          </a:p>
        </p:txBody>
      </p:sp>
      <p:sp>
        <p:nvSpPr>
          <p:cNvPr id="146434" name="Content Placeholder 2"/>
          <p:cNvSpPr>
            <a:spLocks noGrp="1"/>
          </p:cNvSpPr>
          <p:nvPr>
            <p:ph idx="1"/>
          </p:nvPr>
        </p:nvSpPr>
        <p:spPr>
          <a:xfrm>
            <a:off x="446088" y="909522"/>
            <a:ext cx="4691969" cy="5340466"/>
          </a:xfrm>
        </p:spPr>
        <p:txBody>
          <a:bodyPr/>
          <a:lstStyle/>
          <a:p>
            <a:r>
              <a:rPr lang="en-US" b="1" dirty="0" err="1" smtClean="0"/>
              <a:t>Punnett</a:t>
            </a:r>
            <a:r>
              <a:rPr lang="en-US" b="1" dirty="0" smtClean="0"/>
              <a:t> squares</a:t>
            </a:r>
          </a:p>
          <a:p>
            <a:pPr lvl="1"/>
            <a:r>
              <a:rPr lang="en-US" dirty="0" smtClean="0"/>
              <a:t>Grid used to predict genetic probabilities</a:t>
            </a:r>
          </a:p>
          <a:p>
            <a:pPr lvl="2"/>
            <a:r>
              <a:rPr lang="en-US" dirty="0" smtClean="0"/>
              <a:t>Dominant alleles indicated by capital letters</a:t>
            </a:r>
          </a:p>
          <a:p>
            <a:pPr lvl="2"/>
            <a:r>
              <a:rPr lang="en-US" dirty="0" smtClean="0"/>
              <a:t>Recessive alleles indicated by lowercase letters</a:t>
            </a:r>
          </a:p>
          <a:p>
            <a:pPr lvl="3"/>
            <a:r>
              <a:rPr lang="en-US" i="1" dirty="0" smtClean="0"/>
              <a:t>TT</a:t>
            </a:r>
            <a:r>
              <a:rPr lang="en-US" dirty="0" smtClean="0"/>
              <a:t> (homozygous dominant)</a:t>
            </a:r>
          </a:p>
          <a:p>
            <a:pPr lvl="3"/>
            <a:r>
              <a:rPr lang="en-US" i="1" dirty="0" err="1" smtClean="0"/>
              <a:t>Tt</a:t>
            </a:r>
            <a:r>
              <a:rPr lang="en-US" dirty="0" smtClean="0"/>
              <a:t> (heterozygous)</a:t>
            </a:r>
          </a:p>
          <a:p>
            <a:pPr lvl="3"/>
            <a:r>
              <a:rPr lang="en-US" i="1" dirty="0" err="1" smtClean="0"/>
              <a:t>tt</a:t>
            </a:r>
            <a:r>
              <a:rPr lang="en-US" dirty="0" smtClean="0"/>
              <a:t> (homozygous recessive)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34" descr="\\192.168.4.30\conversion\IRDVD\JPG Creation\Martini _VAP3E\Output\Chapter 27\JPEG FILES\Labeled\fig_27_15_03_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426742" y="909522"/>
            <a:ext cx="3499543" cy="539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2398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smtClean="0"/>
              <a:t>Module 27.15: Genes and chromosomes</a:t>
            </a:r>
          </a:p>
        </p:txBody>
      </p:sp>
      <p:sp>
        <p:nvSpPr>
          <p:cNvPr id="122883" name="Content Placeholder 2"/>
          <p:cNvSpPr>
            <a:spLocks noGrp="1"/>
          </p:cNvSpPr>
          <p:nvPr>
            <p:ph idx="1"/>
          </p:nvPr>
        </p:nvSpPr>
        <p:spPr>
          <a:xfrm>
            <a:off x="446088" y="909522"/>
            <a:ext cx="4300083" cy="5340466"/>
          </a:xfrm>
        </p:spPr>
        <p:txBody>
          <a:bodyPr/>
          <a:lstStyle/>
          <a:p>
            <a:r>
              <a:rPr lang="en-US" altLang="en-US" b="1" dirty="0" smtClean="0"/>
              <a:t>Polygenic inheritance</a:t>
            </a:r>
          </a:p>
          <a:p>
            <a:pPr lvl="1"/>
            <a:r>
              <a:rPr lang="en-US" altLang="en-US" dirty="0" smtClean="0"/>
              <a:t>Interactions among several genes determine phenotypic characteristics</a:t>
            </a:r>
          </a:p>
          <a:p>
            <a:pPr lvl="1"/>
            <a:r>
              <a:rPr lang="en-US" altLang="en-US" dirty="0" smtClean="0"/>
              <a:t>Cannot use simple </a:t>
            </a:r>
            <a:r>
              <a:rPr lang="en-US" altLang="en-US" dirty="0" err="1" smtClean="0"/>
              <a:t>Punnett</a:t>
            </a:r>
            <a:r>
              <a:rPr lang="en-US" altLang="en-US" dirty="0" smtClean="0"/>
              <a:t> square to predict phenotype</a:t>
            </a:r>
          </a:p>
          <a:p>
            <a:pPr lvl="1"/>
            <a:r>
              <a:rPr lang="en-US" altLang="en-US" i="1" dirty="0" smtClean="0"/>
              <a:t>Example</a:t>
            </a:r>
            <a:r>
              <a:rPr lang="en-US" altLang="en-US" dirty="0" smtClean="0"/>
              <a:t>: brown or black hair color</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35" descr="\\192.168.4.30\conversion\IRDVD\JPG Creation\Martini _VAP3E\Output\Chapter 27\JPEG FILES\Labeled\fig_27_15_04-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119" y="993920"/>
            <a:ext cx="3981110" cy="371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274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tLang="en-US" smtClean="0"/>
              <a:t>Module 27.15: Review</a:t>
            </a:r>
          </a:p>
        </p:txBody>
      </p:sp>
      <p:sp>
        <p:nvSpPr>
          <p:cNvPr id="146434" name="Content Placeholder 2"/>
          <p:cNvSpPr>
            <a:spLocks noGrp="1"/>
          </p:cNvSpPr>
          <p:nvPr>
            <p:ph idx="1"/>
          </p:nvPr>
        </p:nvSpPr>
        <p:spPr/>
        <p:txBody>
          <a:bodyPr/>
          <a:lstStyle/>
          <a:p>
            <a:r>
              <a:rPr lang="en-US" dirty="0" smtClean="0"/>
              <a:t>Describe </a:t>
            </a:r>
            <a:r>
              <a:rPr lang="en-US" i="1" dirty="0" smtClean="0"/>
              <a:t>homozygous</a:t>
            </a:r>
            <a:r>
              <a:rPr lang="en-US" dirty="0" smtClean="0"/>
              <a:t> and </a:t>
            </a:r>
            <a:r>
              <a:rPr lang="en-US" i="1" dirty="0" smtClean="0"/>
              <a:t>heterozygous.</a:t>
            </a:r>
            <a:endParaRPr lang="en-US" dirty="0" smtClean="0"/>
          </a:p>
          <a:p>
            <a:r>
              <a:rPr lang="en-US" dirty="0" smtClean="0"/>
              <a:t>Differentiate between simple inheritance and polygenic inheritance.</a:t>
            </a:r>
          </a:p>
          <a:p>
            <a:r>
              <a:rPr lang="en-US" dirty="0" smtClean="0"/>
              <a:t>The trait “freckles” operates through strict dominance. What would be the phenotype of a person who is heterozygous for this trait?</a:t>
            </a:r>
          </a:p>
          <a:p>
            <a:endParaRPr lang="en-US" dirty="0" smtClean="0"/>
          </a:p>
          <a:p>
            <a:pPr marL="0" indent="0">
              <a:buNone/>
            </a:pPr>
            <a:r>
              <a:rPr lang="en-US" i="1" dirty="0" smtClean="0"/>
              <a:t>Learning Outcome: </a:t>
            </a:r>
            <a:r>
              <a:rPr lang="en-US" dirty="0" smtClean="0"/>
              <a:t>Relate the basic principles of genetics to the inheritance of human traits.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14050805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altLang="en-US" smtClean="0"/>
              <a:t>Module 27.16: There are several different patterns of inheritance</a:t>
            </a:r>
          </a:p>
        </p:txBody>
      </p:sp>
      <p:sp>
        <p:nvSpPr>
          <p:cNvPr id="124931" name="Content Placeholder 2"/>
          <p:cNvSpPr>
            <a:spLocks noGrp="1"/>
          </p:cNvSpPr>
          <p:nvPr>
            <p:ph idx="1"/>
          </p:nvPr>
        </p:nvSpPr>
        <p:spPr/>
        <p:txBody>
          <a:bodyPr/>
          <a:lstStyle/>
          <a:p>
            <a:r>
              <a:rPr lang="en-US" altLang="en-US" b="1" dirty="0" smtClean="0"/>
              <a:t>Two major patterns of inheritance</a:t>
            </a:r>
          </a:p>
          <a:p>
            <a:pPr marL="690563" lvl="1" indent="-514350">
              <a:buFont typeface="+mj-lt"/>
              <a:buAutoNum type="arabicPeriod"/>
            </a:pPr>
            <a:r>
              <a:rPr lang="en-US" altLang="en-US" dirty="0" smtClean="0"/>
              <a:t>Inheritance involving autosomal chromosomes</a:t>
            </a:r>
          </a:p>
          <a:p>
            <a:pPr lvl="2"/>
            <a:r>
              <a:rPr lang="en-US" altLang="en-US" dirty="0" smtClean="0"/>
              <a:t>Simple inheritance (~80 percent of your genotype)</a:t>
            </a:r>
          </a:p>
          <a:p>
            <a:pPr lvl="3"/>
            <a:r>
              <a:rPr lang="en-US" altLang="en-US" dirty="0" smtClean="0"/>
              <a:t>Strict dominance</a:t>
            </a:r>
          </a:p>
          <a:p>
            <a:pPr lvl="3"/>
            <a:r>
              <a:rPr lang="en-US" altLang="en-US" b="1" dirty="0" smtClean="0"/>
              <a:t>Incomplete dominance</a:t>
            </a:r>
          </a:p>
          <a:p>
            <a:pPr lvl="4"/>
            <a:r>
              <a:rPr lang="en-US" altLang="en-US" dirty="0" smtClean="0"/>
              <a:t>Heterozygous alleles produce phenotype as intermediate to homozygous individuals</a:t>
            </a:r>
          </a:p>
          <a:p>
            <a:pPr lvl="3"/>
            <a:r>
              <a:rPr lang="en-US" altLang="en-US" b="1" dirty="0" err="1" smtClean="0"/>
              <a:t>Codominance</a:t>
            </a:r>
            <a:endParaRPr lang="en-US" altLang="en-US" b="1" dirty="0" smtClean="0"/>
          </a:p>
          <a:p>
            <a:pPr lvl="4"/>
            <a:r>
              <a:rPr lang="en-US" altLang="en-US" dirty="0" smtClean="0"/>
              <a:t>Heterozygous individuals (for given trait) exhibit both phenotypes for trait</a:t>
            </a:r>
          </a:p>
          <a:p>
            <a:pPr lvl="4"/>
            <a:r>
              <a:rPr lang="en-US" altLang="en-US" i="1" dirty="0" smtClean="0"/>
              <a:t>Example</a:t>
            </a:r>
            <a:r>
              <a:rPr lang="en-US" altLang="en-US" dirty="0" smtClean="0"/>
              <a:t>: Type AB blood</a:t>
            </a:r>
          </a:p>
          <a:p>
            <a:pPr lvl="2"/>
            <a:r>
              <a:rPr lang="en-US" altLang="en-US" dirty="0" smtClean="0"/>
              <a:t>Polygenic inheritance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6501515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6" descr="\\192.168.4.30\conversion\IRDVD\JPG Creation\Martini _VAP3E\Output\Chapter 27\JPEG FILES\Labeled\fig_27_16_02-L.jpg"/>
          <p:cNvPicPr>
            <a:picLocks noChangeAspect="1" noChangeArrowheads="1"/>
          </p:cNvPicPr>
          <p:nvPr/>
        </p:nvPicPr>
        <p:blipFill>
          <a:blip r:embed="rId2">
            <a:extLst>
              <a:ext uri="{28A0092B-C50C-407E-A947-70E740481C1C}">
                <a14:useLocalDpi xmlns:a14="http://schemas.microsoft.com/office/drawing/2010/main" val="0"/>
              </a:ext>
            </a:extLst>
          </a:blip>
          <a:srcRect b="2623"/>
          <a:stretch>
            <a:fillRect/>
          </a:stretch>
        </p:blipFill>
        <p:spPr bwMode="auto">
          <a:xfrm>
            <a:off x="5188010" y="3189348"/>
            <a:ext cx="3749284" cy="3442144"/>
          </a:xfrm>
          <a:prstGeom prst="rect">
            <a:avLst/>
          </a:prstGeom>
          <a:noFill/>
          <a:extLst>
            <a:ext uri="{909E8E84-426E-40DD-AFC4-6F175D3DCCD1}">
              <a14:hiddenFill xmlns:a14="http://schemas.microsoft.com/office/drawing/2010/main">
                <a:solidFill>
                  <a:srgbClr val="FFFFFF"/>
                </a:solidFill>
              </a14:hiddenFill>
            </a:ext>
          </a:extLst>
        </p:spPr>
      </p:pic>
      <p:sp>
        <p:nvSpPr>
          <p:cNvPr id="125954" name="Title 1"/>
          <p:cNvSpPr>
            <a:spLocks noGrp="1"/>
          </p:cNvSpPr>
          <p:nvPr>
            <p:ph type="title"/>
          </p:nvPr>
        </p:nvSpPr>
        <p:spPr/>
        <p:txBody>
          <a:bodyPr/>
          <a:lstStyle/>
          <a:p>
            <a:r>
              <a:rPr lang="en-US" altLang="en-US" smtClean="0"/>
              <a:t>Module 27.16: Patterns of inheritance</a:t>
            </a:r>
          </a:p>
        </p:txBody>
      </p:sp>
      <p:sp>
        <p:nvSpPr>
          <p:cNvPr id="146434" name="Content Placeholder 2"/>
          <p:cNvSpPr>
            <a:spLocks noGrp="1"/>
          </p:cNvSpPr>
          <p:nvPr>
            <p:ph idx="1"/>
          </p:nvPr>
        </p:nvSpPr>
        <p:spPr/>
        <p:txBody>
          <a:bodyPr/>
          <a:lstStyle/>
          <a:p>
            <a:r>
              <a:rPr lang="en-US" b="1" dirty="0" smtClean="0"/>
              <a:t>Two major patterns of inheritance </a:t>
            </a:r>
            <a:r>
              <a:rPr lang="en-US" dirty="0" smtClean="0"/>
              <a:t>(continued)</a:t>
            </a:r>
            <a:endParaRPr lang="en-US" b="1" dirty="0" smtClean="0"/>
          </a:p>
          <a:p>
            <a:pPr marL="690563" lvl="1" indent="-514350">
              <a:buFont typeface="+mj-lt"/>
              <a:buAutoNum type="arabicPeriod" startAt="2"/>
            </a:pPr>
            <a:r>
              <a:rPr lang="en-US" dirty="0" smtClean="0"/>
              <a:t>Inheritance involving sex chromosomes</a:t>
            </a:r>
          </a:p>
          <a:p>
            <a:pPr lvl="2"/>
            <a:r>
              <a:rPr lang="en-US" b="1" dirty="0" smtClean="0"/>
              <a:t>Sex-linked inheritance </a:t>
            </a:r>
            <a:r>
              <a:rPr lang="en-US" dirty="0" smtClean="0"/>
              <a:t>involves genes on the sex chromosomes</a:t>
            </a:r>
          </a:p>
          <a:p>
            <a:pPr lvl="3"/>
            <a:r>
              <a:rPr lang="en-US" dirty="0" smtClean="0"/>
              <a:t>Most examples involve the X chromosome</a:t>
            </a:r>
          </a:p>
          <a:p>
            <a:pPr lvl="3"/>
            <a:r>
              <a:rPr lang="en-US" dirty="0" smtClean="0"/>
              <a:t>X-linked allele determines </a:t>
            </a:r>
            <a:r>
              <a:rPr lang="en-US" dirty="0" smtClean="0"/>
              <a:t/>
            </a:r>
            <a:br>
              <a:rPr lang="en-US" dirty="0" smtClean="0"/>
            </a:br>
            <a:r>
              <a:rPr lang="en-US" dirty="0" smtClean="0"/>
              <a:t>the </a:t>
            </a:r>
            <a:r>
              <a:rPr lang="en-US" dirty="0" smtClean="0"/>
              <a:t>phenotype in males</a:t>
            </a:r>
          </a:p>
          <a:p>
            <a:pPr lvl="4"/>
            <a:r>
              <a:rPr lang="en-US" dirty="0" smtClean="0"/>
              <a:t>No corresponding allele on </a:t>
            </a:r>
            <a:r>
              <a:rPr lang="en-US" dirty="0" smtClean="0"/>
              <a:t/>
            </a:r>
            <a:br>
              <a:rPr lang="en-US" dirty="0" smtClean="0"/>
            </a:br>
            <a:r>
              <a:rPr lang="en-US" dirty="0" smtClean="0"/>
              <a:t>the </a:t>
            </a:r>
            <a:r>
              <a:rPr lang="en-US" dirty="0" smtClean="0"/>
              <a:t>Y chromosome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553379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altLang="en-US" smtClean="0"/>
              <a:t>Patterns of inheritance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6" name="Picture 3" descr="\\192.168.4.30\conversion\IRDVD\JPG Creation\Martini _VAP3E\Output\Chapter 27\JPEG FILES\Labeled\fig_27_16_01-L.jpg"/>
          <p:cNvPicPr>
            <a:picLocks noChangeAspect="1" noChangeArrowheads="1"/>
          </p:cNvPicPr>
          <p:nvPr/>
        </p:nvPicPr>
        <p:blipFill>
          <a:blip r:embed="rId2">
            <a:extLst>
              <a:ext uri="{28A0092B-C50C-407E-A947-70E740481C1C}">
                <a14:useLocalDpi xmlns:a14="http://schemas.microsoft.com/office/drawing/2010/main" val="0"/>
              </a:ext>
            </a:extLst>
          </a:blip>
          <a:srcRect b="3956"/>
          <a:stretch>
            <a:fillRect/>
          </a:stretch>
        </p:blipFill>
        <p:spPr bwMode="auto">
          <a:xfrm>
            <a:off x="298450" y="1578772"/>
            <a:ext cx="8547100" cy="370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a:t>Steps in fertilization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7" name="Picture 4" descr="\\192.168.4.30\conversion\IRDVD\JPG Creation\Martini _VAP3E\Output\Chapter 27\JPEG FILES\Labeled\fig_27_02_01_A-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2647527" y="1021803"/>
            <a:ext cx="3885457" cy="5569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59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altLang="en-US" smtClean="0"/>
              <a:t>Module 27.16: Patterns of inheritance</a:t>
            </a:r>
          </a:p>
        </p:txBody>
      </p:sp>
      <p:sp>
        <p:nvSpPr>
          <p:cNvPr id="128003" name="Content Placeholder 2"/>
          <p:cNvSpPr>
            <a:spLocks noGrp="1"/>
          </p:cNvSpPr>
          <p:nvPr>
            <p:ph idx="1"/>
          </p:nvPr>
        </p:nvSpPr>
        <p:spPr/>
        <p:txBody>
          <a:bodyPr/>
          <a:lstStyle/>
          <a:p>
            <a:r>
              <a:rPr lang="en-US" altLang="en-US" b="1" smtClean="0"/>
              <a:t>Sex-linked genes</a:t>
            </a:r>
          </a:p>
          <a:p>
            <a:pPr lvl="1"/>
            <a:r>
              <a:rPr lang="en-US" altLang="en-US" smtClean="0"/>
              <a:t>Carried by either sex chromosome</a:t>
            </a:r>
          </a:p>
          <a:p>
            <a:pPr lvl="2"/>
            <a:r>
              <a:rPr lang="en-US" altLang="en-US" smtClean="0"/>
              <a:t>X chromosome is larger and so carries many more genes</a:t>
            </a:r>
          </a:p>
          <a:p>
            <a:pPr lvl="1"/>
            <a:r>
              <a:rPr lang="en-US" altLang="en-US" b="1" smtClean="0"/>
              <a:t>X-linked</a:t>
            </a:r>
          </a:p>
          <a:p>
            <a:pPr lvl="2"/>
            <a:r>
              <a:rPr lang="en-US" altLang="en-US" smtClean="0"/>
              <a:t>Genes found on the X chromosome but not the Y chromosome</a:t>
            </a:r>
          </a:p>
          <a:p>
            <a:pPr lvl="2"/>
            <a:r>
              <a:rPr lang="en-US" altLang="en-US" smtClean="0"/>
              <a:t>Example: gene for red–green color blindness</a:t>
            </a:r>
          </a:p>
          <a:p>
            <a:pPr lvl="1"/>
            <a:r>
              <a:rPr lang="en-US" altLang="en-US" b="1" smtClean="0"/>
              <a:t>Y-linked</a:t>
            </a:r>
          </a:p>
          <a:p>
            <a:pPr lvl="2"/>
            <a:r>
              <a:rPr lang="en-US" altLang="en-US" smtClean="0"/>
              <a:t>Genes found on the Y chromosome but not the X chromosome</a:t>
            </a:r>
          </a:p>
          <a:p>
            <a:pPr lvl="2"/>
            <a:r>
              <a:rPr lang="en-US" altLang="en-US" smtClean="0"/>
              <a:t>Example: SRY gene for “maleness”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21450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smtClean="0"/>
              <a:t>Module 27.16: Patterns of inheritance</a:t>
            </a:r>
          </a:p>
        </p:txBody>
      </p:sp>
      <p:sp>
        <p:nvSpPr>
          <p:cNvPr id="129027" name="Content Placeholder 2"/>
          <p:cNvSpPr>
            <a:spLocks noGrp="1"/>
          </p:cNvSpPr>
          <p:nvPr>
            <p:ph idx="1"/>
          </p:nvPr>
        </p:nvSpPr>
        <p:spPr/>
        <p:txBody>
          <a:bodyPr/>
          <a:lstStyle/>
          <a:p>
            <a:r>
              <a:rPr lang="en-US" altLang="en-US" b="1" smtClean="0"/>
              <a:t>Inheritance of color blindness</a:t>
            </a:r>
          </a:p>
          <a:p>
            <a:pPr lvl="1"/>
            <a:r>
              <a:rPr lang="en-US" altLang="en-US" smtClean="0"/>
              <a:t>Gene for distinguishing colors is carried on the X chromosome</a:t>
            </a:r>
          </a:p>
          <a:p>
            <a:pPr lvl="1"/>
            <a:r>
              <a:rPr lang="en-US" altLang="en-US" smtClean="0"/>
              <a:t>Males with a dominant allele (X</a:t>
            </a:r>
            <a:r>
              <a:rPr lang="en-US" altLang="en-US" i="1" baseline="30000" smtClean="0"/>
              <a:t>C</a:t>
            </a:r>
            <a:r>
              <a:rPr lang="en-US" altLang="en-US" smtClean="0"/>
              <a:t>) have normal color vision</a:t>
            </a:r>
          </a:p>
          <a:p>
            <a:pPr lvl="1"/>
            <a:r>
              <a:rPr lang="en-US" altLang="en-US" smtClean="0"/>
              <a:t>Males with a recessive allele (X</a:t>
            </a:r>
            <a:r>
              <a:rPr lang="en-US" altLang="en-US" i="1" baseline="30000" smtClean="0"/>
              <a:t>c</a:t>
            </a:r>
            <a:r>
              <a:rPr lang="en-US" altLang="en-US" smtClean="0"/>
              <a:t>) have red–green color blindness</a:t>
            </a:r>
          </a:p>
          <a:p>
            <a:pPr lvl="1"/>
            <a:r>
              <a:rPr lang="en-US" altLang="en-US" smtClean="0"/>
              <a:t>Females can have one dominant and one recessive allele and still have normal color vision (X</a:t>
            </a:r>
            <a:r>
              <a:rPr lang="en-US" altLang="en-US" i="1" baseline="30000" smtClean="0"/>
              <a:t>C</a:t>
            </a:r>
            <a:r>
              <a:rPr lang="en-US" altLang="en-US" smtClean="0"/>
              <a:t>X</a:t>
            </a:r>
            <a:r>
              <a:rPr lang="en-US" altLang="en-US" i="1" baseline="30000" smtClean="0"/>
              <a:t>c</a:t>
            </a:r>
            <a:r>
              <a:rPr lang="en-US" altLang="en-US" smtClean="0"/>
              <a:t>)</a:t>
            </a:r>
          </a:p>
          <a:p>
            <a:pPr lvl="1"/>
            <a:r>
              <a:rPr lang="en-US" altLang="en-US" smtClean="0"/>
              <a:t>Females must have two recessive alleles to have red–green color blindness (X</a:t>
            </a:r>
            <a:r>
              <a:rPr lang="en-US" altLang="en-US" i="1" baseline="30000" smtClean="0"/>
              <a:t>c</a:t>
            </a:r>
            <a:r>
              <a:rPr lang="en-US" altLang="en-US" smtClean="0"/>
              <a:t>X</a:t>
            </a:r>
            <a:r>
              <a:rPr lang="en-US" altLang="en-US" i="1" baseline="30000" smtClean="0"/>
              <a:t>c</a:t>
            </a:r>
            <a:r>
              <a:rPr lang="en-US" altLang="en-US" smtClean="0"/>
              <a:t>)</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239427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smtClean="0"/>
              <a:t>Inheritance of colorblindness</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7" name="Picture 4" descr="\\192.168.4.30\conversion\IRDVD\JPG Creation\Martini _VAP3E\Output\Chapter 27\JPEG FILES\Labeled\fig_27_16_03_ai-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725953" y="978519"/>
            <a:ext cx="5692095" cy="538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98813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altLang="en-US" smtClean="0"/>
              <a:t>Module 27.16: Review</a:t>
            </a:r>
          </a:p>
        </p:txBody>
      </p:sp>
      <p:sp>
        <p:nvSpPr>
          <p:cNvPr id="146434" name="Content Placeholder 2"/>
          <p:cNvSpPr>
            <a:spLocks noGrp="1"/>
          </p:cNvSpPr>
          <p:nvPr>
            <p:ph idx="1"/>
          </p:nvPr>
        </p:nvSpPr>
        <p:spPr/>
        <p:txBody>
          <a:bodyPr/>
          <a:lstStyle/>
          <a:p>
            <a:r>
              <a:rPr lang="en-US" sz="2600" dirty="0" smtClean="0"/>
              <a:t>Compare strict dominance with </a:t>
            </a:r>
            <a:r>
              <a:rPr lang="en-US" sz="2600" dirty="0" err="1" smtClean="0"/>
              <a:t>codominance</a:t>
            </a:r>
            <a:r>
              <a:rPr lang="en-US" sz="2600" dirty="0" smtClean="0"/>
              <a:t>.</a:t>
            </a:r>
          </a:p>
          <a:p>
            <a:r>
              <a:rPr lang="en-US" sz="2600" dirty="0" smtClean="0"/>
              <a:t>Why are sex-linked traits expressed more frequently in males than in females?</a:t>
            </a:r>
          </a:p>
          <a:p>
            <a:r>
              <a:rPr lang="en-US" sz="2600" dirty="0" smtClean="0"/>
              <a:t>Indicate the type of inheritance involved in each of the following situations: (1) children who exhibit the trait have at least one parent who also exhibits it; (2) children exhibit the trait even though neither parent exhibits it; and (3) the trait is expressed equally in daughters and sons.</a:t>
            </a:r>
          </a:p>
          <a:p>
            <a:endParaRPr lang="en-US" sz="1200" dirty="0" smtClean="0"/>
          </a:p>
          <a:p>
            <a:pPr marL="0" indent="0">
              <a:buNone/>
            </a:pPr>
            <a:r>
              <a:rPr lang="en-US" sz="2600" i="1" dirty="0" smtClean="0"/>
              <a:t>Learning Outcome:</a:t>
            </a:r>
            <a:r>
              <a:rPr lang="en-US" sz="2600" dirty="0" smtClean="0"/>
              <a:t> Describe the relationship among the various forms of inheritance, and give examples of representative phenotypic characters, both normal and abnormal.</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15227746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altLang="en-US" smtClean="0"/>
              <a:t>Module 27.17: Clinical Module: Many clinical disorders are linked to individual chromosomes or their genes</a:t>
            </a:r>
          </a:p>
        </p:txBody>
      </p:sp>
      <p:sp>
        <p:nvSpPr>
          <p:cNvPr id="132099" name="Content Placeholder 2"/>
          <p:cNvSpPr>
            <a:spLocks noGrp="1"/>
          </p:cNvSpPr>
          <p:nvPr>
            <p:ph idx="1"/>
          </p:nvPr>
        </p:nvSpPr>
        <p:spPr>
          <a:xfrm>
            <a:off x="446088" y="1464806"/>
            <a:ext cx="8288337" cy="4959350"/>
          </a:xfrm>
        </p:spPr>
        <p:txBody>
          <a:bodyPr/>
          <a:lstStyle/>
          <a:p>
            <a:r>
              <a:rPr lang="en-US" altLang="en-US" b="1" dirty="0" smtClean="0"/>
              <a:t>Genetic abnormalities</a:t>
            </a:r>
          </a:p>
          <a:p>
            <a:pPr lvl="1"/>
            <a:r>
              <a:rPr lang="en-US" altLang="en-US" dirty="0" smtClean="0"/>
              <a:t>Chromosomal abnormalities</a:t>
            </a:r>
          </a:p>
          <a:p>
            <a:pPr lvl="2"/>
            <a:r>
              <a:rPr lang="en-US" altLang="en-US" dirty="0" smtClean="0"/>
              <a:t>Can involve thousands of genes, so are usually lethal</a:t>
            </a:r>
          </a:p>
          <a:p>
            <a:pPr lvl="2"/>
            <a:r>
              <a:rPr lang="en-US" altLang="en-US" dirty="0" smtClean="0"/>
              <a:t>Only a few autosomal chromosome abnormalities do not result in prenatal death</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8867008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altLang="en-US" smtClean="0"/>
              <a:t>Module 27.17: Chromosomal abnormalities</a:t>
            </a:r>
          </a:p>
        </p:txBody>
      </p:sp>
      <p:sp>
        <p:nvSpPr>
          <p:cNvPr id="133123" name="Content Placeholder 2"/>
          <p:cNvSpPr>
            <a:spLocks noGrp="1"/>
          </p:cNvSpPr>
          <p:nvPr>
            <p:ph idx="1"/>
          </p:nvPr>
        </p:nvSpPr>
        <p:spPr/>
        <p:txBody>
          <a:bodyPr/>
          <a:lstStyle/>
          <a:p>
            <a:r>
              <a:rPr lang="en-US" altLang="en-US" b="1" smtClean="0"/>
              <a:t>Genetic abnormalities</a:t>
            </a:r>
            <a:r>
              <a:rPr lang="en-US" altLang="en-US" smtClean="0"/>
              <a:t> (continued)</a:t>
            </a:r>
            <a:endParaRPr lang="en-US" altLang="en-US" b="1" smtClean="0"/>
          </a:p>
          <a:p>
            <a:pPr lvl="1"/>
            <a:r>
              <a:rPr lang="en-US" altLang="en-US" smtClean="0"/>
              <a:t>Variations in individual gene structure</a:t>
            </a:r>
          </a:p>
          <a:p>
            <a:pPr lvl="2"/>
            <a:r>
              <a:rPr lang="en-US" altLang="en-US" smtClean="0"/>
              <a:t>Relatively common</a:t>
            </a:r>
          </a:p>
          <a:p>
            <a:pPr lvl="2"/>
            <a:r>
              <a:rPr lang="en-US" altLang="en-US" smtClean="0"/>
              <a:t>More than 99 percent of human nucleotide bases are the same in all people</a:t>
            </a:r>
          </a:p>
          <a:p>
            <a:pPr lvl="2"/>
            <a:r>
              <a:rPr lang="en-US" altLang="en-US" smtClean="0"/>
              <a:t>There are about 1.4 million single-base-pair differences, or </a:t>
            </a:r>
            <a:r>
              <a:rPr lang="en-US" altLang="en-US" b="1" smtClean="0"/>
              <a:t>single nucleotide polymorphisms</a:t>
            </a:r>
            <a:r>
              <a:rPr lang="en-US" altLang="en-US" smtClean="0"/>
              <a:t> (</a:t>
            </a:r>
            <a:r>
              <a:rPr lang="en-US" altLang="en-US" b="1" smtClean="0"/>
              <a:t>SNPs</a:t>
            </a:r>
            <a:r>
              <a:rPr lang="en-US" altLang="en-US" smtClean="0"/>
              <a:t>)</a:t>
            </a:r>
          </a:p>
          <a:p>
            <a:pPr lvl="3"/>
            <a:r>
              <a:rPr lang="en-US" altLang="en-US" smtClean="0"/>
              <a:t>Some are inconsequential, but others are associated with specific diseases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5574949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altLang="en-US" smtClean="0"/>
              <a:t>Module 27.17: Chromosomal abnormalities</a:t>
            </a:r>
          </a:p>
        </p:txBody>
      </p:sp>
      <p:sp>
        <p:nvSpPr>
          <p:cNvPr id="134147" name="Content Placeholder 2"/>
          <p:cNvSpPr>
            <a:spLocks noGrp="1"/>
          </p:cNvSpPr>
          <p:nvPr>
            <p:ph idx="1"/>
          </p:nvPr>
        </p:nvSpPr>
        <p:spPr/>
        <p:txBody>
          <a:bodyPr/>
          <a:lstStyle/>
          <a:p>
            <a:r>
              <a:rPr lang="en-US" altLang="en-US" b="1" dirty="0" smtClean="0"/>
              <a:t>Trisomy 21</a:t>
            </a:r>
            <a:r>
              <a:rPr lang="en-US" altLang="en-US" dirty="0" smtClean="0"/>
              <a:t> (</a:t>
            </a:r>
            <a:r>
              <a:rPr lang="en-US" altLang="en-US" b="1" dirty="0" smtClean="0"/>
              <a:t>Down syndrome</a:t>
            </a:r>
            <a:r>
              <a:rPr lang="en-US" altLang="en-US" dirty="0" smtClean="0"/>
              <a:t>)</a:t>
            </a:r>
          </a:p>
          <a:p>
            <a:pPr lvl="1"/>
            <a:r>
              <a:rPr lang="en-US" altLang="en-US" dirty="0" smtClean="0"/>
              <a:t>Three copies of chromosome 21</a:t>
            </a:r>
          </a:p>
          <a:p>
            <a:pPr lvl="1"/>
            <a:r>
              <a:rPr lang="en-US" altLang="en-US" dirty="0" smtClean="0"/>
              <a:t>Most common viable chromosome abnormality</a:t>
            </a:r>
          </a:p>
          <a:p>
            <a:pPr lvl="1"/>
            <a:r>
              <a:rPr lang="en-US" altLang="en-US" dirty="0" smtClean="0"/>
              <a:t>Causes intellectual disability and physical malformation</a:t>
            </a:r>
          </a:p>
          <a:p>
            <a:pPr lvl="2"/>
            <a:r>
              <a:rPr lang="en-US" altLang="en-US" dirty="0" smtClean="0"/>
              <a:t>Degree of intellectual disability ranges from moderate to severe</a:t>
            </a:r>
          </a:p>
          <a:p>
            <a:pPr lvl="2"/>
            <a:r>
              <a:rPr lang="en-US" altLang="en-US" dirty="0" smtClean="0"/>
              <a:t>Anatomical problems affecting the cardiovascular system are often fatal</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8579103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altLang="en-US" smtClean="0"/>
              <a:t>Module 27.17: Chromosomal abnormalities</a:t>
            </a:r>
          </a:p>
        </p:txBody>
      </p:sp>
      <p:sp>
        <p:nvSpPr>
          <p:cNvPr id="135171" name="Content Placeholder 2"/>
          <p:cNvSpPr>
            <a:spLocks noGrp="1"/>
          </p:cNvSpPr>
          <p:nvPr>
            <p:ph idx="1"/>
          </p:nvPr>
        </p:nvSpPr>
        <p:spPr/>
        <p:txBody>
          <a:bodyPr/>
          <a:lstStyle/>
          <a:p>
            <a:r>
              <a:rPr lang="en-US" altLang="en-US" b="1" dirty="0" smtClean="0"/>
              <a:t>Trisomy 21</a:t>
            </a:r>
            <a:r>
              <a:rPr lang="en-US" altLang="en-US" dirty="0" smtClean="0"/>
              <a:t> (</a:t>
            </a:r>
            <a:r>
              <a:rPr lang="en-US" altLang="en-US" b="1" dirty="0" smtClean="0"/>
              <a:t>Down syndrome</a:t>
            </a:r>
            <a:r>
              <a:rPr lang="en-US" altLang="en-US" dirty="0" smtClean="0"/>
              <a:t>)</a:t>
            </a:r>
            <a:r>
              <a:rPr lang="en-US" altLang="en-US" b="1" dirty="0" smtClean="0"/>
              <a:t> </a:t>
            </a:r>
            <a:r>
              <a:rPr lang="en-US" altLang="en-US" dirty="0" smtClean="0"/>
              <a:t>(continued)</a:t>
            </a:r>
            <a:endParaRPr lang="en-US" altLang="en-US" b="1" dirty="0" smtClean="0"/>
          </a:p>
          <a:p>
            <a:pPr lvl="1"/>
            <a:r>
              <a:rPr lang="en-US" altLang="en-US" dirty="0" smtClean="0"/>
              <a:t>In adulthood, many develop Alzheimer’s before </a:t>
            </a:r>
            <a:br>
              <a:rPr lang="en-US" altLang="en-US" dirty="0" smtClean="0"/>
            </a:br>
            <a:r>
              <a:rPr lang="en-US" altLang="en-US" dirty="0" smtClean="0"/>
              <a:t>age 40</a:t>
            </a:r>
          </a:p>
          <a:p>
            <a:pPr lvl="1"/>
            <a:r>
              <a:rPr lang="en-US" altLang="en-US" dirty="0" smtClean="0"/>
              <a:t>Direct correlation between maternal age and risk of having a child with trisomy 21</a:t>
            </a:r>
          </a:p>
          <a:p>
            <a:pPr lvl="2"/>
            <a:r>
              <a:rPr lang="en-US" altLang="en-US" dirty="0" smtClean="0"/>
              <a:t>Risk increases from 1 in 2000 (before age 25) to 1 in 900 (ages 30–34) to 1 in 46 (ages 35–44)</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6" name="Picture 5" descr="\\192.168.4.30\conversion\IRDVD\JPG Creation\Martini _VAP3E\Output\Chapter 27\JPEG FILES\Labeled\fig_27_17_01-L.jpg"/>
          <p:cNvPicPr>
            <a:picLocks noChangeAspect="1" noChangeArrowheads="1"/>
          </p:cNvPicPr>
          <p:nvPr/>
        </p:nvPicPr>
        <p:blipFill>
          <a:blip r:embed="rId2">
            <a:extLst>
              <a:ext uri="{28A0092B-C50C-407E-A947-70E740481C1C}">
                <a14:useLocalDpi xmlns:a14="http://schemas.microsoft.com/office/drawing/2010/main" val="0"/>
              </a:ext>
            </a:extLst>
          </a:blip>
          <a:srcRect b="4000"/>
          <a:stretch>
            <a:fillRect/>
          </a:stretch>
        </p:blipFill>
        <p:spPr bwMode="auto">
          <a:xfrm>
            <a:off x="2260260" y="4045530"/>
            <a:ext cx="4536396" cy="262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98267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altLang="en-US" smtClean="0"/>
              <a:t>Module 27.17: Chromosomal abnormalities</a:t>
            </a:r>
          </a:p>
        </p:txBody>
      </p:sp>
      <p:sp>
        <p:nvSpPr>
          <p:cNvPr id="136195" name="Content Placeholder 2"/>
          <p:cNvSpPr>
            <a:spLocks noGrp="1"/>
          </p:cNvSpPr>
          <p:nvPr>
            <p:ph idx="1"/>
          </p:nvPr>
        </p:nvSpPr>
        <p:spPr>
          <a:xfrm>
            <a:off x="446088" y="909522"/>
            <a:ext cx="4319542" cy="5340466"/>
          </a:xfrm>
        </p:spPr>
        <p:txBody>
          <a:bodyPr/>
          <a:lstStyle/>
          <a:p>
            <a:r>
              <a:rPr lang="en-US" altLang="en-US" b="1" dirty="0" err="1" smtClean="0"/>
              <a:t>Klinefelter</a:t>
            </a:r>
            <a:r>
              <a:rPr lang="en-US" altLang="en-US" b="1" dirty="0" smtClean="0"/>
              <a:t> syndrome</a:t>
            </a:r>
          </a:p>
          <a:p>
            <a:pPr lvl="1"/>
            <a:r>
              <a:rPr lang="en-US" altLang="en-US" dirty="0" smtClean="0"/>
              <a:t>Individual has sex chromosome pattern XXY</a:t>
            </a:r>
          </a:p>
          <a:p>
            <a:pPr lvl="1"/>
            <a:r>
              <a:rPr lang="en-US" altLang="en-US" dirty="0" smtClean="0"/>
              <a:t>Male phenotype but reduced androgen production</a:t>
            </a:r>
          </a:p>
          <a:p>
            <a:pPr lvl="2"/>
            <a:r>
              <a:rPr lang="en-US" altLang="en-US" dirty="0" smtClean="0"/>
              <a:t>Testes fail to mature (causing sterility)</a:t>
            </a:r>
          </a:p>
          <a:p>
            <a:pPr lvl="2"/>
            <a:r>
              <a:rPr lang="en-US" altLang="en-US" dirty="0" smtClean="0"/>
              <a:t>Breasts slightly enlarged</a:t>
            </a:r>
          </a:p>
          <a:p>
            <a:pPr lvl="1"/>
            <a:r>
              <a:rPr lang="en-US" altLang="en-US" dirty="0" smtClean="0"/>
              <a:t>Incidence averages 1 in 750 male births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6" name="Picture 2" descr="\\192.168.4.30\conversion\IRDVD\JPG Creation\Martini _VAP3E\Output\Chapter 27\JPEG FILES\Labeled\fig_27_17_02-L.jpg"/>
          <p:cNvPicPr>
            <a:picLocks noChangeAspect="1" noChangeArrowheads="1"/>
          </p:cNvPicPr>
          <p:nvPr/>
        </p:nvPicPr>
        <p:blipFill>
          <a:blip r:embed="rId2">
            <a:extLst>
              <a:ext uri="{28A0092B-C50C-407E-A947-70E740481C1C}">
                <a14:useLocalDpi xmlns:a14="http://schemas.microsoft.com/office/drawing/2010/main" val="0"/>
              </a:ext>
            </a:extLst>
          </a:blip>
          <a:srcRect b="3987"/>
          <a:stretch>
            <a:fillRect/>
          </a:stretch>
        </p:blipFill>
        <p:spPr bwMode="auto">
          <a:xfrm>
            <a:off x="4765630" y="999957"/>
            <a:ext cx="4174891" cy="437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8410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mtClean="0"/>
              <a:t>Module 27.17: Chromosomal abnormalities</a:t>
            </a:r>
          </a:p>
        </p:txBody>
      </p:sp>
      <p:sp>
        <p:nvSpPr>
          <p:cNvPr id="137219" name="Content Placeholder 2"/>
          <p:cNvSpPr>
            <a:spLocks noGrp="1"/>
          </p:cNvSpPr>
          <p:nvPr>
            <p:ph idx="1"/>
          </p:nvPr>
        </p:nvSpPr>
        <p:spPr/>
        <p:txBody>
          <a:bodyPr/>
          <a:lstStyle/>
          <a:p>
            <a:r>
              <a:rPr lang="en-US" altLang="en-US" b="1" smtClean="0"/>
              <a:t>Turner syndrome</a:t>
            </a:r>
          </a:p>
          <a:p>
            <a:pPr lvl="1"/>
            <a:r>
              <a:rPr lang="en-US" altLang="en-US" smtClean="0"/>
              <a:t>Individual has only a single female sex chromosome (XO)</a:t>
            </a:r>
          </a:p>
          <a:p>
            <a:pPr lvl="1"/>
            <a:r>
              <a:rPr lang="en-US" altLang="en-US" smtClean="0"/>
              <a:t>Type of chromosomal deletion called </a:t>
            </a:r>
            <a:r>
              <a:rPr lang="en-US" altLang="en-US" b="1" smtClean="0"/>
              <a:t>monosomy</a:t>
            </a:r>
          </a:p>
          <a:p>
            <a:pPr lvl="1"/>
            <a:r>
              <a:rPr lang="en-US" altLang="en-US" smtClean="0"/>
              <a:t>Incidence estimated at 1 in 10,000 live births</a:t>
            </a:r>
          </a:p>
          <a:p>
            <a:pPr lvl="1"/>
            <a:r>
              <a:rPr lang="en-US" altLang="en-US" smtClean="0"/>
              <a:t>May not be recognized at birth</a:t>
            </a:r>
          </a:p>
          <a:p>
            <a:pPr lvl="2"/>
            <a:r>
              <a:rPr lang="en-US" altLang="en-US" smtClean="0"/>
              <a:t>Phenotype is normal female</a:t>
            </a:r>
          </a:p>
          <a:p>
            <a:pPr lvl="1"/>
            <a:r>
              <a:rPr lang="en-US" altLang="en-US" smtClean="0"/>
              <a:t>Maturational changes do not appear at puberty</a:t>
            </a:r>
          </a:p>
          <a:p>
            <a:pPr lvl="2"/>
            <a:r>
              <a:rPr lang="en-US" altLang="en-US" smtClean="0"/>
              <a:t>Ovaries are nonfunctional, with negligible estrogen production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435276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Steps in fertilization</a:t>
            </a:r>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5" descr="\\192.168.4.30\conversion\IRDVD\JPG Creation\Martini _VAP3E\Output\Chapter 27\JPEG FILES\Labeled\fig_27_02_01_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206324" y="996097"/>
            <a:ext cx="4767864" cy="559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464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smtClean="0"/>
              <a:t>Turner syndrome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6" name="Picture 3" descr="\\192.168.4.30\conversion\IRDVD\JPG Creation\Martini _VAP3E\Output\Chapter 27\JPEG FILES\Labeled\fig_27_17_03-L.jpg"/>
          <p:cNvPicPr>
            <a:picLocks noChangeAspect="1" noChangeArrowheads="1"/>
          </p:cNvPicPr>
          <p:nvPr/>
        </p:nvPicPr>
        <p:blipFill>
          <a:blip r:embed="rId2">
            <a:extLst>
              <a:ext uri="{28A0092B-C50C-407E-A947-70E740481C1C}">
                <a14:useLocalDpi xmlns:a14="http://schemas.microsoft.com/office/drawing/2010/main" val="0"/>
              </a:ext>
            </a:extLst>
          </a:blip>
          <a:srcRect b="4195"/>
          <a:stretch>
            <a:fillRect/>
          </a:stretch>
        </p:blipFill>
        <p:spPr bwMode="auto">
          <a:xfrm>
            <a:off x="888091" y="1688317"/>
            <a:ext cx="7367818" cy="403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17344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altLang="en-US" smtClean="0"/>
              <a:t>Module 27.17: Chromosomal abnormalities</a:t>
            </a:r>
          </a:p>
        </p:txBody>
      </p:sp>
      <p:sp>
        <p:nvSpPr>
          <p:cNvPr id="139267" name="Content Placeholder 2"/>
          <p:cNvSpPr>
            <a:spLocks noGrp="1"/>
          </p:cNvSpPr>
          <p:nvPr>
            <p:ph idx="1"/>
          </p:nvPr>
        </p:nvSpPr>
        <p:spPr/>
        <p:txBody>
          <a:bodyPr/>
          <a:lstStyle/>
          <a:p>
            <a:r>
              <a:rPr lang="en-US" altLang="en-US" b="1" smtClean="0"/>
              <a:t>Human genome</a:t>
            </a:r>
          </a:p>
          <a:p>
            <a:pPr lvl="1"/>
            <a:r>
              <a:rPr lang="en-US" altLang="en-US" smtClean="0"/>
              <a:t>The full set of genetic material (DNA) in our chromosomes</a:t>
            </a:r>
          </a:p>
          <a:p>
            <a:pPr lvl="1"/>
            <a:r>
              <a:rPr lang="en-US" altLang="en-US" smtClean="0"/>
              <a:t>Contains estimated 20,000–25,000 genes</a:t>
            </a:r>
          </a:p>
          <a:p>
            <a:pPr lvl="1"/>
            <a:r>
              <a:rPr lang="en-US" altLang="en-US" smtClean="0"/>
              <a:t>About 10,000 different single-gene disorders have been described</a:t>
            </a:r>
          </a:p>
          <a:p>
            <a:pPr lvl="2"/>
            <a:r>
              <a:rPr lang="en-US" altLang="en-US" smtClean="0"/>
              <a:t>Most are rare</a:t>
            </a:r>
          </a:p>
          <a:p>
            <a:pPr lvl="2"/>
            <a:r>
              <a:rPr lang="en-US" altLang="en-US" smtClean="0"/>
              <a:t>Collectively, may affect 1 in 200 births</a:t>
            </a:r>
          </a:p>
          <a:p>
            <a:pPr lvl="2"/>
            <a:r>
              <a:rPr lang="en-US" altLang="en-US" smtClean="0"/>
              <a:t>Over 900 have been mapped on the genome</a:t>
            </a:r>
          </a:p>
          <a:p>
            <a:pPr lvl="1"/>
            <a:r>
              <a:rPr lang="en-US" altLang="en-US" b="1" smtClean="0"/>
              <a:t>Epigenome</a:t>
            </a:r>
          </a:p>
          <a:p>
            <a:pPr lvl="2"/>
            <a:r>
              <a:rPr lang="en-US" altLang="en-US" smtClean="0"/>
              <a:t>All the chemicals that mark our genome and affect its activities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89916110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smtClean="0"/>
              <a:t>Human genome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6" name="Picture 4" descr="\\192.168.4.30\conversion\IRDVD\JPG Creation\Martini _VAP3E\Output\Chapter 27\JPEG FILES\Labeled\fig_27_17_04-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139995" y="905356"/>
            <a:ext cx="6864010" cy="553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752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mtClean="0"/>
              <a:t>Module 27.17: Review</a:t>
            </a:r>
          </a:p>
        </p:txBody>
      </p:sp>
      <p:sp>
        <p:nvSpPr>
          <p:cNvPr id="146434" name="Content Placeholder 2"/>
          <p:cNvSpPr>
            <a:spLocks noGrp="1"/>
          </p:cNvSpPr>
          <p:nvPr>
            <p:ph idx="1"/>
          </p:nvPr>
        </p:nvSpPr>
        <p:spPr/>
        <p:txBody>
          <a:bodyPr/>
          <a:lstStyle/>
          <a:p>
            <a:r>
              <a:rPr lang="en-US" dirty="0" smtClean="0"/>
              <a:t>Define </a:t>
            </a:r>
            <a:r>
              <a:rPr lang="en-US" i="1" dirty="0" smtClean="0"/>
              <a:t>single nucleotide polymorphism</a:t>
            </a:r>
            <a:r>
              <a:rPr lang="en-US" dirty="0" smtClean="0"/>
              <a:t>.</a:t>
            </a:r>
          </a:p>
          <a:p>
            <a:r>
              <a:rPr lang="en-US" dirty="0" smtClean="0"/>
              <a:t>Name the disorder characterized by each of the following chromosome patterns: (1) XO and (2) XXY.</a:t>
            </a:r>
          </a:p>
          <a:p>
            <a:r>
              <a:rPr lang="en-US" dirty="0" smtClean="0"/>
              <a:t>Identify the chromosome pair involved in each of the following disorders: (1) ovarian cancer, (2) </a:t>
            </a:r>
            <a:r>
              <a:rPr lang="en-US" dirty="0" err="1" smtClean="0"/>
              <a:t>Tay</a:t>
            </a:r>
            <a:r>
              <a:rPr lang="en-US" dirty="0" smtClean="0"/>
              <a:t>–Sachs disease, and (3) </a:t>
            </a:r>
            <a:r>
              <a:rPr lang="en-US" dirty="0" err="1" smtClean="0"/>
              <a:t>spinocerebellar</a:t>
            </a:r>
            <a:r>
              <a:rPr lang="en-US" dirty="0" smtClean="0"/>
              <a:t> ataxia.</a:t>
            </a:r>
          </a:p>
          <a:p>
            <a:endParaRPr lang="en-US" dirty="0" smtClean="0"/>
          </a:p>
          <a:p>
            <a:pPr marL="0" indent="0">
              <a:buNone/>
            </a:pPr>
            <a:r>
              <a:rPr lang="en-US" i="1" dirty="0" smtClean="0"/>
              <a:t>Learning Outcome: </a:t>
            </a:r>
            <a:r>
              <a:rPr lang="en-US" dirty="0" smtClean="0"/>
              <a:t>Identify several chromosomal disorders, and describe the human genome.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984508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Module 27.2: Fertilization</a:t>
            </a:r>
          </a:p>
        </p:txBody>
      </p:sp>
      <p:sp>
        <p:nvSpPr>
          <p:cNvPr id="3" name="Content Placeholder 2"/>
          <p:cNvSpPr>
            <a:spLocks noGrp="1"/>
          </p:cNvSpPr>
          <p:nvPr>
            <p:ph idx="1"/>
          </p:nvPr>
        </p:nvSpPr>
        <p:spPr/>
        <p:txBody>
          <a:bodyPr/>
          <a:lstStyle/>
          <a:p>
            <a:r>
              <a:rPr lang="en-US" b="1" dirty="0" smtClean="0"/>
              <a:t>Oocyte activation</a:t>
            </a:r>
          </a:p>
          <a:p>
            <a:pPr lvl="1"/>
            <a:r>
              <a:rPr lang="en-US" dirty="0" smtClean="0"/>
              <a:t>Changes in metabolic activity of oocyte leading to Ca</a:t>
            </a:r>
            <a:r>
              <a:rPr lang="en-US" baseline="30000" dirty="0" smtClean="0"/>
              <a:t>+2</a:t>
            </a:r>
            <a:r>
              <a:rPr lang="en-US" dirty="0" smtClean="0"/>
              <a:t> release from smooth ER</a:t>
            </a:r>
          </a:p>
          <a:p>
            <a:pPr lvl="1"/>
            <a:r>
              <a:rPr lang="en-US" dirty="0" smtClean="0"/>
              <a:t>Rise in Ca</a:t>
            </a:r>
            <a:r>
              <a:rPr lang="en-US" baseline="30000" dirty="0" smtClean="0"/>
              <a:t>+2 </a:t>
            </a:r>
            <a:r>
              <a:rPr lang="en-US" dirty="0" smtClean="0"/>
              <a:t>has three effects:</a:t>
            </a:r>
          </a:p>
          <a:p>
            <a:pPr marL="1084263" lvl="2" indent="-514350">
              <a:buFont typeface="+mj-lt"/>
              <a:buAutoNum type="arabicPeriod"/>
            </a:pPr>
            <a:r>
              <a:rPr lang="en-US" dirty="0" smtClean="0"/>
              <a:t>Release enzymes to harden zonal </a:t>
            </a:r>
            <a:r>
              <a:rPr lang="en-US" dirty="0" err="1" smtClean="0"/>
              <a:t>pellucida</a:t>
            </a:r>
            <a:r>
              <a:rPr lang="en-US" dirty="0" smtClean="0"/>
              <a:t> to prevent fertilization by more than one sperm</a:t>
            </a:r>
          </a:p>
          <a:p>
            <a:pPr marL="1084263" lvl="2" indent="-514350">
              <a:buFont typeface="+mj-lt"/>
              <a:buAutoNum type="arabicPeriod"/>
            </a:pPr>
            <a:r>
              <a:rPr lang="en-US" dirty="0" smtClean="0"/>
              <a:t>Completion of meiosis II and formation of second polar body</a:t>
            </a:r>
          </a:p>
          <a:p>
            <a:pPr marL="1084263" lvl="2" indent="-514350">
              <a:buFont typeface="+mj-lt"/>
              <a:buAutoNum type="arabicPeriod"/>
            </a:pPr>
            <a:r>
              <a:rPr lang="en-US" dirty="0" smtClean="0"/>
              <a:t>Activation of enzymes that cause rapid increase in ovum’s metabolic rate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959082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Steps in fertilization</a:t>
            </a:r>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7" name="Picture 8" descr="\\192.168.4.30\conversion\IRDVD\JPG Creation\Martini _VAP3E\Output\Chapter 27\JPEG FILES\Labeled\fig_27_02_01_C-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527186" y="883787"/>
            <a:ext cx="4126139" cy="559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430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Steps in fertilization</a:t>
            </a:r>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7" name="Picture 9" descr="\\192.168.4.30\conversion\IRDVD\JPG Creation\Martini _VAP3E\Output\Chapter 27\JPEG FILES\Labeled\fig_27_02_01_D-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2413161" y="885565"/>
            <a:ext cx="4354190" cy="559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451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a:t>Steps in fertilization</a:t>
            </a:r>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10" descr="\\192.168.4.30\conversion\IRDVD\JPG Creation\Martini _VAP3E\Output\Chapter 27\JPEG FILES\Labeled\fig_27_02_01_E-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2147985" y="859619"/>
            <a:ext cx="4884542" cy="559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964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Steps in fertilization</a:t>
            </a:r>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7" name="Picture 11" descr="\\192.168.4.30\conversion\IRDVD\JPG Creation\Martini _VAP3E\Output\Chapter 27\JPEG FILES\Labeled\fig_27_02_01_F-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829774" y="863374"/>
            <a:ext cx="5520964" cy="559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976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Module 27.2: Fertilization</a:t>
            </a:r>
          </a:p>
        </p:txBody>
      </p:sp>
      <p:sp>
        <p:nvSpPr>
          <p:cNvPr id="23555" name="Content Placeholder 2"/>
          <p:cNvSpPr>
            <a:spLocks noGrp="1"/>
          </p:cNvSpPr>
          <p:nvPr>
            <p:ph idx="1"/>
          </p:nvPr>
        </p:nvSpPr>
        <p:spPr/>
        <p:txBody>
          <a:bodyPr/>
          <a:lstStyle/>
          <a:p>
            <a:pPr lvl="1"/>
            <a:r>
              <a:rPr lang="en-US" altLang="en-US" dirty="0" smtClean="0"/>
              <a:t>Sperm delivers paternal chromosomes to secondary oocyte</a:t>
            </a:r>
          </a:p>
          <a:p>
            <a:pPr lvl="1"/>
            <a:r>
              <a:rPr lang="en-US" altLang="en-US" dirty="0" smtClean="0"/>
              <a:t>Secondary oocyte provides all organelles and inclusions, nourishment, and genetic programming to support embryo for 1 week after conception</a:t>
            </a:r>
          </a:p>
          <a:p>
            <a:pPr lvl="1"/>
            <a:r>
              <a:rPr lang="en-US" altLang="en-US" dirty="0" smtClean="0"/>
              <a:t>Of 200 million sperm introduced into vagina, 10,000 enter uterine tube, and fewer than 100 reach isthmus. </a:t>
            </a:r>
          </a:p>
          <a:p>
            <a:pPr lvl="1"/>
            <a:r>
              <a:rPr lang="en-US" altLang="en-US" dirty="0" smtClean="0"/>
              <a:t>Males with below 20 million sperm/milliliter are functionally sterile</a:t>
            </a:r>
          </a:p>
          <a:p>
            <a:pPr lvl="2"/>
            <a:r>
              <a:rPr lang="en-US" altLang="en-US" dirty="0" smtClean="0"/>
              <a:t>Although only one sperm is needed for fertilization, multiple sperm are needed to supply enough </a:t>
            </a:r>
            <a:r>
              <a:rPr lang="en-US" altLang="en-US" dirty="0" err="1" smtClean="0"/>
              <a:t>acrosomal</a:t>
            </a:r>
            <a:r>
              <a:rPr lang="en-US" altLang="en-US" dirty="0" smtClean="0"/>
              <a:t> enzymes to penetrate corona </a:t>
            </a:r>
            <a:r>
              <a:rPr lang="en-US" altLang="en-US" dirty="0" err="1" smtClean="0"/>
              <a:t>radiata</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082028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smtClean="0"/>
              <a:t>Note to the Instructor:</a:t>
            </a:r>
            <a:endParaRPr lang="en-US" altLang="en-US" dirty="0"/>
          </a:p>
        </p:txBody>
      </p:sp>
      <p:sp>
        <p:nvSpPr>
          <p:cNvPr id="33795" name="Content Placeholder 2"/>
          <p:cNvSpPr>
            <a:spLocks noGrp="1"/>
          </p:cNvSpPr>
          <p:nvPr>
            <p:ph idx="1"/>
          </p:nvPr>
        </p:nvSpPr>
        <p:spPr>
          <a:xfrm>
            <a:off x="446088" y="771088"/>
            <a:ext cx="8288337" cy="4959350"/>
          </a:xfrm>
        </p:spPr>
        <p:txBody>
          <a:bodyPr/>
          <a:lstStyle/>
          <a:p>
            <a:r>
              <a:rPr lang="en-US" sz="1600" dirty="0"/>
              <a:t>For the third edition of </a:t>
            </a:r>
            <a:r>
              <a:rPr lang="en-US" sz="1600" i="1" dirty="0"/>
              <a:t>Visual Anatomy &amp; Physiology</a:t>
            </a:r>
            <a:r>
              <a:rPr lang="en-US" sz="1600" dirty="0"/>
              <a:t>, we have updated our PowerPoints to fully integrate text and art. The pedagogy now more closely matches that of the </a:t>
            </a:r>
            <a:r>
              <a:rPr lang="en-US" sz="1600" dirty="0" smtClean="0"/>
              <a:t>textbook. The goal of this revised formatting is to </a:t>
            </a:r>
            <a:r>
              <a:rPr lang="en-US" sz="1600" dirty="0"/>
              <a:t>help your students learn from the art more </a:t>
            </a:r>
            <a:r>
              <a:rPr lang="en-US" sz="1600" dirty="0" smtClean="0"/>
              <a:t>effectively. However, you will notice </a:t>
            </a:r>
            <a:r>
              <a:rPr lang="en-US" sz="1600" dirty="0"/>
              <a:t>that the labels on the </a:t>
            </a:r>
            <a:r>
              <a:rPr lang="en-US" sz="1600" dirty="0" smtClean="0"/>
              <a:t>embedded PowerPoint </a:t>
            </a:r>
            <a:r>
              <a:rPr lang="en-US" sz="1600" dirty="0"/>
              <a:t>art are </a:t>
            </a:r>
            <a:r>
              <a:rPr lang="en-US" sz="1600" dirty="0" smtClean="0"/>
              <a:t>not editable. You </a:t>
            </a:r>
            <a:r>
              <a:rPr lang="en-US" sz="1600" dirty="0"/>
              <a:t>can </a:t>
            </a:r>
            <a:r>
              <a:rPr lang="en-US" sz="1600" dirty="0" smtClean="0"/>
              <a:t>easily import editable art by doing the following:</a:t>
            </a:r>
          </a:p>
          <a:p>
            <a:endParaRPr lang="en-US" sz="1400" dirty="0"/>
          </a:p>
          <a:p>
            <a:r>
              <a:rPr lang="en-US" sz="1400" b="1" dirty="0"/>
              <a:t>Copying slides from one slide set into another</a:t>
            </a:r>
            <a:endParaRPr lang="en-US" sz="1400" dirty="0"/>
          </a:p>
          <a:p>
            <a:r>
              <a:rPr lang="en-US" sz="1400" dirty="0"/>
              <a:t>You </a:t>
            </a:r>
            <a:r>
              <a:rPr lang="en-US" sz="1400" dirty="0" smtClean="0"/>
              <a:t>can easily copy the Label Edit art into the Lecture Presentations by using </a:t>
            </a:r>
            <a:r>
              <a:rPr lang="en-US" sz="1400" dirty="0"/>
              <a:t>either the PowerPoint Slide Finder dialog box or Slide Sorter view. Using the Slide Finder dialog box allows you to explicitly retain the source formatting of the slides you insert.</a:t>
            </a:r>
          </a:p>
          <a:p>
            <a:r>
              <a:rPr lang="en-US" sz="1400" b="1" i="1" dirty="0"/>
              <a:t>Using the Slide Finder dialog box in PowerPoint:</a:t>
            </a:r>
            <a:endParaRPr lang="en-US" sz="1400" dirty="0"/>
          </a:p>
          <a:p>
            <a:pPr marL="342900" lvl="0" indent="-342900">
              <a:buClrTx/>
              <a:buFont typeface="+mj-lt"/>
              <a:buAutoNum type="arabicPeriod"/>
            </a:pPr>
            <a:r>
              <a:rPr lang="en-US" sz="1400" dirty="0"/>
              <a:t>Open the original slide set in PowerPoint.</a:t>
            </a:r>
          </a:p>
          <a:p>
            <a:pPr marL="342900" lvl="0" indent="-342900">
              <a:buClrTx/>
              <a:buFont typeface="+mj-lt"/>
              <a:buAutoNum type="arabicPeriod"/>
            </a:pPr>
            <a:r>
              <a:rPr lang="en-US" sz="1400" dirty="0"/>
              <a:t>On the </a:t>
            </a:r>
            <a:r>
              <a:rPr lang="en-US" sz="1400" b="1" dirty="0"/>
              <a:t>Slides</a:t>
            </a:r>
            <a:r>
              <a:rPr lang="en-US" sz="1400" dirty="0"/>
              <a:t> tab in Normal view, click the slide thumbnail that you want the copied slides to follow.</a:t>
            </a:r>
          </a:p>
          <a:p>
            <a:pPr marL="342900" lvl="0" indent="-342900">
              <a:buClrTx/>
              <a:buFont typeface="+mj-lt"/>
              <a:buAutoNum type="arabicPeriod"/>
            </a:pPr>
            <a:r>
              <a:rPr lang="en-US" sz="1400" dirty="0"/>
              <a:t>On the </a:t>
            </a:r>
            <a:r>
              <a:rPr lang="en-US" sz="1400" b="1" dirty="0"/>
              <a:t>toolbar </a:t>
            </a:r>
            <a:r>
              <a:rPr lang="en-US" sz="1400" dirty="0"/>
              <a:t>at the top of the window, click the drop down arrow on the </a:t>
            </a:r>
            <a:r>
              <a:rPr lang="en-US" sz="1400" b="1" dirty="0"/>
              <a:t>New Slide </a:t>
            </a:r>
            <a:r>
              <a:rPr lang="en-US" sz="1400" dirty="0"/>
              <a:t>tab. Select </a:t>
            </a:r>
            <a:r>
              <a:rPr lang="en-US" sz="1400" b="1" dirty="0"/>
              <a:t>Reuse Slides</a:t>
            </a:r>
            <a:r>
              <a:rPr lang="en-US" sz="1400" dirty="0"/>
              <a:t>.</a:t>
            </a:r>
          </a:p>
          <a:p>
            <a:pPr marL="342900" lvl="0" indent="-342900">
              <a:buClrTx/>
              <a:buFont typeface="+mj-lt"/>
              <a:buAutoNum type="arabicPeriod"/>
            </a:pPr>
            <a:r>
              <a:rPr lang="en-US" sz="1400" dirty="0"/>
              <a:t>Click </a:t>
            </a:r>
            <a:r>
              <a:rPr lang="en-US" sz="1400" b="1" dirty="0"/>
              <a:t>Browse</a:t>
            </a:r>
            <a:r>
              <a:rPr lang="en-US" sz="1400" dirty="0"/>
              <a:t> to look for the file; in the Browse dialog box, select the file, and then click </a:t>
            </a:r>
            <a:r>
              <a:rPr lang="en-US" sz="1400" b="1" dirty="0"/>
              <a:t>Open</a:t>
            </a:r>
            <a:r>
              <a:rPr lang="en-US" sz="1400" dirty="0"/>
              <a:t>.</a:t>
            </a:r>
          </a:p>
          <a:p>
            <a:pPr marL="342900" lvl="0" indent="-342900">
              <a:buClrTx/>
              <a:buFont typeface="+mj-lt"/>
              <a:buAutoNum type="arabicPeriod"/>
            </a:pPr>
            <a:r>
              <a:rPr lang="en-US" sz="1400" dirty="0"/>
              <a:t>If you want the new slides to keep their current formatting, in the </a:t>
            </a:r>
            <a:r>
              <a:rPr lang="en-US" sz="1400" b="1" dirty="0"/>
              <a:t>Slide Finder</a:t>
            </a:r>
            <a:r>
              <a:rPr lang="en-US" sz="1400" dirty="0"/>
              <a:t> dialog box, select the </a:t>
            </a:r>
            <a:r>
              <a:rPr lang="en-US" sz="1400" b="1" dirty="0"/>
              <a:t>Keep source formatting</a:t>
            </a:r>
            <a:r>
              <a:rPr lang="en-US" sz="1400" dirty="0"/>
              <a:t> checkbox. When this checkbox is cleared, the copied slides assume the formatting of the slide they are inserted after.</a:t>
            </a:r>
          </a:p>
          <a:p>
            <a:pPr marL="342900" lvl="0" indent="-342900">
              <a:buClrTx/>
              <a:buFont typeface="+mj-lt"/>
              <a:buAutoNum type="arabicPeriod"/>
            </a:pPr>
            <a:r>
              <a:rPr lang="en-US" sz="1400" dirty="0" smtClean="0"/>
              <a:t>To </a:t>
            </a:r>
            <a:r>
              <a:rPr lang="en-US" sz="1400" dirty="0"/>
              <a:t>insert selected slides</a:t>
            </a:r>
            <a:r>
              <a:rPr lang="en-US" sz="1400" i="1" dirty="0"/>
              <a:t>:</a:t>
            </a:r>
            <a:r>
              <a:rPr lang="en-US" sz="1400" dirty="0"/>
              <a:t> Click the slides you want to insert. Slides will place immediately after the slide you have selected in the </a:t>
            </a:r>
            <a:r>
              <a:rPr lang="en-US" sz="1400" b="1" dirty="0"/>
              <a:t>Slides </a:t>
            </a:r>
            <a:r>
              <a:rPr lang="en-US" sz="1400" dirty="0"/>
              <a:t>tab in Normal view.</a:t>
            </a:r>
          </a:p>
          <a:p>
            <a:endParaRPr lang="en-US" sz="1400" dirty="0"/>
          </a:p>
        </p:txBody>
      </p:sp>
      <p:sp>
        <p:nvSpPr>
          <p:cNvPr id="10243" name="Footer Placeholder 3"/>
          <p:cNvSpPr>
            <a:spLocks noGrp="1"/>
          </p:cNvSpPr>
          <p:nvPr>
            <p:ph type="ftr"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a:solidFill>
                  <a:prstClr val="black"/>
                </a:solidFill>
                <a:cs typeface="Arial" charset="0"/>
              </a:rPr>
              <a:t>© 2018 Pearson Education, Inc.</a:t>
            </a:r>
          </a:p>
        </p:txBody>
      </p:sp>
    </p:spTree>
    <p:extLst>
      <p:ext uri="{BB962C8B-B14F-4D97-AF65-F5344CB8AC3E}">
        <p14:creationId xmlns:p14="http://schemas.microsoft.com/office/powerpoint/2010/main" val="2871865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Module 27.2: Review</a:t>
            </a:r>
          </a:p>
        </p:txBody>
      </p:sp>
      <p:sp>
        <p:nvSpPr>
          <p:cNvPr id="146434" name="Content Placeholder 2"/>
          <p:cNvSpPr>
            <a:spLocks noGrp="1"/>
          </p:cNvSpPr>
          <p:nvPr>
            <p:ph idx="1"/>
          </p:nvPr>
        </p:nvSpPr>
        <p:spPr/>
        <p:txBody>
          <a:bodyPr/>
          <a:lstStyle/>
          <a:p>
            <a:r>
              <a:rPr lang="en-US" dirty="0" smtClean="0"/>
              <a:t>Define </a:t>
            </a:r>
            <a:r>
              <a:rPr lang="en-US" i="1" dirty="0" smtClean="0"/>
              <a:t>fertilization</a:t>
            </a:r>
            <a:r>
              <a:rPr lang="en-US" dirty="0" smtClean="0"/>
              <a:t>.</a:t>
            </a:r>
          </a:p>
          <a:p>
            <a:r>
              <a:rPr lang="en-US" dirty="0" smtClean="0"/>
              <a:t>How many chromosomes are contained within a human zygote?</a:t>
            </a:r>
          </a:p>
          <a:p>
            <a:r>
              <a:rPr lang="en-US" dirty="0" smtClean="0"/>
              <a:t>Why are numerous sperm required to fertilize a secondary oocyte?</a:t>
            </a:r>
          </a:p>
          <a:p>
            <a:endParaRPr lang="en-US" dirty="0" smtClean="0"/>
          </a:p>
          <a:p>
            <a:pPr marL="0" indent="0">
              <a:buNone/>
            </a:pPr>
            <a:r>
              <a:rPr lang="en-US" i="1" dirty="0" smtClean="0"/>
              <a:t>Learning Outcome:</a:t>
            </a:r>
            <a:r>
              <a:rPr lang="en-US" dirty="0" smtClean="0"/>
              <a:t> Describe the process of fertilization, and explain the significance of multiple sperm to ensuring its success.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40402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Module 27.3: Cleavage continues until the blastocyst implants in the uterine wall</a:t>
            </a:r>
          </a:p>
        </p:txBody>
      </p:sp>
      <p:sp>
        <p:nvSpPr>
          <p:cNvPr id="25603" name="Content Placeholder 2"/>
          <p:cNvSpPr>
            <a:spLocks noGrp="1"/>
          </p:cNvSpPr>
          <p:nvPr>
            <p:ph idx="1"/>
          </p:nvPr>
        </p:nvSpPr>
        <p:spPr/>
        <p:txBody>
          <a:bodyPr/>
          <a:lstStyle/>
          <a:p>
            <a:r>
              <a:rPr lang="en-US" altLang="en-US" b="1" dirty="0" smtClean="0"/>
              <a:t>Cleavage</a:t>
            </a:r>
          </a:p>
          <a:p>
            <a:pPr lvl="1"/>
            <a:r>
              <a:rPr lang="en-US" altLang="en-US" dirty="0" smtClean="0"/>
              <a:t>Subdivision of the zygote cytoplasm into numerous, progressively smaller </a:t>
            </a:r>
            <a:r>
              <a:rPr lang="en-US" altLang="en-US" dirty="0" err="1" smtClean="0"/>
              <a:t>blastomeres</a:t>
            </a:r>
            <a:endParaRPr lang="en-US" altLang="en-US" dirty="0" smtClean="0"/>
          </a:p>
          <a:p>
            <a:pPr lvl="1"/>
            <a:r>
              <a:rPr lang="en-US" altLang="en-US" dirty="0" smtClean="0"/>
              <a:t>Group of </a:t>
            </a:r>
            <a:r>
              <a:rPr lang="en-US" altLang="en-US" dirty="0" err="1" smtClean="0"/>
              <a:t>blastomeres</a:t>
            </a:r>
            <a:r>
              <a:rPr lang="en-US" altLang="en-US" dirty="0" smtClean="0"/>
              <a:t> created by cleavage divisions is called a </a:t>
            </a:r>
            <a:r>
              <a:rPr lang="en-US" altLang="en-US" b="1" dirty="0" smtClean="0"/>
              <a:t>pre-embryo </a:t>
            </a:r>
          </a:p>
          <a:p>
            <a:pPr lvl="1"/>
            <a:r>
              <a:rPr lang="en-US" altLang="en-US" dirty="0" smtClean="0"/>
              <a:t>Lasts about 7 days</a:t>
            </a:r>
          </a:p>
          <a:p>
            <a:pPr lvl="2"/>
            <a:r>
              <a:rPr lang="en-US" altLang="en-US" dirty="0" smtClean="0"/>
              <a:t>Pre-embryo travels the length of the uterine tube in that time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590176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smtClean="0"/>
              <a:t>Module 27.3: Cleavage and implantation</a:t>
            </a:r>
          </a:p>
        </p:txBody>
      </p:sp>
      <p:sp>
        <p:nvSpPr>
          <p:cNvPr id="26627" name="Content Placeholder 2"/>
          <p:cNvSpPr>
            <a:spLocks noGrp="1"/>
          </p:cNvSpPr>
          <p:nvPr>
            <p:ph idx="1"/>
          </p:nvPr>
        </p:nvSpPr>
        <p:spPr/>
        <p:txBody>
          <a:bodyPr/>
          <a:lstStyle/>
          <a:p>
            <a:r>
              <a:rPr lang="en-US" altLang="en-US" b="1" dirty="0" smtClean="0"/>
              <a:t>Cleavage</a:t>
            </a:r>
            <a:r>
              <a:rPr lang="en-US" altLang="en-US" dirty="0" smtClean="0"/>
              <a:t> (continued)</a:t>
            </a:r>
            <a:endParaRPr lang="en-US" altLang="en-US" b="1" dirty="0" smtClean="0"/>
          </a:p>
          <a:p>
            <a:pPr lvl="1"/>
            <a:r>
              <a:rPr lang="en-US" altLang="en-US" dirty="0" smtClean="0"/>
              <a:t>After 3 days, pre-embryo is solid ball of cells (</a:t>
            </a:r>
            <a:r>
              <a:rPr lang="en-US" altLang="en-US" b="1" dirty="0" err="1" smtClean="0"/>
              <a:t>morula</a:t>
            </a:r>
            <a:r>
              <a:rPr lang="en-US" altLang="en-US" dirty="0" smtClean="0"/>
              <a:t>)</a:t>
            </a:r>
          </a:p>
          <a:p>
            <a:pPr lvl="2"/>
            <a:r>
              <a:rPr lang="en-US" altLang="en-US" dirty="0" err="1" smtClean="0"/>
              <a:t>Morula</a:t>
            </a:r>
            <a:r>
              <a:rPr lang="en-US" altLang="en-US" dirty="0" smtClean="0"/>
              <a:t> reaches the uterus on day 4</a:t>
            </a:r>
          </a:p>
          <a:p>
            <a:pPr lvl="2"/>
            <a:r>
              <a:rPr lang="en-US" altLang="en-US" dirty="0" smtClean="0"/>
              <a:t>In subsequent stages, the </a:t>
            </a:r>
            <a:r>
              <a:rPr lang="en-US" altLang="en-US" dirty="0" err="1" smtClean="0"/>
              <a:t>blastomeres</a:t>
            </a:r>
            <a:r>
              <a:rPr lang="en-US" altLang="en-US" dirty="0" smtClean="0"/>
              <a:t> are no longer identical in size and shape</a:t>
            </a:r>
          </a:p>
          <a:p>
            <a:pPr lvl="1"/>
            <a:r>
              <a:rPr lang="en-US" altLang="en-US" dirty="0" smtClean="0"/>
              <a:t>Over next 2 days, </a:t>
            </a:r>
            <a:r>
              <a:rPr lang="en-US" altLang="en-US" dirty="0" err="1" smtClean="0"/>
              <a:t>blastomeres</a:t>
            </a:r>
            <a:r>
              <a:rPr lang="en-US" altLang="en-US" dirty="0" smtClean="0"/>
              <a:t> form a hollow ball of cells (</a:t>
            </a:r>
            <a:r>
              <a:rPr lang="en-US" altLang="en-US" b="1" dirty="0" smtClean="0"/>
              <a:t>blastocyst</a:t>
            </a:r>
            <a:r>
              <a:rPr lang="en-US" altLang="en-US" dirty="0" smtClean="0"/>
              <a:t>) with interior cavity (</a:t>
            </a:r>
            <a:r>
              <a:rPr lang="en-US" altLang="en-US" b="1" dirty="0" err="1" smtClean="0"/>
              <a:t>blastocoele</a:t>
            </a:r>
            <a:r>
              <a:rPr lang="en-US" altLang="en-US" dirty="0" smtClean="0"/>
              <a:t>)</a:t>
            </a:r>
          </a:p>
          <a:p>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508885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descr="\\192.168.4.30\conversion\IRDVD\JPG Creation\Martini _VAP3E\Output\Chapter 27\JPEG FILES\Labeled\fig_27_03_01_A-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969500" y="666110"/>
            <a:ext cx="7241512" cy="6058540"/>
          </a:xfrm>
          <a:prstGeom prst="rect">
            <a:avLst/>
          </a:prstGeom>
          <a:noFill/>
          <a:extLst>
            <a:ext uri="{909E8E84-426E-40DD-AFC4-6F175D3DCCD1}">
              <a14:hiddenFill xmlns:a14="http://schemas.microsoft.com/office/drawing/2010/main">
                <a:solidFill>
                  <a:srgbClr val="FFFFFF"/>
                </a:solidFill>
              </a14:hiddenFill>
            </a:ext>
          </a:extLst>
        </p:spPr>
      </p:pic>
      <p:sp>
        <p:nvSpPr>
          <p:cNvPr id="27650" name="Title 1"/>
          <p:cNvSpPr>
            <a:spLocks noGrp="1"/>
          </p:cNvSpPr>
          <p:nvPr>
            <p:ph type="title"/>
          </p:nvPr>
        </p:nvSpPr>
        <p:spPr/>
        <p:txBody>
          <a:bodyPr/>
          <a:lstStyle/>
          <a:p>
            <a:r>
              <a:rPr lang="en-US" altLang="en-US" smtClean="0"/>
              <a:t>Cleavage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371606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Module 27.3: Cleavage and implantation</a:t>
            </a:r>
          </a:p>
        </p:txBody>
      </p:sp>
      <p:sp>
        <p:nvSpPr>
          <p:cNvPr id="146434" name="Content Placeholder 2"/>
          <p:cNvSpPr>
            <a:spLocks noGrp="1"/>
          </p:cNvSpPr>
          <p:nvPr>
            <p:ph idx="1"/>
          </p:nvPr>
        </p:nvSpPr>
        <p:spPr/>
        <p:txBody>
          <a:bodyPr/>
          <a:lstStyle/>
          <a:p>
            <a:r>
              <a:rPr lang="en-US" b="1" dirty="0" smtClean="0"/>
              <a:t>Implantation</a:t>
            </a:r>
          </a:p>
          <a:p>
            <a:pPr lvl="1"/>
            <a:r>
              <a:rPr lang="en-US" b="1" dirty="0" smtClean="0"/>
              <a:t>Day 6: Blastocyst growth</a:t>
            </a:r>
          </a:p>
          <a:p>
            <a:pPr lvl="2"/>
            <a:r>
              <a:rPr lang="en-US" dirty="0" smtClean="0"/>
              <a:t>Glycogen-rich secretions of the uterine glands nourish the blastocyst</a:t>
            </a:r>
          </a:p>
          <a:p>
            <a:pPr lvl="2"/>
            <a:r>
              <a:rPr lang="en-US" dirty="0" smtClean="0"/>
              <a:t>Cell division rate increased, enlarging blastocyst rapidly</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7" name="Picture 4" descr="\\192.168.4.30\conversion\IRDVD\Lecture Format\Martini VAP3e\Output\Chapter 25-27\CUSTOM_JPEG_Ch25-27\fig_27_03_01_B-01-L.jpg"/>
          <p:cNvPicPr>
            <a:picLocks noChangeAspect="1" noChangeArrowheads="1"/>
          </p:cNvPicPr>
          <p:nvPr/>
        </p:nvPicPr>
        <p:blipFill>
          <a:blip r:embed="rId2">
            <a:extLst>
              <a:ext uri="{28A0092B-C50C-407E-A947-70E740481C1C}">
                <a14:useLocalDpi xmlns:a14="http://schemas.microsoft.com/office/drawing/2010/main" val="0"/>
              </a:ext>
            </a:extLst>
          </a:blip>
          <a:srcRect b="8170"/>
          <a:stretch>
            <a:fillRect/>
          </a:stretch>
        </p:blipFill>
        <p:spPr bwMode="auto">
          <a:xfrm>
            <a:off x="736170" y="3872250"/>
            <a:ext cx="7708171" cy="253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39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Module 27.3: Cleavage and implantation</a:t>
            </a:r>
          </a:p>
        </p:txBody>
      </p:sp>
      <p:sp>
        <p:nvSpPr>
          <p:cNvPr id="29699" name="Content Placeholder 2"/>
          <p:cNvSpPr>
            <a:spLocks noGrp="1"/>
          </p:cNvSpPr>
          <p:nvPr>
            <p:ph idx="1"/>
          </p:nvPr>
        </p:nvSpPr>
        <p:spPr/>
        <p:txBody>
          <a:bodyPr/>
          <a:lstStyle/>
          <a:p>
            <a:r>
              <a:rPr lang="en-US" altLang="en-US" b="1" smtClean="0"/>
              <a:t>Implantation </a:t>
            </a:r>
            <a:r>
              <a:rPr lang="en-US" altLang="en-US" smtClean="0"/>
              <a:t>(continued)</a:t>
            </a:r>
            <a:endParaRPr lang="en-US" altLang="en-US" b="1" smtClean="0"/>
          </a:p>
          <a:p>
            <a:pPr lvl="1"/>
            <a:r>
              <a:rPr lang="en-US" altLang="en-US" b="1" smtClean="0"/>
              <a:t>Day 7: Implantation</a:t>
            </a:r>
          </a:p>
          <a:p>
            <a:pPr lvl="2"/>
            <a:r>
              <a:rPr lang="en-US" altLang="en-US" smtClean="0"/>
              <a:t>Begins with the attachment of the blastocyst to the uterine endometrium</a:t>
            </a:r>
          </a:p>
          <a:p>
            <a:pPr lvl="3"/>
            <a:r>
              <a:rPr lang="en-US" altLang="en-US" smtClean="0"/>
              <a:t>Blastocyst erodes endometrial lining and becomes enclosed within the endometrium by day 10</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6" name="Picture 3" descr="\\192.168.4.30\conversion\IRDVD\Lecture Format\Martini VAP3e\Output\Chapter 25-27\CUSTOM_JPEG_Ch25-27\fig_27_03_01_B-02-L.jpg"/>
          <p:cNvPicPr>
            <a:picLocks noChangeAspect="1" noChangeArrowheads="1"/>
          </p:cNvPicPr>
          <p:nvPr/>
        </p:nvPicPr>
        <p:blipFill>
          <a:blip r:embed="rId2">
            <a:extLst>
              <a:ext uri="{28A0092B-C50C-407E-A947-70E740481C1C}">
                <a14:useLocalDpi xmlns:a14="http://schemas.microsoft.com/office/drawing/2010/main" val="0"/>
              </a:ext>
            </a:extLst>
          </a:blip>
          <a:srcRect b="8993"/>
          <a:stretch>
            <a:fillRect/>
          </a:stretch>
        </p:blipFill>
        <p:spPr bwMode="auto">
          <a:xfrm>
            <a:off x="614163" y="3802324"/>
            <a:ext cx="7952186" cy="235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8884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Module 27.3: Cleavage and implantation</a:t>
            </a:r>
          </a:p>
        </p:txBody>
      </p:sp>
      <p:sp>
        <p:nvSpPr>
          <p:cNvPr id="30723" name="Content Placeholder 2"/>
          <p:cNvSpPr>
            <a:spLocks noGrp="1"/>
          </p:cNvSpPr>
          <p:nvPr>
            <p:ph idx="1"/>
          </p:nvPr>
        </p:nvSpPr>
        <p:spPr/>
        <p:txBody>
          <a:bodyPr/>
          <a:lstStyle/>
          <a:p>
            <a:r>
              <a:rPr lang="en-US" altLang="en-US" b="1" dirty="0" smtClean="0"/>
              <a:t>Implantation</a:t>
            </a:r>
            <a:r>
              <a:rPr lang="en-US" altLang="en-US" dirty="0" smtClean="0"/>
              <a:t> (continued)</a:t>
            </a:r>
          </a:p>
          <a:p>
            <a:pPr lvl="1"/>
            <a:r>
              <a:rPr lang="en-US" altLang="en-US" b="1" dirty="0" smtClean="0"/>
              <a:t>Day 7:</a:t>
            </a:r>
            <a:r>
              <a:rPr lang="en-US" altLang="en-US" dirty="0" smtClean="0"/>
              <a:t> </a:t>
            </a:r>
            <a:r>
              <a:rPr lang="en-US" altLang="en-US" b="1" dirty="0" smtClean="0"/>
              <a:t>Implantation </a:t>
            </a:r>
            <a:r>
              <a:rPr lang="en-US" altLang="en-US" dirty="0" smtClean="0"/>
              <a:t>(continued)</a:t>
            </a:r>
          </a:p>
          <a:p>
            <a:pPr lvl="1"/>
            <a:r>
              <a:rPr lang="en-US" altLang="en-US" dirty="0" smtClean="0"/>
              <a:t>Blastocyst cell layers</a:t>
            </a:r>
          </a:p>
          <a:p>
            <a:pPr lvl="2"/>
            <a:r>
              <a:rPr lang="en-US" altLang="en-US" b="1" dirty="0" smtClean="0"/>
              <a:t>Trophoblast </a:t>
            </a:r>
            <a:r>
              <a:rPr lang="en-US" altLang="en-US" dirty="0" smtClean="0"/>
              <a:t>(</a:t>
            </a:r>
            <a:r>
              <a:rPr lang="en-US" altLang="en-US" i="1" dirty="0" err="1" smtClean="0"/>
              <a:t>trophos</a:t>
            </a:r>
            <a:r>
              <a:rPr lang="en-US" altLang="en-US" dirty="0" smtClean="0"/>
              <a:t>, food + </a:t>
            </a:r>
            <a:r>
              <a:rPr lang="en-US" altLang="en-US" i="1" dirty="0" smtClean="0"/>
              <a:t>blast</a:t>
            </a:r>
            <a:r>
              <a:rPr lang="en-US" altLang="en-US" dirty="0" smtClean="0"/>
              <a:t>, precursor)</a:t>
            </a:r>
          </a:p>
          <a:p>
            <a:pPr lvl="3"/>
            <a:r>
              <a:rPr lang="en-US" altLang="en-US" dirty="0" smtClean="0"/>
              <a:t>Outer layer of cells surrounding the blastocyst</a:t>
            </a:r>
          </a:p>
          <a:p>
            <a:pPr lvl="3"/>
            <a:r>
              <a:rPr lang="en-US" altLang="en-US" dirty="0" smtClean="0"/>
              <a:t>Provides nutrients to the developing embryo</a:t>
            </a:r>
          </a:p>
          <a:p>
            <a:pPr lvl="3"/>
            <a:r>
              <a:rPr lang="en-US" altLang="en-US" dirty="0" smtClean="0"/>
              <a:t>Will later form part of the placenta</a:t>
            </a:r>
          </a:p>
          <a:p>
            <a:pPr lvl="2"/>
            <a:r>
              <a:rPr lang="en-US" altLang="en-US" b="1" dirty="0" smtClean="0"/>
              <a:t>Inner cell mass </a:t>
            </a:r>
            <a:endParaRPr lang="en-US" altLang="en-US" dirty="0" smtClean="0"/>
          </a:p>
          <a:p>
            <a:pPr lvl="3"/>
            <a:r>
              <a:rPr lang="en-US" altLang="en-US" dirty="0" smtClean="0"/>
              <a:t>Insulated from contact with the intrauterine environment</a:t>
            </a:r>
          </a:p>
          <a:p>
            <a:pPr lvl="3"/>
            <a:r>
              <a:rPr lang="en-US" altLang="en-US" dirty="0" smtClean="0"/>
              <a:t>Will form the embryo</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492149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92.168.4.30\conversion\IRDVD\Lecture Format\Martini VAP3e\Output\Chapter 25-27\CUSTOM_JPEG_Ch25-27\fig_27_03_01_B-03-L.jpg"/>
          <p:cNvPicPr>
            <a:picLocks noChangeAspect="1" noChangeArrowheads="1"/>
          </p:cNvPicPr>
          <p:nvPr/>
        </p:nvPicPr>
        <p:blipFill>
          <a:blip r:embed="rId2">
            <a:extLst>
              <a:ext uri="{28A0092B-C50C-407E-A947-70E740481C1C}">
                <a14:useLocalDpi xmlns:a14="http://schemas.microsoft.com/office/drawing/2010/main" val="0"/>
              </a:ext>
            </a:extLst>
          </a:blip>
          <a:srcRect b="8389"/>
          <a:stretch>
            <a:fillRect/>
          </a:stretch>
        </p:blipFill>
        <p:spPr bwMode="auto">
          <a:xfrm>
            <a:off x="1543050" y="4774774"/>
            <a:ext cx="6100649" cy="1949876"/>
          </a:xfrm>
          <a:prstGeom prst="rect">
            <a:avLst/>
          </a:prstGeom>
          <a:noFill/>
          <a:extLst>
            <a:ext uri="{909E8E84-426E-40DD-AFC4-6F175D3DCCD1}">
              <a14:hiddenFill xmlns:a14="http://schemas.microsoft.com/office/drawing/2010/main">
                <a:solidFill>
                  <a:srgbClr val="FFFFFF"/>
                </a:solidFill>
              </a14:hiddenFill>
            </a:ext>
          </a:extLst>
        </p:spPr>
      </p:pic>
      <p:sp>
        <p:nvSpPr>
          <p:cNvPr id="31746" name="Title 1"/>
          <p:cNvSpPr>
            <a:spLocks noGrp="1"/>
          </p:cNvSpPr>
          <p:nvPr>
            <p:ph type="title"/>
          </p:nvPr>
        </p:nvSpPr>
        <p:spPr/>
        <p:txBody>
          <a:bodyPr/>
          <a:lstStyle/>
          <a:p>
            <a:r>
              <a:rPr lang="en-US" altLang="en-US" smtClean="0"/>
              <a:t>Module 27.3: Cleavage and implantation</a:t>
            </a:r>
          </a:p>
        </p:txBody>
      </p:sp>
      <p:sp>
        <p:nvSpPr>
          <p:cNvPr id="146434" name="Content Placeholder 2"/>
          <p:cNvSpPr>
            <a:spLocks noGrp="1"/>
          </p:cNvSpPr>
          <p:nvPr>
            <p:ph idx="1"/>
          </p:nvPr>
        </p:nvSpPr>
        <p:spPr/>
        <p:txBody>
          <a:bodyPr/>
          <a:lstStyle/>
          <a:p>
            <a:r>
              <a:rPr lang="en-US" b="1" dirty="0" smtClean="0"/>
              <a:t>Implantation </a:t>
            </a:r>
            <a:r>
              <a:rPr lang="en-US" dirty="0" smtClean="0"/>
              <a:t>(continued)</a:t>
            </a:r>
            <a:endParaRPr lang="en-US" b="1" dirty="0" smtClean="0"/>
          </a:p>
          <a:p>
            <a:pPr lvl="1"/>
            <a:r>
              <a:rPr lang="en-US" b="1" dirty="0" smtClean="0"/>
              <a:t>Day 8: </a:t>
            </a:r>
            <a:r>
              <a:rPr lang="en-US" b="1" dirty="0" err="1" smtClean="0"/>
              <a:t>Trophoblast</a:t>
            </a:r>
            <a:r>
              <a:rPr lang="en-US" b="1" dirty="0" smtClean="0"/>
              <a:t> development</a:t>
            </a:r>
          </a:p>
          <a:p>
            <a:pPr lvl="2"/>
            <a:r>
              <a:rPr lang="en-US" dirty="0" err="1" smtClean="0"/>
              <a:t>Trophoblast</a:t>
            </a:r>
            <a:r>
              <a:rPr lang="en-US" dirty="0" smtClean="0"/>
              <a:t> cells divide rapidly</a:t>
            </a:r>
          </a:p>
          <a:p>
            <a:pPr lvl="2"/>
            <a:r>
              <a:rPr lang="en-US" dirty="0" smtClean="0"/>
              <a:t>Cells closest to the </a:t>
            </a:r>
            <a:r>
              <a:rPr lang="en-US" dirty="0" err="1" smtClean="0"/>
              <a:t>blastocoele</a:t>
            </a:r>
            <a:r>
              <a:rPr lang="en-US" dirty="0" smtClean="0"/>
              <a:t> form a layer of </a:t>
            </a:r>
            <a:r>
              <a:rPr lang="en-US" b="1" dirty="0" err="1" smtClean="0"/>
              <a:t>cytotrophoblast</a:t>
            </a:r>
            <a:endParaRPr lang="en-US" b="1" dirty="0" smtClean="0"/>
          </a:p>
          <a:p>
            <a:pPr lvl="2"/>
            <a:r>
              <a:rPr lang="en-US" b="1" dirty="0" err="1" smtClean="0"/>
              <a:t>Syncytiotrophoblast</a:t>
            </a:r>
            <a:endParaRPr lang="en-US" b="1" dirty="0" smtClean="0"/>
          </a:p>
          <a:p>
            <a:pPr lvl="3"/>
            <a:r>
              <a:rPr lang="en-US" dirty="0" smtClean="0"/>
              <a:t>Layer of cytoplasm with multiple nuclei</a:t>
            </a:r>
          </a:p>
          <a:p>
            <a:pPr lvl="3"/>
            <a:r>
              <a:rPr lang="en-US" dirty="0" smtClean="0"/>
              <a:t>Formed by disappearance of the plasma membranes between cells near the endometrial wall</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573018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Module 27.3: Cleavage and implantation</a:t>
            </a:r>
          </a:p>
        </p:txBody>
      </p:sp>
      <p:sp>
        <p:nvSpPr>
          <p:cNvPr id="32771" name="Content Placeholder 2"/>
          <p:cNvSpPr>
            <a:spLocks noGrp="1"/>
          </p:cNvSpPr>
          <p:nvPr>
            <p:ph idx="1"/>
          </p:nvPr>
        </p:nvSpPr>
        <p:spPr/>
        <p:txBody>
          <a:bodyPr/>
          <a:lstStyle/>
          <a:p>
            <a:r>
              <a:rPr lang="en-US" altLang="en-US" b="1" dirty="0" smtClean="0"/>
              <a:t>Implantation</a:t>
            </a:r>
            <a:r>
              <a:rPr lang="en-US" altLang="en-US" dirty="0" smtClean="0"/>
              <a:t> (continued)</a:t>
            </a:r>
          </a:p>
          <a:p>
            <a:pPr lvl="1"/>
            <a:r>
              <a:rPr lang="en-US" altLang="en-US" b="1" dirty="0" smtClean="0"/>
              <a:t>Day 9: Formation of amniotic cavity</a:t>
            </a:r>
          </a:p>
          <a:p>
            <a:pPr lvl="2"/>
            <a:r>
              <a:rPr lang="en-US" altLang="en-US" dirty="0" smtClean="0"/>
              <a:t>Fingerlike </a:t>
            </a:r>
            <a:r>
              <a:rPr lang="en-US" altLang="en-US" b="1" dirty="0" smtClean="0"/>
              <a:t>villi </a:t>
            </a:r>
            <a:r>
              <a:rPr lang="en-US" altLang="en-US" dirty="0" smtClean="0"/>
              <a:t>extend away from the </a:t>
            </a:r>
            <a:r>
              <a:rPr lang="en-US" altLang="en-US" dirty="0" err="1" smtClean="0"/>
              <a:t>trophoblast</a:t>
            </a:r>
            <a:r>
              <a:rPr lang="en-US" altLang="en-US" dirty="0" smtClean="0"/>
              <a:t> into the endometrium around endometrial capillaries</a:t>
            </a:r>
          </a:p>
          <a:p>
            <a:pPr lvl="3"/>
            <a:r>
              <a:rPr lang="en-US" altLang="en-US" dirty="0" smtClean="0"/>
              <a:t>Creates channels called </a:t>
            </a:r>
            <a:r>
              <a:rPr lang="en-US" altLang="en-US" b="1" dirty="0" smtClean="0"/>
              <a:t>lacunae</a:t>
            </a:r>
            <a:r>
              <a:rPr lang="en-US" altLang="en-US" dirty="0" smtClean="0"/>
              <a:t> that fill with maternal blood</a:t>
            </a:r>
          </a:p>
          <a:p>
            <a:pPr lvl="2"/>
            <a:r>
              <a:rPr lang="en-US" altLang="en-US" dirty="0" err="1" smtClean="0"/>
              <a:t>Syncytiotrophoblast</a:t>
            </a:r>
            <a:r>
              <a:rPr lang="en-US" altLang="en-US" dirty="0" smtClean="0"/>
              <a:t> absorbs and distributes nutrients to the inner cell mass</a:t>
            </a:r>
          </a:p>
          <a:p>
            <a:pPr lvl="2"/>
            <a:r>
              <a:rPr lang="en-US" altLang="en-US" dirty="0" smtClean="0"/>
              <a:t>Fluid-filled </a:t>
            </a:r>
            <a:r>
              <a:rPr lang="en-US" altLang="en-US" b="1" dirty="0" smtClean="0"/>
              <a:t>amniotic cavity </a:t>
            </a:r>
            <a:r>
              <a:rPr lang="en-US" altLang="en-US" dirty="0" smtClean="0"/>
              <a:t>develops as inner cell mass separates from </a:t>
            </a:r>
            <a:r>
              <a:rPr lang="en-US" altLang="en-US" dirty="0" err="1" smtClean="0"/>
              <a:t>trophoblast</a:t>
            </a:r>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5060278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smtClean="0"/>
              <a:t>Implantation</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20" descr="\\192.168.4.30\conversion\IRDVD\JPG Creation\Martini _VAP3E\Output\Chapter 27\JPEG FILES\Labeled\fig_27_03_01_B-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2247390" y="818337"/>
            <a:ext cx="4649221" cy="574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699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Section 1: Overview of Development</a:t>
            </a:r>
          </a:p>
        </p:txBody>
      </p:sp>
      <p:sp>
        <p:nvSpPr>
          <p:cNvPr id="7171" name="Content Placeholder 2"/>
          <p:cNvSpPr>
            <a:spLocks noGrp="1"/>
          </p:cNvSpPr>
          <p:nvPr>
            <p:ph idx="1"/>
          </p:nvPr>
        </p:nvSpPr>
        <p:spPr/>
        <p:txBody>
          <a:bodyPr/>
          <a:lstStyle/>
          <a:p>
            <a:r>
              <a:rPr lang="en-US" altLang="en-US" b="1" dirty="0" smtClean="0"/>
              <a:t>Learning Outcomes</a:t>
            </a:r>
          </a:p>
          <a:p>
            <a:pPr marL="978408" lvl="1" indent="-978408">
              <a:spcBef>
                <a:spcPts val="1200"/>
              </a:spcBef>
              <a:buNone/>
            </a:pPr>
            <a:r>
              <a:rPr lang="en-US" altLang="en-US" dirty="0" smtClean="0"/>
              <a:t>27.1	Describe </a:t>
            </a:r>
            <a:r>
              <a:rPr lang="en-US" altLang="en-US" dirty="0"/>
              <a:t>the various stages of gestation </a:t>
            </a:r>
            <a:r>
              <a:rPr lang="en-US" altLang="en-US" dirty="0" smtClean="0"/>
              <a:t>and </a:t>
            </a:r>
            <a:r>
              <a:rPr lang="en-US" altLang="en-US" dirty="0"/>
              <a:t>development.</a:t>
            </a:r>
          </a:p>
          <a:p>
            <a:pPr marL="978408" lvl="1" indent="-978408">
              <a:spcBef>
                <a:spcPts val="1200"/>
              </a:spcBef>
              <a:buNone/>
            </a:pPr>
            <a:r>
              <a:rPr lang="en-US" altLang="en-US" dirty="0" smtClean="0"/>
              <a:t>27.2	Describe </a:t>
            </a:r>
            <a:r>
              <a:rPr lang="en-US" altLang="en-US" dirty="0"/>
              <a:t>the process of fertilization, and </a:t>
            </a:r>
            <a:r>
              <a:rPr lang="en-US" altLang="en-US" dirty="0" smtClean="0"/>
              <a:t>explain </a:t>
            </a:r>
            <a:r>
              <a:rPr lang="en-US" altLang="en-US" dirty="0"/>
              <a:t>the significance of multiple sperm </a:t>
            </a:r>
            <a:r>
              <a:rPr lang="en-US" altLang="en-US" dirty="0" smtClean="0"/>
              <a:t>to </a:t>
            </a:r>
            <a:r>
              <a:rPr lang="en-US" altLang="en-US" dirty="0"/>
              <a:t>ensuring its success.</a:t>
            </a:r>
          </a:p>
          <a:p>
            <a:pPr marL="978408" lvl="1" indent="-978408">
              <a:spcBef>
                <a:spcPts val="1200"/>
              </a:spcBef>
              <a:buNone/>
            </a:pPr>
            <a:r>
              <a:rPr lang="en-US" altLang="en-US" dirty="0" smtClean="0"/>
              <a:t>27.3	Explain </a:t>
            </a:r>
            <a:r>
              <a:rPr lang="en-US" altLang="en-US" dirty="0"/>
              <a:t>the processes of cleavage, </a:t>
            </a:r>
            <a:r>
              <a:rPr lang="en-US" altLang="en-US" dirty="0" smtClean="0"/>
              <a:t>blastocyst </a:t>
            </a:r>
            <a:r>
              <a:rPr lang="en-US" altLang="en-US" dirty="0"/>
              <a:t>formation, and blastocyst </a:t>
            </a:r>
            <a:r>
              <a:rPr lang="en-US" altLang="en-US" dirty="0" smtClean="0"/>
              <a:t>implantation </a:t>
            </a:r>
            <a:r>
              <a:rPr lang="en-US" altLang="en-US" dirty="0"/>
              <a:t>in the uterine wall.</a:t>
            </a:r>
          </a:p>
          <a:p>
            <a:pPr marL="978408" lvl="1" indent="-978408">
              <a:spcBef>
                <a:spcPts val="1200"/>
              </a:spcBef>
              <a:buNone/>
            </a:pPr>
            <a:r>
              <a:rPr lang="en-US" altLang="en-US" dirty="0" smtClean="0"/>
              <a:t>27.4	Describe </a:t>
            </a:r>
            <a:r>
              <a:rPr lang="en-US" altLang="en-US" dirty="0"/>
              <a:t>gastrulation and the formation of </a:t>
            </a:r>
            <a:r>
              <a:rPr lang="en-US" altLang="en-US" dirty="0" smtClean="0"/>
              <a:t>the </a:t>
            </a:r>
            <a:r>
              <a:rPr lang="en-US" altLang="en-US" dirty="0"/>
              <a:t>three germ layers.</a:t>
            </a:r>
          </a:p>
        </p:txBody>
      </p:sp>
      <p:sp>
        <p:nvSpPr>
          <p:cNvPr id="1024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490226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Module 27.3: Review</a:t>
            </a:r>
          </a:p>
        </p:txBody>
      </p:sp>
      <p:sp>
        <p:nvSpPr>
          <p:cNvPr id="146434" name="Content Placeholder 2"/>
          <p:cNvSpPr>
            <a:spLocks noGrp="1"/>
          </p:cNvSpPr>
          <p:nvPr>
            <p:ph idx="1"/>
          </p:nvPr>
        </p:nvSpPr>
        <p:spPr/>
        <p:txBody>
          <a:bodyPr/>
          <a:lstStyle/>
          <a:p>
            <a:r>
              <a:rPr lang="en-US" dirty="0" smtClean="0"/>
              <a:t>A pre-embryo that consists of a solid ball of cells is known as what type of structure?</a:t>
            </a:r>
          </a:p>
          <a:p>
            <a:r>
              <a:rPr lang="en-US" dirty="0" smtClean="0"/>
              <a:t>Describe the </a:t>
            </a:r>
            <a:r>
              <a:rPr lang="en-US" dirty="0" err="1" smtClean="0"/>
              <a:t>trophoblast</a:t>
            </a:r>
            <a:r>
              <a:rPr lang="en-US" dirty="0" smtClean="0"/>
              <a:t>.</a:t>
            </a:r>
          </a:p>
          <a:p>
            <a:r>
              <a:rPr lang="en-US" dirty="0" smtClean="0"/>
              <a:t>Describe the blastocyst and its role in implantation.</a:t>
            </a:r>
          </a:p>
          <a:p>
            <a:endParaRPr lang="en-US" dirty="0" smtClean="0"/>
          </a:p>
          <a:p>
            <a:pPr marL="0" indent="0">
              <a:buNone/>
            </a:pPr>
            <a:r>
              <a:rPr lang="en-US" i="1" dirty="0" smtClean="0"/>
              <a:t>Learning Outcome: </a:t>
            </a:r>
            <a:r>
              <a:rPr lang="en-US" dirty="0" smtClean="0"/>
              <a:t>Explain the processes of cleavage, blastocyst formation, and blastocyst implantation in the uterine wall.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896254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Module 27.4: Gastrulation produces three germ layers: ectoderm, endoderm, and mesoderm</a:t>
            </a:r>
          </a:p>
        </p:txBody>
      </p:sp>
      <p:sp>
        <p:nvSpPr>
          <p:cNvPr id="35843" name="Content Placeholder 2"/>
          <p:cNvSpPr>
            <a:spLocks noGrp="1"/>
          </p:cNvSpPr>
          <p:nvPr>
            <p:ph idx="1"/>
          </p:nvPr>
        </p:nvSpPr>
        <p:spPr/>
        <p:txBody>
          <a:bodyPr/>
          <a:lstStyle/>
          <a:p>
            <a:r>
              <a:rPr lang="en-US" altLang="en-US" b="1" dirty="0" smtClean="0"/>
              <a:t>Day 9: Continued formation of amniotic cavity </a:t>
            </a:r>
          </a:p>
          <a:p>
            <a:pPr lvl="1"/>
            <a:r>
              <a:rPr lang="en-US" altLang="en-US" dirty="0" smtClean="0"/>
              <a:t>Cells of the inner cell mass organized into an oval sheet (</a:t>
            </a:r>
            <a:r>
              <a:rPr lang="en-US" altLang="en-US" b="1" dirty="0" err="1" smtClean="0"/>
              <a:t>blastodisc</a:t>
            </a:r>
            <a:r>
              <a:rPr lang="en-US" altLang="en-US" dirty="0" smtClean="0"/>
              <a:t>) with two layers</a:t>
            </a:r>
          </a:p>
          <a:p>
            <a:pPr lvl="2"/>
            <a:r>
              <a:rPr lang="en-US" altLang="en-US" dirty="0" smtClean="0"/>
              <a:t>Cells of superficial layer (facing amniotic cavity) migrate along the walls of the amniotic cavity</a:t>
            </a:r>
          </a:p>
          <a:p>
            <a:pPr lvl="3"/>
            <a:r>
              <a:rPr lang="en-US" altLang="en-US" dirty="0" smtClean="0"/>
              <a:t>Separate the amniotic cavity from </a:t>
            </a:r>
            <a:r>
              <a:rPr lang="en-US" altLang="en-US" dirty="0" err="1" smtClean="0"/>
              <a:t>trophoblast</a:t>
            </a:r>
            <a:r>
              <a:rPr lang="en-US" altLang="en-US" dirty="0" smtClean="0"/>
              <a:t> </a:t>
            </a:r>
          </a:p>
          <a:p>
            <a:pPr lvl="3"/>
            <a:r>
              <a:rPr lang="en-US" altLang="en-US" dirty="0" smtClean="0"/>
              <a:t>First step in formation of </a:t>
            </a:r>
            <a:r>
              <a:rPr lang="en-US" altLang="en-US" b="1" dirty="0" smtClean="0"/>
              <a:t>amnion</a:t>
            </a:r>
            <a:r>
              <a:rPr lang="en-US" altLang="en-US" dirty="0" smtClean="0"/>
              <a:t> (an </a:t>
            </a:r>
            <a:r>
              <a:rPr lang="en-US" altLang="en-US" b="1" dirty="0" smtClean="0"/>
              <a:t>extra-embryonic membrane</a:t>
            </a:r>
            <a:r>
              <a:rPr lang="en-US" altLang="en-US" dirty="0" smtClean="0"/>
              <a:t>)</a:t>
            </a:r>
          </a:p>
          <a:p>
            <a:pPr lvl="1"/>
            <a:r>
              <a:rPr lang="en-US" altLang="en-US" dirty="0" smtClean="0"/>
              <a:t>At this stage, nutrients are absorbed directly by </a:t>
            </a:r>
            <a:r>
              <a:rPr lang="en-US" altLang="en-US" dirty="0" err="1" smtClean="0"/>
              <a:t>blastodisc</a:t>
            </a:r>
            <a:r>
              <a:rPr lang="en-US" altLang="en-US" dirty="0" smtClean="0"/>
              <a:t> cells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07888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Formation of the amniotic cavity</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9" name="Picture 13" descr="\\192.168.4.30\conversion\IRDVD\JPG Creation\Martini _VAP3E\Output\Chapter 27\JPEG FILES\Labeled\fig_27_04_01_A-L.jpg"/>
          <p:cNvPicPr>
            <a:picLocks noChangeAspect="1" noChangeArrowheads="1"/>
          </p:cNvPicPr>
          <p:nvPr/>
        </p:nvPicPr>
        <p:blipFill>
          <a:blip r:embed="rId2">
            <a:extLst>
              <a:ext uri="{28A0092B-C50C-407E-A947-70E740481C1C}">
                <a14:useLocalDpi xmlns:a14="http://schemas.microsoft.com/office/drawing/2010/main" val="0"/>
              </a:ext>
            </a:extLst>
          </a:blip>
          <a:srcRect b="3102"/>
          <a:stretch>
            <a:fillRect/>
          </a:stretch>
        </p:blipFill>
        <p:spPr bwMode="auto">
          <a:xfrm>
            <a:off x="731837" y="1150938"/>
            <a:ext cx="7716837" cy="476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0474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Module 27.4: Gastrulation and germ layers</a:t>
            </a:r>
          </a:p>
        </p:txBody>
      </p:sp>
      <p:sp>
        <p:nvSpPr>
          <p:cNvPr id="146434" name="Content Placeholder 2"/>
          <p:cNvSpPr>
            <a:spLocks noGrp="1"/>
          </p:cNvSpPr>
          <p:nvPr>
            <p:ph idx="1"/>
          </p:nvPr>
        </p:nvSpPr>
        <p:spPr/>
        <p:txBody>
          <a:bodyPr/>
          <a:lstStyle/>
          <a:p>
            <a:r>
              <a:rPr lang="en-US" b="1" dirty="0" smtClean="0"/>
              <a:t>Day 10: Yolk sac formation</a:t>
            </a:r>
          </a:p>
          <a:p>
            <a:pPr lvl="1"/>
            <a:r>
              <a:rPr lang="en-US" dirty="0" smtClean="0"/>
              <a:t>Cells from the deep layer of the </a:t>
            </a:r>
            <a:r>
              <a:rPr lang="en-US" dirty="0" err="1" smtClean="0"/>
              <a:t>blastodisc</a:t>
            </a:r>
            <a:r>
              <a:rPr lang="en-US" dirty="0" smtClean="0"/>
              <a:t> migrate around the outer edge of the </a:t>
            </a:r>
            <a:r>
              <a:rPr lang="en-US" dirty="0" err="1" smtClean="0"/>
              <a:t>blastocoele</a:t>
            </a:r>
            <a:endParaRPr lang="en-US" dirty="0" smtClean="0"/>
          </a:p>
          <a:p>
            <a:pPr lvl="2"/>
            <a:r>
              <a:rPr lang="en-US" dirty="0" smtClean="0"/>
              <a:t>First step in formation of the </a:t>
            </a:r>
            <a:r>
              <a:rPr lang="en-US" b="1" dirty="0" smtClean="0"/>
              <a:t>yolk sac</a:t>
            </a:r>
            <a:r>
              <a:rPr lang="en-US" dirty="0" smtClean="0"/>
              <a:t> (another extra-embryonic membrane)</a:t>
            </a:r>
          </a:p>
          <a:p>
            <a:pPr lvl="1"/>
            <a:r>
              <a:rPr lang="en-US" dirty="0" smtClean="0"/>
              <a:t>Yolk sac is the primary nutrient source for the inner cell mass for the next 2 weeks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14" descr="\\192.168.4.30\conversion\IRDVD\JPG Creation\Martini _VAP3E\Output\Chapter 27\JPEG FILES\Labeled\fig_27_04_01_B-L.jpg"/>
          <p:cNvPicPr>
            <a:picLocks noChangeAspect="1" noChangeArrowheads="1"/>
          </p:cNvPicPr>
          <p:nvPr/>
        </p:nvPicPr>
        <p:blipFill>
          <a:blip r:embed="rId2">
            <a:extLst>
              <a:ext uri="{28A0092B-C50C-407E-A947-70E740481C1C}">
                <a14:useLocalDpi xmlns:a14="http://schemas.microsoft.com/office/drawing/2010/main" val="0"/>
              </a:ext>
            </a:extLst>
          </a:blip>
          <a:srcRect b="2938"/>
          <a:stretch>
            <a:fillRect/>
          </a:stretch>
        </p:blipFill>
        <p:spPr bwMode="auto">
          <a:xfrm>
            <a:off x="2507059" y="4008140"/>
            <a:ext cx="4166394" cy="271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76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Module 27.4: Gastrulation and germ layers</a:t>
            </a:r>
          </a:p>
        </p:txBody>
      </p:sp>
      <p:sp>
        <p:nvSpPr>
          <p:cNvPr id="38915" name="Content Placeholder 2"/>
          <p:cNvSpPr>
            <a:spLocks noGrp="1"/>
          </p:cNvSpPr>
          <p:nvPr>
            <p:ph idx="1"/>
          </p:nvPr>
        </p:nvSpPr>
        <p:spPr/>
        <p:txBody>
          <a:bodyPr/>
          <a:lstStyle/>
          <a:p>
            <a:r>
              <a:rPr lang="en-US" altLang="en-US" b="1" dirty="0" smtClean="0"/>
              <a:t>Day 15: Gastrulation</a:t>
            </a:r>
          </a:p>
          <a:p>
            <a:pPr lvl="1"/>
            <a:r>
              <a:rPr lang="en-US" altLang="en-US" dirty="0" smtClean="0"/>
              <a:t>Superficial cells of the </a:t>
            </a:r>
            <a:r>
              <a:rPr lang="en-US" altLang="en-US" dirty="0" err="1" smtClean="0"/>
              <a:t>blastodisc</a:t>
            </a:r>
            <a:r>
              <a:rPr lang="en-US" altLang="en-US" dirty="0" smtClean="0"/>
              <a:t> migrate toward a central line (</a:t>
            </a:r>
            <a:r>
              <a:rPr lang="en-US" altLang="en-US" b="1" dirty="0" smtClean="0"/>
              <a:t>primitive</a:t>
            </a:r>
            <a:r>
              <a:rPr lang="en-US" altLang="en-US" dirty="0" smtClean="0"/>
              <a:t> </a:t>
            </a:r>
            <a:r>
              <a:rPr lang="en-US" altLang="en-US" b="1" dirty="0" smtClean="0"/>
              <a:t>streak</a:t>
            </a:r>
            <a:r>
              <a:rPr lang="en-US" altLang="en-US" dirty="0" smtClean="0"/>
              <a:t>)</a:t>
            </a:r>
          </a:p>
          <a:p>
            <a:pPr lvl="1"/>
            <a:r>
              <a:rPr lang="en-US" altLang="en-US" dirty="0" smtClean="0"/>
              <a:t>Migrating cells leave the surface and move between the two existing layers</a:t>
            </a:r>
          </a:p>
          <a:p>
            <a:pPr lvl="2"/>
            <a:r>
              <a:rPr lang="en-US" altLang="en-US" dirty="0" smtClean="0"/>
              <a:t>Migration process is called </a:t>
            </a:r>
            <a:r>
              <a:rPr lang="en-US" altLang="en-US" b="1" dirty="0" smtClean="0"/>
              <a:t>gastrulation</a:t>
            </a:r>
          </a:p>
          <a:p>
            <a:pPr lvl="2"/>
            <a:r>
              <a:rPr lang="en-US" altLang="en-US" dirty="0" smtClean="0"/>
              <a:t>Creates three embryonic layers called </a:t>
            </a:r>
            <a:r>
              <a:rPr lang="en-US" altLang="en-US" b="1" dirty="0" smtClean="0"/>
              <a:t>germ</a:t>
            </a:r>
            <a:r>
              <a:rPr lang="en-US" altLang="en-US" dirty="0" smtClean="0"/>
              <a:t> </a:t>
            </a:r>
            <a:r>
              <a:rPr lang="en-US" altLang="en-US" b="1" dirty="0" smtClean="0"/>
              <a:t>layers</a:t>
            </a:r>
          </a:p>
          <a:p>
            <a:pPr lvl="1"/>
            <a:r>
              <a:rPr lang="en-US" altLang="en-US" dirty="0" smtClean="0"/>
              <a:t>End result is an oval, three-layered sheet called the </a:t>
            </a:r>
            <a:r>
              <a:rPr lang="en-US" altLang="en-US" b="1" dirty="0" smtClean="0"/>
              <a:t>embryonic disc</a:t>
            </a:r>
          </a:p>
          <a:p>
            <a:pPr lvl="2"/>
            <a:r>
              <a:rPr lang="en-US" altLang="en-US" dirty="0" smtClean="0"/>
              <a:t>Embryonic disc forms the body of the embryo</a:t>
            </a:r>
          </a:p>
          <a:p>
            <a:pPr lvl="2"/>
            <a:r>
              <a:rPr lang="en-US" altLang="en-US" dirty="0" smtClean="0"/>
              <a:t>Other cells of the blastocyst form the extra-embryonic membranes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783853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Module 27.4: Gastrulation and germ layers</a:t>
            </a:r>
          </a:p>
        </p:txBody>
      </p:sp>
      <p:sp>
        <p:nvSpPr>
          <p:cNvPr id="146434" name="Content Placeholder 2"/>
          <p:cNvSpPr>
            <a:spLocks noGrp="1"/>
          </p:cNvSpPr>
          <p:nvPr>
            <p:ph idx="1"/>
          </p:nvPr>
        </p:nvSpPr>
        <p:spPr/>
        <p:txBody>
          <a:bodyPr/>
          <a:lstStyle/>
          <a:p>
            <a:r>
              <a:rPr lang="en-US" b="1" dirty="0" smtClean="0"/>
              <a:t>Day 15: Gastrulation</a:t>
            </a:r>
            <a:r>
              <a:rPr lang="en-US" dirty="0" smtClean="0"/>
              <a:t> (continued)</a:t>
            </a:r>
            <a:endParaRPr lang="en-US" b="1" dirty="0" smtClean="0"/>
          </a:p>
          <a:p>
            <a:pPr lvl="1"/>
            <a:r>
              <a:rPr lang="en-US" dirty="0" smtClean="0"/>
              <a:t>Three </a:t>
            </a:r>
            <a:r>
              <a:rPr lang="en-US" b="1" dirty="0" smtClean="0"/>
              <a:t>germ layers</a:t>
            </a:r>
          </a:p>
          <a:p>
            <a:pPr lvl="2"/>
            <a:r>
              <a:rPr lang="en-US" dirty="0" smtClean="0"/>
              <a:t> </a:t>
            </a:r>
            <a:r>
              <a:rPr lang="en-US" b="1" dirty="0" smtClean="0"/>
              <a:t>Ectoderm</a:t>
            </a:r>
          </a:p>
          <a:p>
            <a:pPr lvl="3"/>
            <a:r>
              <a:rPr lang="en-US" dirty="0" smtClean="0"/>
              <a:t>Superficial </a:t>
            </a:r>
            <a:r>
              <a:rPr lang="en-US" dirty="0" err="1" smtClean="0"/>
              <a:t>blastodisc</a:t>
            </a:r>
            <a:r>
              <a:rPr lang="en-US" dirty="0" smtClean="0"/>
              <a:t> cells that did not migrate</a:t>
            </a:r>
          </a:p>
          <a:p>
            <a:pPr lvl="2"/>
            <a:r>
              <a:rPr lang="en-US" dirty="0" smtClean="0"/>
              <a:t> </a:t>
            </a:r>
            <a:r>
              <a:rPr lang="en-US" b="1" dirty="0" smtClean="0"/>
              <a:t>Endoderm</a:t>
            </a:r>
          </a:p>
          <a:p>
            <a:pPr lvl="3"/>
            <a:r>
              <a:rPr lang="en-US" dirty="0" smtClean="0"/>
              <a:t>Cells facing the yolk sac</a:t>
            </a:r>
          </a:p>
          <a:p>
            <a:pPr lvl="2"/>
            <a:r>
              <a:rPr lang="en-US" dirty="0" smtClean="0"/>
              <a:t> </a:t>
            </a:r>
            <a:r>
              <a:rPr lang="en-US" b="1" dirty="0" smtClean="0"/>
              <a:t>Mesoderm </a:t>
            </a:r>
            <a:endParaRPr lang="en-US" dirty="0" smtClean="0"/>
          </a:p>
          <a:p>
            <a:pPr lvl="3"/>
            <a:r>
              <a:rPr lang="en-US" dirty="0" smtClean="0"/>
              <a:t>Poorly organized layer of migrating cells between other two germ layers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063033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Gastrulation</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2" descr="\\192.168.4.30\conversion\IRDVD\JPG Creation\Martini _VAP3E\Output\Chapter 27\JPEG FILES\Labeled\fig_27_04_01_C-L.jpg"/>
          <p:cNvPicPr>
            <a:picLocks noChangeAspect="1" noChangeArrowheads="1"/>
          </p:cNvPicPr>
          <p:nvPr/>
        </p:nvPicPr>
        <p:blipFill>
          <a:blip r:embed="rId2">
            <a:extLst>
              <a:ext uri="{28A0092B-C50C-407E-A947-70E740481C1C}">
                <a14:useLocalDpi xmlns:a14="http://schemas.microsoft.com/office/drawing/2010/main" val="0"/>
              </a:ext>
            </a:extLst>
          </a:blip>
          <a:srcRect b="2518"/>
          <a:stretch>
            <a:fillRect/>
          </a:stretch>
        </p:blipFill>
        <p:spPr bwMode="auto">
          <a:xfrm>
            <a:off x="710408" y="889532"/>
            <a:ext cx="7185364" cy="548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452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2" descr="\\192.168.4.30\conversion\IRDVD\JPG Creation\Martini _VAP3E\Output\Chapter 27\JPEG FILES\Labeled\fig_27_04_02_A-L.jpg"/>
          <p:cNvPicPr>
            <a:picLocks noChangeAspect="1" noChangeArrowheads="1"/>
          </p:cNvPicPr>
          <p:nvPr/>
        </p:nvPicPr>
        <p:blipFill>
          <a:blip r:embed="rId3">
            <a:extLst>
              <a:ext uri="{28A0092B-C50C-407E-A947-70E740481C1C}">
                <a14:useLocalDpi xmlns:a14="http://schemas.microsoft.com/office/drawing/2010/main" val="0"/>
              </a:ext>
            </a:extLst>
          </a:blip>
          <a:srcRect b="5423"/>
          <a:stretch>
            <a:fillRect/>
          </a:stretch>
        </p:blipFill>
        <p:spPr bwMode="auto">
          <a:xfrm>
            <a:off x="298450" y="2100252"/>
            <a:ext cx="8547100" cy="2657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643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7" name="Picture 16" descr="\\192.168.4.30\conversion\IRDVD\JPG Creation\Martini _VAP3E\Output\Chapter 27\JPEG FILES\Labeled\fig_27_04_02_B-L.jpg"/>
          <p:cNvPicPr>
            <a:picLocks noChangeAspect="1" noChangeArrowheads="1"/>
          </p:cNvPicPr>
          <p:nvPr/>
        </p:nvPicPr>
        <p:blipFill>
          <a:blip r:embed="rId3">
            <a:extLst>
              <a:ext uri="{28A0092B-C50C-407E-A947-70E740481C1C}">
                <a14:useLocalDpi xmlns:a14="http://schemas.microsoft.com/office/drawing/2010/main" val="0"/>
              </a:ext>
            </a:extLst>
          </a:blip>
          <a:srcRect b="4433"/>
          <a:stretch>
            <a:fillRect/>
          </a:stretch>
        </p:blipFill>
        <p:spPr bwMode="auto">
          <a:xfrm>
            <a:off x="298450" y="1785939"/>
            <a:ext cx="8547100" cy="3286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539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4098" name="Picture 2" descr="\\192.168.4.30\conversion\IRDVD\JPG Creation\Martini _VAP3E\Output\Chapter 27\JPEG FILES\Labeled\fig_27_04_02_C-L.jpg"/>
          <p:cNvPicPr>
            <a:picLocks noChangeAspect="1" noChangeArrowheads="1"/>
          </p:cNvPicPr>
          <p:nvPr/>
        </p:nvPicPr>
        <p:blipFill>
          <a:blip r:embed="rId2">
            <a:extLst>
              <a:ext uri="{28A0092B-C50C-407E-A947-70E740481C1C}">
                <a14:useLocalDpi xmlns:a14="http://schemas.microsoft.com/office/drawing/2010/main" val="0"/>
              </a:ext>
            </a:extLst>
          </a:blip>
          <a:srcRect b="6702"/>
          <a:stretch>
            <a:fillRect/>
          </a:stretch>
        </p:blipFill>
        <p:spPr bwMode="auto">
          <a:xfrm>
            <a:off x="298450" y="2368533"/>
            <a:ext cx="8547100" cy="212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49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Section 1: Overview of Development</a:t>
            </a:r>
          </a:p>
        </p:txBody>
      </p:sp>
      <p:sp>
        <p:nvSpPr>
          <p:cNvPr id="8195" name="Content Placeholder 2"/>
          <p:cNvSpPr>
            <a:spLocks noGrp="1"/>
          </p:cNvSpPr>
          <p:nvPr>
            <p:ph idx="1"/>
          </p:nvPr>
        </p:nvSpPr>
        <p:spPr/>
        <p:txBody>
          <a:bodyPr/>
          <a:lstStyle/>
          <a:p>
            <a:r>
              <a:rPr lang="en-US" altLang="en-US" b="1" dirty="0" smtClean="0"/>
              <a:t>Learning Outcomes</a:t>
            </a:r>
            <a:r>
              <a:rPr lang="en-US" altLang="en-US" dirty="0" smtClean="0"/>
              <a:t> (continued)</a:t>
            </a:r>
          </a:p>
          <a:p>
            <a:pPr marL="978408" lvl="1" indent="-978408">
              <a:spcBef>
                <a:spcPts val="1200"/>
              </a:spcBef>
              <a:buNone/>
            </a:pPr>
            <a:r>
              <a:rPr lang="en-US" altLang="en-US" dirty="0" smtClean="0"/>
              <a:t>27.5	Identify </a:t>
            </a:r>
            <a:r>
              <a:rPr lang="en-US" altLang="en-US" dirty="0"/>
              <a:t>and describe the formation, location, and functions of the extra-embryonic membranes.</a:t>
            </a:r>
          </a:p>
          <a:p>
            <a:pPr marL="978408" lvl="1" indent="-978408">
              <a:spcBef>
                <a:spcPts val="1200"/>
              </a:spcBef>
              <a:buNone/>
            </a:pPr>
            <a:r>
              <a:rPr lang="en-US" altLang="en-US" dirty="0" smtClean="0"/>
              <a:t>27.6	Discuss </a:t>
            </a:r>
            <a:r>
              <a:rPr lang="en-US" altLang="en-US" dirty="0"/>
              <a:t>the roles of the extra-embryonic membranes in embryonic development and placenta formation.</a:t>
            </a:r>
          </a:p>
          <a:p>
            <a:pPr marL="978408" lvl="1" indent="-978408">
              <a:spcBef>
                <a:spcPts val="1200"/>
              </a:spcBef>
              <a:buNone/>
            </a:pPr>
            <a:r>
              <a:rPr lang="en-US" altLang="en-US" dirty="0" smtClean="0"/>
              <a:t>27.7	Discuss </a:t>
            </a:r>
            <a:r>
              <a:rPr lang="en-US" altLang="en-US" dirty="0"/>
              <a:t>the importance of the placenta to the fetus and as an endocrine organ.</a:t>
            </a:r>
          </a:p>
          <a:p>
            <a:pPr marL="978408" lvl="1" indent="-978408">
              <a:spcBef>
                <a:spcPts val="1200"/>
              </a:spcBef>
              <a:buNone/>
            </a:pPr>
            <a:r>
              <a:rPr lang="en-US" altLang="en-US" dirty="0" smtClean="0"/>
              <a:t>27.8	Describe </a:t>
            </a:r>
            <a:r>
              <a:rPr lang="en-US" altLang="en-US" dirty="0"/>
              <a:t>organogenesis and its role in the developing fetus.</a:t>
            </a:r>
          </a:p>
        </p:txBody>
      </p:sp>
      <p:sp>
        <p:nvSpPr>
          <p:cNvPr id="2"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332393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Module 27.4: Gastrulation and germ layers</a:t>
            </a:r>
          </a:p>
        </p:txBody>
      </p:sp>
      <p:sp>
        <p:nvSpPr>
          <p:cNvPr id="45059" name="Content Placeholder 2"/>
          <p:cNvSpPr>
            <a:spLocks noGrp="1"/>
          </p:cNvSpPr>
          <p:nvPr>
            <p:ph idx="1"/>
          </p:nvPr>
        </p:nvSpPr>
        <p:spPr/>
        <p:txBody>
          <a:bodyPr/>
          <a:lstStyle/>
          <a:p>
            <a:r>
              <a:rPr lang="en-US" altLang="en-US" b="1" dirty="0" smtClean="0"/>
              <a:t>Gestational trophoblastic </a:t>
            </a:r>
            <a:r>
              <a:rPr lang="en-US" altLang="en-US" b="1" dirty="0" err="1" smtClean="0"/>
              <a:t>neoplasia</a:t>
            </a:r>
            <a:endParaRPr lang="en-US" altLang="en-US" b="1" dirty="0" smtClean="0"/>
          </a:p>
          <a:p>
            <a:pPr lvl="1"/>
            <a:r>
              <a:rPr lang="en-US" altLang="en-US" dirty="0" smtClean="0"/>
              <a:t>Many aspects of the </a:t>
            </a:r>
            <a:r>
              <a:rPr lang="en-US" altLang="en-US" dirty="0" err="1" smtClean="0"/>
              <a:t>trophoblast</a:t>
            </a:r>
            <a:r>
              <a:rPr lang="en-US" altLang="en-US" dirty="0" smtClean="0"/>
              <a:t> are similar to cancerous cells</a:t>
            </a:r>
          </a:p>
          <a:p>
            <a:pPr lvl="2"/>
            <a:r>
              <a:rPr lang="en-US" altLang="en-US" dirty="0" smtClean="0"/>
              <a:t>Repeated nuclear divisions</a:t>
            </a:r>
          </a:p>
          <a:p>
            <a:pPr lvl="2"/>
            <a:r>
              <a:rPr lang="en-US" altLang="en-US" dirty="0" smtClean="0"/>
              <a:t>Extensive and rapid growth</a:t>
            </a:r>
          </a:p>
          <a:p>
            <a:pPr lvl="2"/>
            <a:r>
              <a:rPr lang="en-US" altLang="en-US" dirty="0" smtClean="0"/>
              <a:t>Invades and spreads into tissues</a:t>
            </a:r>
          </a:p>
          <a:p>
            <a:pPr lvl="1"/>
            <a:r>
              <a:rPr lang="en-US" altLang="en-US" dirty="0" smtClean="0"/>
              <a:t>In 0.1 percent of pregnancies, </a:t>
            </a:r>
            <a:r>
              <a:rPr lang="en-US" altLang="en-US" dirty="0" err="1" smtClean="0"/>
              <a:t>syncytiotrophoblast</a:t>
            </a:r>
            <a:r>
              <a:rPr lang="en-US" altLang="en-US" dirty="0" smtClean="0"/>
              <a:t> behaves like a tumor (</a:t>
            </a:r>
            <a:r>
              <a:rPr lang="en-US" altLang="en-US" b="1" dirty="0" smtClean="0"/>
              <a:t>gestational trophoblastic </a:t>
            </a:r>
            <a:r>
              <a:rPr lang="en-US" altLang="en-US" b="1" dirty="0" err="1" smtClean="0"/>
              <a:t>neoplasia</a:t>
            </a:r>
            <a:r>
              <a:rPr lang="en-US" altLang="en-US" dirty="0" smtClean="0"/>
              <a:t>)</a:t>
            </a:r>
          </a:p>
          <a:p>
            <a:pPr lvl="1"/>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9186926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Module 27.4: Review</a:t>
            </a:r>
          </a:p>
        </p:txBody>
      </p:sp>
      <p:sp>
        <p:nvSpPr>
          <p:cNvPr id="146434" name="Content Placeholder 2"/>
          <p:cNvSpPr>
            <a:spLocks noGrp="1"/>
          </p:cNvSpPr>
          <p:nvPr>
            <p:ph idx="1"/>
          </p:nvPr>
        </p:nvSpPr>
        <p:spPr/>
        <p:txBody>
          <a:bodyPr/>
          <a:lstStyle/>
          <a:p>
            <a:r>
              <a:rPr lang="en-US" dirty="0" smtClean="0"/>
              <a:t>Describe the process that forms the primary germ layers and cite the layer that contributes to nearly all body systems. </a:t>
            </a:r>
          </a:p>
          <a:p>
            <a:endParaRPr lang="en-US" dirty="0" smtClean="0"/>
          </a:p>
          <a:p>
            <a:pPr marL="0" indent="0">
              <a:buNone/>
            </a:pPr>
            <a:r>
              <a:rPr lang="en-US" i="1" dirty="0" smtClean="0"/>
              <a:t>Learning Outcome: </a:t>
            </a:r>
            <a:r>
              <a:rPr lang="en-US" dirty="0" smtClean="0"/>
              <a:t>Describe gastrulation and the formation of the three germ layers. </a:t>
            </a:r>
            <a:endParaRPr lang="en-US" dirty="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245134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Module 27.5: The extra-embryonic membranes form the placenta that supports fetal growth and development</a:t>
            </a:r>
          </a:p>
        </p:txBody>
      </p:sp>
      <p:sp>
        <p:nvSpPr>
          <p:cNvPr id="47107" name="Content Placeholder 2"/>
          <p:cNvSpPr>
            <a:spLocks noGrp="1"/>
          </p:cNvSpPr>
          <p:nvPr>
            <p:ph idx="1"/>
          </p:nvPr>
        </p:nvSpPr>
        <p:spPr>
          <a:xfrm>
            <a:off x="446088" y="1517561"/>
            <a:ext cx="8288337" cy="4534532"/>
          </a:xfrm>
        </p:spPr>
        <p:txBody>
          <a:bodyPr/>
          <a:lstStyle/>
          <a:p>
            <a:r>
              <a:rPr lang="en-US" altLang="en-US" b="1" dirty="0" smtClean="0"/>
              <a:t>Extra-embryonic membranes</a:t>
            </a:r>
          </a:p>
          <a:p>
            <a:pPr lvl="1"/>
            <a:r>
              <a:rPr lang="en-US" altLang="en-US" dirty="0" smtClean="0"/>
              <a:t>Formed by the germ layers</a:t>
            </a:r>
          </a:p>
          <a:p>
            <a:pPr marL="1027113" lvl="2" indent="-457200">
              <a:buFont typeface="+mj-lt"/>
              <a:buAutoNum type="arabicPeriod"/>
            </a:pPr>
            <a:r>
              <a:rPr lang="en-US" altLang="en-US" dirty="0" smtClean="0"/>
              <a:t>Yolk sac (endoderm + mesoderm)</a:t>
            </a:r>
          </a:p>
          <a:p>
            <a:pPr marL="1027113" lvl="2" indent="-457200">
              <a:buFont typeface="+mj-lt"/>
              <a:buAutoNum type="arabicPeriod"/>
            </a:pPr>
            <a:r>
              <a:rPr lang="en-US" altLang="en-US" dirty="0" smtClean="0"/>
              <a:t>Amnion (ectoderm + mesoderm)</a:t>
            </a:r>
          </a:p>
          <a:p>
            <a:pPr marL="1027113" lvl="2" indent="-457200">
              <a:buFont typeface="+mj-lt"/>
              <a:buAutoNum type="arabicPeriod"/>
            </a:pPr>
            <a:r>
              <a:rPr lang="en-US" altLang="en-US" dirty="0" smtClean="0"/>
              <a:t>Allantois (endoderm + mesoderm)</a:t>
            </a:r>
          </a:p>
          <a:p>
            <a:pPr marL="1027113" lvl="2" indent="-457200">
              <a:buFont typeface="+mj-lt"/>
              <a:buAutoNum type="arabicPeriod"/>
            </a:pPr>
            <a:r>
              <a:rPr lang="en-US" altLang="en-US" dirty="0" err="1" smtClean="0"/>
              <a:t>Chorion</a:t>
            </a:r>
            <a:r>
              <a:rPr lang="en-US" altLang="en-US" dirty="0" smtClean="0"/>
              <a:t> (mesoderm + </a:t>
            </a:r>
            <a:r>
              <a:rPr lang="en-US" altLang="en-US" dirty="0" err="1" smtClean="0"/>
              <a:t>trophoblast</a:t>
            </a:r>
            <a:r>
              <a:rPr lang="en-US" altLang="en-US" dirty="0" smtClean="0"/>
              <a:t>)</a:t>
            </a:r>
          </a:p>
          <a:p>
            <a:pPr lvl="1"/>
            <a:r>
              <a:rPr lang="en-US" altLang="en-US" dirty="0" smtClean="0"/>
              <a:t>Support embryonic and fetal development</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3447515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Module 27.5: Extra-embryonic membranes</a:t>
            </a:r>
          </a:p>
        </p:txBody>
      </p:sp>
      <p:sp>
        <p:nvSpPr>
          <p:cNvPr id="48131" name="Content Placeholder 2"/>
          <p:cNvSpPr>
            <a:spLocks noGrp="1"/>
          </p:cNvSpPr>
          <p:nvPr>
            <p:ph idx="1"/>
          </p:nvPr>
        </p:nvSpPr>
        <p:spPr/>
        <p:txBody>
          <a:bodyPr/>
          <a:lstStyle/>
          <a:p>
            <a:r>
              <a:rPr lang="en-US" altLang="en-US" b="1" dirty="0" smtClean="0"/>
              <a:t>Yolk sac</a:t>
            </a:r>
          </a:p>
          <a:p>
            <a:pPr lvl="1"/>
            <a:r>
              <a:rPr lang="en-US" altLang="en-US" dirty="0" smtClean="0"/>
              <a:t>Begins as a layer of cells around the outer edges of the </a:t>
            </a:r>
            <a:r>
              <a:rPr lang="en-US" altLang="en-US" dirty="0" err="1" smtClean="0"/>
              <a:t>blastocoele</a:t>
            </a:r>
            <a:endParaRPr lang="en-US" altLang="en-US" dirty="0" smtClean="0"/>
          </a:p>
          <a:p>
            <a:pPr lvl="1"/>
            <a:r>
              <a:rPr lang="en-US" altLang="en-US" dirty="0" smtClean="0"/>
              <a:t>Visible 10 days after fertilization</a:t>
            </a:r>
          </a:p>
          <a:p>
            <a:pPr lvl="1"/>
            <a:r>
              <a:rPr lang="en-US" altLang="en-US" dirty="0" smtClean="0"/>
              <a:t>Vascular network collects and distributes nutrients absorbed from the </a:t>
            </a:r>
            <a:r>
              <a:rPr lang="en-US" altLang="en-US" dirty="0" err="1" smtClean="0"/>
              <a:t>blastocoele</a:t>
            </a:r>
            <a:endParaRPr lang="en-US" altLang="en-US" dirty="0" smtClean="0"/>
          </a:p>
          <a:p>
            <a:pPr lvl="1"/>
            <a:r>
              <a:rPr lang="en-US" altLang="en-US" dirty="0" smtClean="0"/>
              <a:t>Also important site of blood cell formation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513526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Module 27.5: Extra-embryonic membranes</a:t>
            </a:r>
          </a:p>
        </p:txBody>
      </p:sp>
      <p:sp>
        <p:nvSpPr>
          <p:cNvPr id="49155" name="Content Placeholder 2"/>
          <p:cNvSpPr>
            <a:spLocks noGrp="1"/>
          </p:cNvSpPr>
          <p:nvPr>
            <p:ph idx="1"/>
          </p:nvPr>
        </p:nvSpPr>
        <p:spPr/>
        <p:txBody>
          <a:bodyPr/>
          <a:lstStyle/>
          <a:p>
            <a:r>
              <a:rPr lang="en-US" altLang="en-US" b="1" dirty="0" smtClean="0"/>
              <a:t>Amnion</a:t>
            </a:r>
          </a:p>
          <a:p>
            <a:pPr lvl="1"/>
            <a:r>
              <a:rPr lang="en-US" altLang="en-US" dirty="0" smtClean="0"/>
              <a:t>Begins as </a:t>
            </a:r>
            <a:r>
              <a:rPr lang="en-US" altLang="en-US" dirty="0" err="1" smtClean="0"/>
              <a:t>blastodisc</a:t>
            </a:r>
            <a:r>
              <a:rPr lang="en-US" altLang="en-US" dirty="0" smtClean="0"/>
              <a:t> cells migrate around cavity separating inner cell mass and </a:t>
            </a:r>
            <a:r>
              <a:rPr lang="en-US" altLang="en-US" dirty="0" err="1" smtClean="0"/>
              <a:t>trophoblast</a:t>
            </a:r>
            <a:endParaRPr lang="en-US" altLang="en-US" dirty="0" smtClean="0"/>
          </a:p>
          <a:p>
            <a:pPr lvl="1"/>
            <a:r>
              <a:rPr lang="en-US" altLang="en-US" dirty="0" smtClean="0"/>
              <a:t>Combination of mesodermal and ectodermal cells</a:t>
            </a:r>
          </a:p>
          <a:p>
            <a:pPr lvl="1"/>
            <a:r>
              <a:rPr lang="en-US" altLang="en-US" dirty="0" smtClean="0"/>
              <a:t>Amniotic cavity contains </a:t>
            </a:r>
            <a:r>
              <a:rPr lang="en-US" altLang="en-US" b="1" dirty="0" smtClean="0"/>
              <a:t>amniotic fluid</a:t>
            </a:r>
            <a:r>
              <a:rPr lang="en-US" altLang="en-US" dirty="0" smtClean="0"/>
              <a:t> </a:t>
            </a:r>
          </a:p>
          <a:p>
            <a:pPr lvl="2"/>
            <a:r>
              <a:rPr lang="en-US" altLang="en-US" dirty="0" smtClean="0"/>
              <a:t>Cushions developing embryo or fetus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6431761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Yolk sac and amnion formation</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9" name="Picture 19" descr="\\192.168.4.30\conversion\IRDVD\JPG Creation\Martini _VAP3E\Output\Chapter 27\JPEG FILES\Labeled\fig_27_05_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543050" y="672306"/>
            <a:ext cx="6093210" cy="593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6576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Module 27.5: Extra-embryonic membranes</a:t>
            </a:r>
          </a:p>
        </p:txBody>
      </p:sp>
      <p:sp>
        <p:nvSpPr>
          <p:cNvPr id="51203" name="Content Placeholder 2"/>
          <p:cNvSpPr>
            <a:spLocks noGrp="1"/>
          </p:cNvSpPr>
          <p:nvPr>
            <p:ph idx="1"/>
          </p:nvPr>
        </p:nvSpPr>
        <p:spPr/>
        <p:txBody>
          <a:bodyPr/>
          <a:lstStyle/>
          <a:p>
            <a:r>
              <a:rPr lang="en-US" altLang="en-US" b="1" dirty="0" smtClean="0"/>
              <a:t>Allantois</a:t>
            </a:r>
          </a:p>
          <a:p>
            <a:pPr lvl="1"/>
            <a:r>
              <a:rPr lang="en-US" altLang="en-US" dirty="0" smtClean="0"/>
              <a:t>Begins as an </a:t>
            </a:r>
            <a:r>
              <a:rPr lang="en-US" altLang="en-US" dirty="0" err="1" smtClean="0"/>
              <a:t>outpocket</a:t>
            </a:r>
            <a:r>
              <a:rPr lang="en-US" altLang="en-US" dirty="0" smtClean="0"/>
              <a:t> of endoderm near the base of the yolk sac</a:t>
            </a:r>
          </a:p>
          <a:p>
            <a:pPr lvl="1"/>
            <a:r>
              <a:rPr lang="en-US" altLang="en-US" dirty="0" smtClean="0"/>
              <a:t>Free endodermal tip grows toward the wall of the blastocyst, surrounded by mesodermal cells</a:t>
            </a:r>
          </a:p>
          <a:p>
            <a:pPr lvl="1"/>
            <a:r>
              <a:rPr lang="en-US" altLang="en-US" dirty="0" smtClean="0"/>
              <a:t>Allantois extends partway into the umbilical stalk</a:t>
            </a:r>
          </a:p>
          <a:p>
            <a:pPr lvl="1"/>
            <a:r>
              <a:rPr lang="en-US" altLang="en-US" dirty="0" smtClean="0"/>
              <a:t>Base of the allantois will form the urinary bladder</a:t>
            </a:r>
          </a:p>
          <a:p>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2565274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Module 27.5: Extra-embryonic membranes</a:t>
            </a:r>
          </a:p>
        </p:txBody>
      </p:sp>
      <p:sp>
        <p:nvSpPr>
          <p:cNvPr id="52227" name="Content Placeholder 2"/>
          <p:cNvSpPr>
            <a:spLocks noGrp="1"/>
          </p:cNvSpPr>
          <p:nvPr>
            <p:ph idx="1"/>
          </p:nvPr>
        </p:nvSpPr>
        <p:spPr/>
        <p:txBody>
          <a:bodyPr/>
          <a:lstStyle/>
          <a:p>
            <a:r>
              <a:rPr lang="en-US" altLang="en-US" b="1" smtClean="0"/>
              <a:t>Chorion</a:t>
            </a:r>
          </a:p>
          <a:p>
            <a:pPr lvl="1"/>
            <a:r>
              <a:rPr lang="en-US" altLang="en-US" smtClean="0"/>
              <a:t>Mesoderm associated with the allantois spreads around the blastocyst</a:t>
            </a:r>
          </a:p>
          <a:p>
            <a:pPr lvl="2"/>
            <a:r>
              <a:rPr lang="en-US" altLang="en-US" smtClean="0"/>
              <a:t>Separates mesoderm and trophoblast near allantois</a:t>
            </a:r>
          </a:p>
          <a:p>
            <a:pPr lvl="1"/>
            <a:r>
              <a:rPr lang="en-US" altLang="en-US" smtClean="0"/>
              <a:t>Chorionic villi invade endometrium and receive nutrients</a:t>
            </a:r>
          </a:p>
          <a:p>
            <a:pPr lvl="1"/>
            <a:r>
              <a:rPr lang="en-US" altLang="en-US" b="1" smtClean="0"/>
              <a:t>Placenta </a:t>
            </a:r>
            <a:r>
              <a:rPr lang="en-US" altLang="en-US" smtClean="0"/>
              <a:t>develops and becomes primary embryo support</a:t>
            </a:r>
          </a:p>
          <a:p>
            <a:pPr lvl="2"/>
            <a:r>
              <a:rPr lang="en-US" altLang="en-US" smtClean="0"/>
              <a:t>Oxygen and nutrients exchanged for carbon dioxide and wastes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1675947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Formation of the allantois and chorion</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18" descr="\\192.168.4.30\conversion\IRDVD\JPG Creation\Martini _VAP3E\Output\Chapter 27\JPEG FILES\Labeled\fig_27_05_C-D-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874784" y="672306"/>
            <a:ext cx="5430943" cy="595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1094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Module 27.5: Review</a:t>
            </a:r>
          </a:p>
        </p:txBody>
      </p:sp>
      <p:sp>
        <p:nvSpPr>
          <p:cNvPr id="146434" name="Content Placeholder 2"/>
          <p:cNvSpPr>
            <a:spLocks noGrp="1"/>
          </p:cNvSpPr>
          <p:nvPr>
            <p:ph idx="1"/>
          </p:nvPr>
        </p:nvSpPr>
        <p:spPr/>
        <p:txBody>
          <a:bodyPr/>
          <a:lstStyle/>
          <a:p>
            <a:r>
              <a:rPr lang="en-US" dirty="0" smtClean="0"/>
              <a:t>Name the four extra-embryonic membranes.</a:t>
            </a:r>
          </a:p>
          <a:p>
            <a:r>
              <a:rPr lang="en-US" dirty="0" smtClean="0"/>
              <a:t>From which germ layers do the extra-embryonic membranes form, and what are each membrane’s functions?</a:t>
            </a:r>
          </a:p>
          <a:p>
            <a:r>
              <a:rPr lang="en-US" dirty="0" smtClean="0"/>
              <a:t>Describe the placenta.</a:t>
            </a:r>
          </a:p>
          <a:p>
            <a:endParaRPr lang="en-US" dirty="0" smtClean="0"/>
          </a:p>
          <a:p>
            <a:pPr marL="0" indent="0">
              <a:buNone/>
            </a:pPr>
            <a:r>
              <a:rPr lang="en-US" i="1" dirty="0" smtClean="0"/>
              <a:t>Learning Outcome: </a:t>
            </a:r>
            <a:r>
              <a:rPr lang="en-US" dirty="0" smtClean="0"/>
              <a:t>Identify and describe the formation, location, and functions of the extra-embryonic membranes.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813200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Section 1: Overview of Development</a:t>
            </a:r>
          </a:p>
        </p:txBody>
      </p:sp>
      <p:sp>
        <p:nvSpPr>
          <p:cNvPr id="9219" name="Content Placeholder 2"/>
          <p:cNvSpPr>
            <a:spLocks noGrp="1"/>
          </p:cNvSpPr>
          <p:nvPr>
            <p:ph idx="1"/>
          </p:nvPr>
        </p:nvSpPr>
        <p:spPr/>
        <p:txBody>
          <a:bodyPr/>
          <a:lstStyle/>
          <a:p>
            <a:r>
              <a:rPr lang="en-US" altLang="en-US" b="1" dirty="0" smtClean="0"/>
              <a:t>Learning Outcomes</a:t>
            </a:r>
            <a:r>
              <a:rPr lang="en-US" altLang="en-US" dirty="0" smtClean="0"/>
              <a:t> (continued)</a:t>
            </a:r>
          </a:p>
          <a:p>
            <a:pPr marL="978408" lvl="1" indent="-978408">
              <a:spcBef>
                <a:spcPts val="1200"/>
              </a:spcBef>
              <a:buNone/>
            </a:pPr>
            <a:r>
              <a:rPr lang="en-US" altLang="en-US" dirty="0" smtClean="0"/>
              <a:t>27.9	Describe </a:t>
            </a:r>
            <a:r>
              <a:rPr lang="en-US" altLang="en-US" dirty="0"/>
              <a:t>the interplay between maternal organ systems and the developing fetus.</a:t>
            </a:r>
          </a:p>
          <a:p>
            <a:pPr marL="978408" lvl="1" indent="-978408">
              <a:spcBef>
                <a:spcPts val="1200"/>
              </a:spcBef>
              <a:buNone/>
            </a:pPr>
            <a:r>
              <a:rPr lang="en-US" altLang="en-US" dirty="0" smtClean="0"/>
              <a:t>27.10	List </a:t>
            </a:r>
            <a:r>
              <a:rPr lang="en-US" altLang="en-US" dirty="0"/>
              <a:t>and discuss the events that occur during labor and delivery.</a:t>
            </a:r>
          </a:p>
          <a:p>
            <a:pPr marL="978408" lvl="1" indent="-978408">
              <a:spcBef>
                <a:spcPts val="1200"/>
              </a:spcBef>
              <a:buNone/>
            </a:pPr>
            <a:r>
              <a:rPr lang="en-US" altLang="en-US" dirty="0" smtClean="0"/>
              <a:t>27.11	Describe </a:t>
            </a:r>
            <a:r>
              <a:rPr lang="en-US" altLang="en-US" dirty="0"/>
              <a:t>the neonatal period and the milk ejection reflex. </a:t>
            </a:r>
          </a:p>
          <a:p>
            <a:pPr marL="978408" lvl="1" indent="-978408">
              <a:spcBef>
                <a:spcPts val="1200"/>
              </a:spcBef>
              <a:buNone/>
            </a:pPr>
            <a:r>
              <a:rPr lang="en-US" altLang="en-US" dirty="0" smtClean="0"/>
              <a:t>27.12	Identify </a:t>
            </a:r>
            <a:r>
              <a:rPr lang="en-US" altLang="en-US" dirty="0"/>
              <a:t>the features of and the functions associated with the various life stages.</a:t>
            </a:r>
          </a:p>
          <a:p>
            <a:pPr marL="978408" lvl="1" indent="-978408">
              <a:spcBef>
                <a:spcPts val="1200"/>
              </a:spcBef>
              <a:buNone/>
            </a:pPr>
            <a:r>
              <a:rPr lang="en-US" altLang="en-US" dirty="0" smtClean="0"/>
              <a:t>27.13	Explain </a:t>
            </a:r>
            <a:r>
              <a:rPr lang="en-US" altLang="en-US" dirty="0"/>
              <a:t>the roles of hormones in males and females at puberty.</a:t>
            </a:r>
          </a:p>
        </p:txBody>
      </p:sp>
      <p:sp>
        <p:nvSpPr>
          <p:cNvPr id="1024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5255731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Module 27.6: The formation of extra-embryonic membranes is associated with major changes in the shape and complexity of the embryo</a:t>
            </a:r>
          </a:p>
        </p:txBody>
      </p:sp>
      <p:sp>
        <p:nvSpPr>
          <p:cNvPr id="55299" name="Content Placeholder 2"/>
          <p:cNvSpPr>
            <a:spLocks noGrp="1"/>
          </p:cNvSpPr>
          <p:nvPr>
            <p:ph idx="1"/>
          </p:nvPr>
        </p:nvSpPr>
        <p:spPr>
          <a:xfrm>
            <a:off x="446088" y="1522862"/>
            <a:ext cx="4397217" cy="4959350"/>
          </a:xfrm>
        </p:spPr>
        <p:txBody>
          <a:bodyPr/>
          <a:lstStyle/>
          <a:p>
            <a:r>
              <a:rPr lang="en-US" altLang="en-US" b="1" dirty="0" smtClean="0"/>
              <a:t>Weeks 2–3</a:t>
            </a:r>
          </a:p>
          <a:p>
            <a:pPr lvl="1"/>
            <a:r>
              <a:rPr lang="en-US" altLang="en-US" dirty="0" smtClean="0"/>
              <a:t>Week 2</a:t>
            </a:r>
          </a:p>
          <a:p>
            <a:pPr lvl="2"/>
            <a:r>
              <a:rPr lang="en-US" altLang="en-US" dirty="0" smtClean="0"/>
              <a:t>Formation of the </a:t>
            </a:r>
            <a:r>
              <a:rPr lang="en-US" altLang="en-US" dirty="0" err="1" smtClean="0"/>
              <a:t>chorion</a:t>
            </a:r>
            <a:r>
              <a:rPr lang="en-US" altLang="en-US" dirty="0" smtClean="0"/>
              <a:t>, amnion, and yolk sac</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17" descr="\\192.168.4.30\conversion\IRDVD\JPG Creation\Martini _VAP3E\Output\Chapter 27\JPEG FILES\Labeled\fig_27_06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442174" y="1665186"/>
            <a:ext cx="3292251" cy="4674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36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Module 27.6: Early embryonic development</a:t>
            </a:r>
          </a:p>
        </p:txBody>
      </p:sp>
      <p:sp>
        <p:nvSpPr>
          <p:cNvPr id="56323" name="Content Placeholder 2"/>
          <p:cNvSpPr>
            <a:spLocks noGrp="1"/>
          </p:cNvSpPr>
          <p:nvPr>
            <p:ph idx="1"/>
          </p:nvPr>
        </p:nvSpPr>
        <p:spPr>
          <a:xfrm>
            <a:off x="446088" y="909522"/>
            <a:ext cx="5606369" cy="5340466"/>
          </a:xfrm>
        </p:spPr>
        <p:txBody>
          <a:bodyPr/>
          <a:lstStyle/>
          <a:p>
            <a:r>
              <a:rPr lang="en-US" altLang="en-US" b="1" dirty="0" smtClean="0"/>
              <a:t>Weeks 2–3</a:t>
            </a:r>
            <a:r>
              <a:rPr lang="en-US" altLang="en-US" dirty="0" smtClean="0"/>
              <a:t> (continued)</a:t>
            </a:r>
          </a:p>
          <a:p>
            <a:pPr lvl="1"/>
            <a:r>
              <a:rPr lang="en-US" altLang="en-US" dirty="0" smtClean="0"/>
              <a:t>Week 3</a:t>
            </a:r>
          </a:p>
          <a:p>
            <a:pPr lvl="2"/>
            <a:r>
              <a:rPr lang="en-US" altLang="en-US" dirty="0" smtClean="0"/>
              <a:t>Embryonic disc bulges into the amniotic cavity at the </a:t>
            </a:r>
            <a:r>
              <a:rPr lang="en-US" altLang="en-US" b="1" dirty="0" smtClean="0"/>
              <a:t>head fold</a:t>
            </a:r>
          </a:p>
          <a:p>
            <a:pPr lvl="2"/>
            <a:r>
              <a:rPr lang="en-US" altLang="en-US" dirty="0" smtClean="0"/>
              <a:t>Allantois extends toward the </a:t>
            </a:r>
            <a:r>
              <a:rPr lang="en-US" altLang="en-US" dirty="0" err="1" smtClean="0"/>
              <a:t>trophoblast</a:t>
            </a:r>
            <a:endParaRPr lang="en-US" altLang="en-US" dirty="0" smtClean="0"/>
          </a:p>
          <a:p>
            <a:pPr lvl="2"/>
            <a:r>
              <a:rPr lang="en-US" altLang="en-US" dirty="0" smtClean="0"/>
              <a:t>Embryonic heart starts beating</a:t>
            </a:r>
          </a:p>
          <a:p>
            <a:pPr lvl="2"/>
            <a:r>
              <a:rPr lang="en-US" altLang="en-US" dirty="0" smtClean="0"/>
              <a:t>Mesoderm extensions along the core of trophoblastic villi form the </a:t>
            </a:r>
            <a:r>
              <a:rPr lang="en-US" altLang="en-US" b="1" dirty="0" smtClean="0"/>
              <a:t>chorionic villi </a:t>
            </a:r>
          </a:p>
          <a:p>
            <a:pPr lvl="3"/>
            <a:r>
              <a:rPr lang="en-US" altLang="en-US" dirty="0" smtClean="0"/>
              <a:t>Villi are in contact with maternal tissues</a:t>
            </a:r>
          </a:p>
          <a:p>
            <a:pPr lvl="3"/>
            <a:r>
              <a:rPr lang="en-US" altLang="en-US" dirty="0" smtClean="0"/>
              <a:t>Embryonic blood vessels develop within each villus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16" descr="\\192.168.4.30\conversion\IRDVD\JPG Creation\Martini _VAP3E\Output\Chapter 27\JPEG FILES\Labeled\fig_27_06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921823" y="1007366"/>
            <a:ext cx="3033487" cy="445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0649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Module 27.6: Early embryonic development</a:t>
            </a:r>
          </a:p>
        </p:txBody>
      </p:sp>
      <p:sp>
        <p:nvSpPr>
          <p:cNvPr id="57347" name="Content Placeholder 2"/>
          <p:cNvSpPr>
            <a:spLocks noGrp="1"/>
          </p:cNvSpPr>
          <p:nvPr>
            <p:ph idx="1"/>
          </p:nvPr>
        </p:nvSpPr>
        <p:spPr>
          <a:xfrm>
            <a:off x="446088" y="909522"/>
            <a:ext cx="5020215" cy="5340466"/>
          </a:xfrm>
        </p:spPr>
        <p:txBody>
          <a:bodyPr/>
          <a:lstStyle/>
          <a:p>
            <a:r>
              <a:rPr lang="en-US" altLang="en-US" b="1" dirty="0" smtClean="0"/>
              <a:t>Week 4</a:t>
            </a:r>
          </a:p>
          <a:p>
            <a:pPr lvl="1"/>
            <a:r>
              <a:rPr lang="en-US" altLang="en-US" b="1" dirty="0" smtClean="0"/>
              <a:t>Tail fold</a:t>
            </a:r>
            <a:r>
              <a:rPr lang="en-US" altLang="en-US" dirty="0" smtClean="0"/>
              <a:t> forms</a:t>
            </a:r>
          </a:p>
          <a:p>
            <a:pPr lvl="1"/>
            <a:r>
              <a:rPr lang="en-US" altLang="en-US" dirty="0" smtClean="0"/>
              <a:t>Anterior/posterior, left/right, superior/inferior axes of embryo established</a:t>
            </a:r>
          </a:p>
          <a:p>
            <a:pPr lvl="1"/>
            <a:r>
              <a:rPr lang="en-US" altLang="en-US" b="1" dirty="0" smtClean="0"/>
              <a:t>Body stalk</a:t>
            </a:r>
            <a:r>
              <a:rPr lang="en-US" altLang="en-US" dirty="0" smtClean="0"/>
              <a:t> (between embryo and </a:t>
            </a:r>
            <a:r>
              <a:rPr lang="en-US" altLang="en-US" dirty="0" err="1" smtClean="0"/>
              <a:t>chorion</a:t>
            </a:r>
            <a:r>
              <a:rPr lang="en-US" altLang="en-US" dirty="0" smtClean="0"/>
              <a:t>) forms, carrying blood to and from placenta</a:t>
            </a:r>
          </a:p>
          <a:p>
            <a:pPr lvl="1"/>
            <a:r>
              <a:rPr lang="en-US" altLang="en-US" b="1" dirty="0" smtClean="0"/>
              <a:t>Yolk stalk</a:t>
            </a:r>
            <a:r>
              <a:rPr lang="en-US" altLang="en-US" dirty="0" smtClean="0"/>
              <a:t> (narrow connection between endoderm and yolk sac) forms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9" name="Picture 15" descr="\\192.168.4.30\conversion\IRDVD\JPG Creation\Martini _VAP3E\Output\Chapter 27\JPEG FILES\Labeled\fig_27_06_03-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729379" y="969368"/>
            <a:ext cx="3256255" cy="575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988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Module 27.6: Early embryonic development</a:t>
            </a:r>
          </a:p>
        </p:txBody>
      </p:sp>
      <p:sp>
        <p:nvSpPr>
          <p:cNvPr id="58371" name="Content Placeholder 2"/>
          <p:cNvSpPr>
            <a:spLocks noGrp="1"/>
          </p:cNvSpPr>
          <p:nvPr>
            <p:ph idx="1"/>
          </p:nvPr>
        </p:nvSpPr>
        <p:spPr/>
        <p:txBody>
          <a:bodyPr/>
          <a:lstStyle/>
          <a:p>
            <a:r>
              <a:rPr lang="en-US" altLang="en-US" b="1" smtClean="0"/>
              <a:t>Week 4 </a:t>
            </a:r>
            <a:r>
              <a:rPr lang="en-US" altLang="en-US" smtClean="0"/>
              <a:t>(continued)</a:t>
            </a:r>
            <a:endParaRPr lang="en-US" altLang="en-US" b="1" smtClean="0"/>
          </a:p>
          <a:p>
            <a:pPr lvl="1"/>
            <a:r>
              <a:rPr lang="en-US" altLang="en-US" smtClean="0"/>
              <a:t>Chorionic villi enlarge</a:t>
            </a:r>
          </a:p>
          <a:p>
            <a:pPr lvl="2"/>
            <a:r>
              <a:rPr lang="en-US" altLang="en-US" smtClean="0"/>
              <a:t>Maternal blood flows through lacunae around the villi</a:t>
            </a:r>
          </a:p>
          <a:p>
            <a:pPr lvl="2"/>
            <a:r>
              <a:rPr lang="en-US" altLang="en-US" smtClean="0"/>
              <a:t>Gases and nutrients diffuse between embryonic and maternal circulation across the trophoblast layers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521591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3" descr="\\192.168.4.30\conversion\IRDVD\JPG Creation\Martini _VAP3E\Output\Chapter 27\JPEG FILES\Labeled\fig_27_06_04-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934856" y="989064"/>
            <a:ext cx="4034972" cy="5260924"/>
          </a:xfrm>
          <a:prstGeom prst="rect">
            <a:avLst/>
          </a:prstGeom>
          <a:noFill/>
          <a:extLst>
            <a:ext uri="{909E8E84-426E-40DD-AFC4-6F175D3DCCD1}">
              <a14:hiddenFill xmlns:a14="http://schemas.microsoft.com/office/drawing/2010/main">
                <a:solidFill>
                  <a:srgbClr val="FFFFFF"/>
                </a:solidFill>
              </a14:hiddenFill>
            </a:ext>
          </a:extLst>
        </p:spPr>
      </p:pic>
      <p:sp>
        <p:nvSpPr>
          <p:cNvPr id="59394" name="Title 1"/>
          <p:cNvSpPr>
            <a:spLocks noGrp="1"/>
          </p:cNvSpPr>
          <p:nvPr>
            <p:ph type="title"/>
          </p:nvPr>
        </p:nvSpPr>
        <p:spPr/>
        <p:txBody>
          <a:bodyPr/>
          <a:lstStyle/>
          <a:p>
            <a:r>
              <a:rPr lang="en-US" altLang="en-US" smtClean="0"/>
              <a:t>Module 27.6: Early embryonic development</a:t>
            </a:r>
          </a:p>
        </p:txBody>
      </p:sp>
      <p:sp>
        <p:nvSpPr>
          <p:cNvPr id="59395" name="Content Placeholder 2"/>
          <p:cNvSpPr>
            <a:spLocks noGrp="1"/>
          </p:cNvSpPr>
          <p:nvPr>
            <p:ph idx="1"/>
          </p:nvPr>
        </p:nvSpPr>
        <p:spPr>
          <a:xfrm>
            <a:off x="446089" y="909522"/>
            <a:ext cx="4488768" cy="5340466"/>
          </a:xfrm>
        </p:spPr>
        <p:txBody>
          <a:bodyPr/>
          <a:lstStyle/>
          <a:p>
            <a:r>
              <a:rPr lang="en-US" altLang="en-US" b="1" dirty="0" smtClean="0"/>
              <a:t>Week 5 and week 10</a:t>
            </a:r>
            <a:endParaRPr lang="en-US" altLang="en-US" dirty="0" smtClean="0"/>
          </a:p>
          <a:p>
            <a:pPr lvl="1"/>
            <a:r>
              <a:rPr lang="en-US" altLang="en-US" b="1" dirty="0" smtClean="0"/>
              <a:t>Week 5</a:t>
            </a:r>
          </a:p>
          <a:p>
            <a:pPr lvl="2"/>
            <a:r>
              <a:rPr lang="en-US" altLang="en-US" b="1" dirty="0" smtClean="0"/>
              <a:t>Umbilical stalk</a:t>
            </a:r>
            <a:r>
              <a:rPr lang="en-US" altLang="en-US" dirty="0" smtClean="0"/>
              <a:t> formed from body and yolk stalks</a:t>
            </a:r>
          </a:p>
          <a:p>
            <a:pPr lvl="2"/>
            <a:r>
              <a:rPr lang="en-US" altLang="en-US" dirty="0" smtClean="0"/>
              <a:t>Embryo and membranes bulge into uterine cavity</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6406145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Module 27.6: Early embryonic development</a:t>
            </a:r>
          </a:p>
        </p:txBody>
      </p:sp>
      <p:sp>
        <p:nvSpPr>
          <p:cNvPr id="60419" name="Content Placeholder 2"/>
          <p:cNvSpPr>
            <a:spLocks noGrp="1"/>
          </p:cNvSpPr>
          <p:nvPr>
            <p:ph idx="1"/>
          </p:nvPr>
        </p:nvSpPr>
        <p:spPr>
          <a:xfrm>
            <a:off x="446089" y="909522"/>
            <a:ext cx="4638377" cy="5340466"/>
          </a:xfrm>
        </p:spPr>
        <p:txBody>
          <a:bodyPr/>
          <a:lstStyle/>
          <a:p>
            <a:r>
              <a:rPr lang="en-US" altLang="en-US" b="1" dirty="0" smtClean="0"/>
              <a:t>Week 5 and week </a:t>
            </a:r>
            <a:r>
              <a:rPr lang="en-US" altLang="en-US" b="1" dirty="0" smtClean="0"/>
              <a:t>10 </a:t>
            </a:r>
            <a:r>
              <a:rPr lang="en-US" dirty="0" smtClean="0"/>
              <a:t>(continued</a:t>
            </a:r>
            <a:r>
              <a:rPr lang="en-US" dirty="0"/>
              <a:t>) </a:t>
            </a:r>
            <a:endParaRPr lang="en-US" altLang="en-US" dirty="0" smtClean="0"/>
          </a:p>
          <a:p>
            <a:pPr lvl="1"/>
            <a:r>
              <a:rPr lang="en-US" altLang="en-US" b="1" dirty="0" smtClean="0"/>
              <a:t>Week 10</a:t>
            </a:r>
          </a:p>
          <a:p>
            <a:pPr lvl="2"/>
            <a:r>
              <a:rPr lang="en-US" altLang="en-US" dirty="0" smtClean="0"/>
              <a:t>Embryo has now become a fetus</a:t>
            </a:r>
          </a:p>
          <a:p>
            <a:pPr lvl="2"/>
            <a:r>
              <a:rPr lang="en-US" altLang="en-US" dirty="0" smtClean="0"/>
              <a:t>Fetus is connected to placenta by the </a:t>
            </a:r>
            <a:r>
              <a:rPr lang="en-US" altLang="en-US" b="1" dirty="0" smtClean="0"/>
              <a:t>umbilical cord</a:t>
            </a:r>
          </a:p>
          <a:p>
            <a:pPr lvl="3"/>
            <a:r>
              <a:rPr lang="en-US" altLang="en-US" dirty="0" smtClean="0"/>
              <a:t>Cord contains portions of the allantois, blood vessels, and remnants of the yolk stalk</a:t>
            </a:r>
          </a:p>
          <a:p>
            <a:pPr lvl="2"/>
            <a:r>
              <a:rPr lang="en-US" altLang="en-US" dirty="0" smtClean="0"/>
              <a:t>Amniotic cavity fills uterine cavity</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14" descr="\\192.168.4.30\conversion\IRDVD\JPG Creation\Martini _VAP3E\Output\Chapter 27\JPEG FILES\Labeled\fig_27_06_05-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190303" y="959100"/>
            <a:ext cx="3811106" cy="529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3808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t>Module 27.6: Review</a:t>
            </a:r>
          </a:p>
        </p:txBody>
      </p:sp>
      <p:sp>
        <p:nvSpPr>
          <p:cNvPr id="146434" name="Content Placeholder 2"/>
          <p:cNvSpPr>
            <a:spLocks noGrp="1"/>
          </p:cNvSpPr>
          <p:nvPr>
            <p:ph idx="1"/>
          </p:nvPr>
        </p:nvSpPr>
        <p:spPr/>
        <p:txBody>
          <a:bodyPr/>
          <a:lstStyle/>
          <a:p>
            <a:r>
              <a:rPr lang="en-US" dirty="0" smtClean="0"/>
              <a:t>Describe the chorionic villi.</a:t>
            </a:r>
          </a:p>
          <a:p>
            <a:r>
              <a:rPr lang="en-US" dirty="0" smtClean="0"/>
              <a:t>Compare the body stalk with the yolk stalk.</a:t>
            </a:r>
          </a:p>
          <a:p>
            <a:r>
              <a:rPr lang="en-US" dirty="0" smtClean="0"/>
              <a:t>Identify the structure connecting the fetus to the placenta, and name the extra-embryonic membrane from which it is derived.</a:t>
            </a:r>
          </a:p>
          <a:p>
            <a:endParaRPr lang="en-US" dirty="0" smtClean="0"/>
          </a:p>
          <a:p>
            <a:pPr marL="0" indent="0">
              <a:buNone/>
            </a:pPr>
            <a:r>
              <a:rPr lang="en-US" i="1" dirty="0" smtClean="0"/>
              <a:t>Learning Outcome: </a:t>
            </a:r>
            <a:r>
              <a:rPr lang="en-US" dirty="0" smtClean="0"/>
              <a:t>Describe the roles of the extra-embryonic membranes in embryonic development and placenta formation.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3551570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Module 27.7: The placenta performs many vital functions during prenatal development</a:t>
            </a:r>
          </a:p>
        </p:txBody>
      </p:sp>
      <p:sp>
        <p:nvSpPr>
          <p:cNvPr id="62467" name="Content Placeholder 2"/>
          <p:cNvSpPr>
            <a:spLocks noGrp="1"/>
          </p:cNvSpPr>
          <p:nvPr>
            <p:ph idx="1"/>
          </p:nvPr>
        </p:nvSpPr>
        <p:spPr/>
        <p:txBody>
          <a:bodyPr/>
          <a:lstStyle/>
          <a:p>
            <a:r>
              <a:rPr lang="en-US" altLang="en-US" b="1" dirty="0" smtClean="0"/>
              <a:t>Blood supply</a:t>
            </a:r>
          </a:p>
          <a:p>
            <a:pPr lvl="1"/>
            <a:r>
              <a:rPr lang="en-US" altLang="en-US" b="1" dirty="0" smtClean="0"/>
              <a:t>Umbilical arteries</a:t>
            </a:r>
          </a:p>
          <a:p>
            <a:pPr lvl="2"/>
            <a:r>
              <a:rPr lang="en-US" altLang="en-US" dirty="0" smtClean="0"/>
              <a:t>Carry blood from the developing fetus to the placenta</a:t>
            </a:r>
          </a:p>
          <a:p>
            <a:pPr lvl="2"/>
            <a:r>
              <a:rPr lang="en-US" altLang="en-US" dirty="0" smtClean="0"/>
              <a:t>Blood is deoxygenated and full of waste products</a:t>
            </a:r>
          </a:p>
          <a:p>
            <a:pPr lvl="1"/>
            <a:r>
              <a:rPr lang="en-US" altLang="en-US" dirty="0" smtClean="0"/>
              <a:t>Chorionic villi</a:t>
            </a:r>
          </a:p>
          <a:p>
            <a:pPr lvl="2"/>
            <a:r>
              <a:rPr lang="en-US" altLang="en-US" dirty="0" smtClean="0"/>
              <a:t>Provide surface area for exchange of gases, nutrients, and wastes between fetal and maternal bloodstreams</a:t>
            </a:r>
          </a:p>
          <a:p>
            <a:pPr lvl="1"/>
            <a:r>
              <a:rPr lang="en-US" altLang="en-US" b="1" dirty="0" smtClean="0"/>
              <a:t>Umbilical vein</a:t>
            </a:r>
          </a:p>
          <a:p>
            <a:pPr lvl="2"/>
            <a:r>
              <a:rPr lang="en-US" altLang="en-US" dirty="0" smtClean="0"/>
              <a:t>Carries blood from the placenta to the fetus</a:t>
            </a:r>
          </a:p>
          <a:p>
            <a:pPr lvl="2"/>
            <a:r>
              <a:rPr lang="en-US" altLang="en-US" dirty="0" smtClean="0"/>
              <a:t>Blood contains nutrients and oxygen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697342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192.168.4.30\conversion\IRDVD\JPG Creation\Martini _VAP3E\Output\Chapter 27\JPEG FILES\Labeled\fig_27_07_01_A-B-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621775" y="474651"/>
            <a:ext cx="5936962" cy="6116649"/>
          </a:xfrm>
          <a:prstGeom prst="rect">
            <a:avLst/>
          </a:prstGeom>
          <a:noFill/>
          <a:extLst>
            <a:ext uri="{909E8E84-426E-40DD-AFC4-6F175D3DCCD1}">
              <a14:hiddenFill xmlns:a14="http://schemas.microsoft.com/office/drawing/2010/main">
                <a:solidFill>
                  <a:srgbClr val="FFFFFF"/>
                </a:solidFill>
              </a14:hiddenFill>
            </a:ext>
          </a:extLst>
        </p:spPr>
      </p:pic>
      <p:sp>
        <p:nvSpPr>
          <p:cNvPr id="63490" name="Title 1"/>
          <p:cNvSpPr>
            <a:spLocks noGrp="1"/>
          </p:cNvSpPr>
          <p:nvPr>
            <p:ph type="title"/>
          </p:nvPr>
        </p:nvSpPr>
        <p:spPr/>
        <p:txBody>
          <a:bodyPr/>
          <a:lstStyle/>
          <a:p>
            <a:r>
              <a:rPr lang="en-US" altLang="en-US" smtClean="0"/>
              <a:t>The placenta</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881867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Module 27.7: The placenta</a:t>
            </a:r>
          </a:p>
        </p:txBody>
      </p:sp>
      <p:sp>
        <p:nvSpPr>
          <p:cNvPr id="64515" name="Content Placeholder 2"/>
          <p:cNvSpPr>
            <a:spLocks noGrp="1"/>
          </p:cNvSpPr>
          <p:nvPr>
            <p:ph idx="1"/>
          </p:nvPr>
        </p:nvSpPr>
        <p:spPr/>
        <p:txBody>
          <a:bodyPr/>
          <a:lstStyle/>
          <a:p>
            <a:r>
              <a:rPr lang="en-US" altLang="en-US" b="1" smtClean="0"/>
              <a:t>Placental hormones</a:t>
            </a:r>
          </a:p>
          <a:p>
            <a:pPr lvl="1"/>
            <a:r>
              <a:rPr lang="en-US" altLang="en-US" smtClean="0"/>
              <a:t>Synthesized by the syncytiotrophoblast</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12" descr="\\192.168.4.30\conversion\IRDVD\JPG Creation\Martini _VAP3E\Output\Chapter 27\JPEG FILES\Labeled\fig_27_07_02-L.jpg"/>
          <p:cNvPicPr>
            <a:picLocks noChangeAspect="1" noChangeArrowheads="1"/>
          </p:cNvPicPr>
          <p:nvPr/>
        </p:nvPicPr>
        <p:blipFill>
          <a:blip r:embed="rId2">
            <a:extLst>
              <a:ext uri="{28A0092B-C50C-407E-A947-70E740481C1C}">
                <a14:useLocalDpi xmlns:a14="http://schemas.microsoft.com/office/drawing/2010/main" val="0"/>
              </a:ext>
            </a:extLst>
          </a:blip>
          <a:srcRect b="2806"/>
          <a:stretch>
            <a:fillRect/>
          </a:stretch>
        </p:blipFill>
        <p:spPr bwMode="auto">
          <a:xfrm>
            <a:off x="1222192" y="2280690"/>
            <a:ext cx="6736128" cy="416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730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Module 27.1: Gestation and development are marked by various stages</a:t>
            </a:r>
          </a:p>
        </p:txBody>
      </p:sp>
      <p:sp>
        <p:nvSpPr>
          <p:cNvPr id="10243" name="Content Placeholder 2"/>
          <p:cNvSpPr>
            <a:spLocks noGrp="1"/>
          </p:cNvSpPr>
          <p:nvPr>
            <p:ph idx="1"/>
          </p:nvPr>
        </p:nvSpPr>
        <p:spPr/>
        <p:txBody>
          <a:bodyPr/>
          <a:lstStyle/>
          <a:p>
            <a:r>
              <a:rPr lang="en-US" altLang="en-US" b="1" dirty="0" smtClean="0"/>
              <a:t>Gestation</a:t>
            </a:r>
          </a:p>
          <a:p>
            <a:pPr lvl="1"/>
            <a:r>
              <a:rPr lang="en-US" altLang="en-US" dirty="0" smtClean="0"/>
              <a:t>Time a developing embryo and fetus spends in uterus</a:t>
            </a:r>
          </a:p>
          <a:p>
            <a:pPr lvl="2"/>
            <a:r>
              <a:rPr lang="en-US" altLang="en-US" b="1" dirty="0" smtClean="0"/>
              <a:t>Pregnancy</a:t>
            </a:r>
            <a:r>
              <a:rPr lang="en-US" altLang="en-US" dirty="0" smtClean="0"/>
              <a:t>—</a:t>
            </a:r>
            <a:r>
              <a:rPr lang="en-US" altLang="en-US" dirty="0" smtClean="0"/>
              <a:t>state </a:t>
            </a:r>
            <a:r>
              <a:rPr lang="en-US" altLang="en-US" dirty="0" smtClean="0"/>
              <a:t>of female during this time</a:t>
            </a:r>
          </a:p>
          <a:p>
            <a:r>
              <a:rPr lang="en-US" altLang="en-US" b="1" dirty="0" smtClean="0"/>
              <a:t>Development</a:t>
            </a:r>
          </a:p>
          <a:p>
            <a:pPr lvl="1"/>
            <a:r>
              <a:rPr lang="en-US" altLang="en-US" dirty="0" smtClean="0"/>
              <a:t>Process with gradual anatomical and physiological changes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8968553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Module 27.7: Review</a:t>
            </a:r>
          </a:p>
        </p:txBody>
      </p:sp>
      <p:sp>
        <p:nvSpPr>
          <p:cNvPr id="146434" name="Content Placeholder 2"/>
          <p:cNvSpPr>
            <a:spLocks noGrp="1"/>
          </p:cNvSpPr>
          <p:nvPr>
            <p:ph idx="1"/>
          </p:nvPr>
        </p:nvSpPr>
        <p:spPr/>
        <p:txBody>
          <a:bodyPr/>
          <a:lstStyle/>
          <a:p>
            <a:r>
              <a:rPr lang="en-US" dirty="0" smtClean="0"/>
              <a:t>Name the hormones synthesized by the </a:t>
            </a:r>
            <a:r>
              <a:rPr lang="en-US" dirty="0" err="1" smtClean="0"/>
              <a:t>syncytiotrophoblast</a:t>
            </a:r>
            <a:r>
              <a:rPr lang="en-US" dirty="0" smtClean="0"/>
              <a:t>.</a:t>
            </a:r>
          </a:p>
          <a:p>
            <a:r>
              <a:rPr lang="en-US" dirty="0" smtClean="0"/>
              <a:t>The presence of which hormone in the urine provides a reliable indicator of pregnancy, as detected by home pregnancy tests?</a:t>
            </a:r>
          </a:p>
          <a:p>
            <a:r>
              <a:rPr lang="en-US" dirty="0" smtClean="0"/>
              <a:t>When does the placenta become sufficiently functional to continue the pregnancy?</a:t>
            </a:r>
          </a:p>
          <a:p>
            <a:endParaRPr lang="en-US" dirty="0" smtClean="0"/>
          </a:p>
          <a:p>
            <a:pPr marL="0" indent="0">
              <a:buNone/>
            </a:pPr>
            <a:r>
              <a:rPr lang="en-US" i="1" dirty="0" smtClean="0"/>
              <a:t>Learning Outcome: </a:t>
            </a:r>
            <a:r>
              <a:rPr lang="en-US" dirty="0" smtClean="0"/>
              <a:t>Discuss the importance of the placenta to the fetus and as an endocrine organ.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8035443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Module 27.8: Organ systems form in the first trimester and become functional in the second and third trimesters</a:t>
            </a:r>
          </a:p>
        </p:txBody>
      </p:sp>
      <p:sp>
        <p:nvSpPr>
          <p:cNvPr id="146434" name="Content Placeholder 2"/>
          <p:cNvSpPr>
            <a:spLocks noGrp="1"/>
          </p:cNvSpPr>
          <p:nvPr>
            <p:ph idx="1"/>
          </p:nvPr>
        </p:nvSpPr>
        <p:spPr>
          <a:xfrm>
            <a:off x="446087" y="1493834"/>
            <a:ext cx="5199969" cy="4959350"/>
          </a:xfrm>
        </p:spPr>
        <p:txBody>
          <a:bodyPr/>
          <a:lstStyle/>
          <a:p>
            <a:r>
              <a:rPr lang="en-US" b="1" dirty="0" smtClean="0"/>
              <a:t>Organogenesis</a:t>
            </a:r>
          </a:p>
          <a:p>
            <a:pPr lvl="1"/>
            <a:r>
              <a:rPr lang="en-US" dirty="0" smtClean="0"/>
              <a:t>The process of organ formation</a:t>
            </a:r>
          </a:p>
          <a:p>
            <a:pPr lvl="1"/>
            <a:r>
              <a:rPr lang="en-US" dirty="0" smtClean="0"/>
              <a:t>Week 3</a:t>
            </a:r>
          </a:p>
          <a:p>
            <a:pPr lvl="2"/>
            <a:r>
              <a:rPr lang="en-US" dirty="0" smtClean="0"/>
              <a:t>Central nervous system is forming as deep groove develops in ectodermal band along the posterior midline of the embryo</a:t>
            </a:r>
          </a:p>
          <a:p>
            <a:pPr lvl="2"/>
            <a:r>
              <a:rPr lang="en-US" b="1" dirty="0" smtClean="0"/>
              <a:t>Neural</a:t>
            </a:r>
            <a:r>
              <a:rPr lang="en-US" dirty="0" smtClean="0"/>
              <a:t> </a:t>
            </a:r>
            <a:r>
              <a:rPr lang="en-US" b="1" dirty="0" smtClean="0"/>
              <a:t>plate</a:t>
            </a:r>
            <a:r>
              <a:rPr lang="en-US" dirty="0" smtClean="0"/>
              <a:t> (which will form the brain) and neural folds are located adjacent to the central groove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10" descr="\\192.168.4.30\conversion\IRDVD\JPG Creation\Martini _VAP3E\Output\Chapter 27\JPEG FILES\Labeled\fig_27_08_01-L.jpg"/>
          <p:cNvPicPr>
            <a:picLocks noChangeAspect="1" noChangeArrowheads="1"/>
          </p:cNvPicPr>
          <p:nvPr/>
        </p:nvPicPr>
        <p:blipFill>
          <a:blip r:embed="rId2">
            <a:extLst>
              <a:ext uri="{28A0092B-C50C-407E-A947-70E740481C1C}">
                <a14:useLocalDpi xmlns:a14="http://schemas.microsoft.com/office/drawing/2010/main" val="0"/>
              </a:ext>
            </a:extLst>
          </a:blip>
          <a:srcRect b="2894"/>
          <a:stretch>
            <a:fillRect/>
          </a:stretch>
        </p:blipFill>
        <p:spPr bwMode="auto">
          <a:xfrm>
            <a:off x="5544457" y="2425097"/>
            <a:ext cx="3471469" cy="281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979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Module 27.8: Organ system development</a:t>
            </a:r>
          </a:p>
        </p:txBody>
      </p:sp>
      <p:sp>
        <p:nvSpPr>
          <p:cNvPr id="67587" name="Content Placeholder 2"/>
          <p:cNvSpPr>
            <a:spLocks noGrp="1"/>
          </p:cNvSpPr>
          <p:nvPr>
            <p:ph idx="1"/>
          </p:nvPr>
        </p:nvSpPr>
        <p:spPr/>
        <p:txBody>
          <a:bodyPr/>
          <a:lstStyle/>
          <a:p>
            <a:r>
              <a:rPr lang="en-US" altLang="en-US" b="1" dirty="0" smtClean="0"/>
              <a:t>Organogenesis</a:t>
            </a:r>
            <a:r>
              <a:rPr lang="en-US" altLang="en-US" dirty="0" smtClean="0"/>
              <a:t> (continued)</a:t>
            </a:r>
          </a:p>
          <a:p>
            <a:pPr lvl="1"/>
            <a:r>
              <a:rPr lang="en-US" altLang="en-US" dirty="0" smtClean="0"/>
              <a:t>Week 4</a:t>
            </a:r>
          </a:p>
          <a:p>
            <a:pPr lvl="2"/>
            <a:r>
              <a:rPr lang="en-US" altLang="en-US" dirty="0" smtClean="0"/>
              <a:t>The heart is beating</a:t>
            </a:r>
          </a:p>
          <a:p>
            <a:pPr lvl="3"/>
            <a:r>
              <a:rPr lang="en-US" altLang="en-US" dirty="0" smtClean="0"/>
              <a:t>Providing nutrients for additional growth and development</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9" descr="\\192.168.4.30\conversion\IRDVD\JPG Creation\Martini _VAP3E\Output\Chapter 27\JPEG FILES\Labeled\fig_27_08_02-L.jpg"/>
          <p:cNvPicPr>
            <a:picLocks noChangeAspect="1" noChangeArrowheads="1"/>
          </p:cNvPicPr>
          <p:nvPr/>
        </p:nvPicPr>
        <p:blipFill>
          <a:blip r:embed="rId2">
            <a:extLst>
              <a:ext uri="{28A0092B-C50C-407E-A947-70E740481C1C}">
                <a14:useLocalDpi xmlns:a14="http://schemas.microsoft.com/office/drawing/2010/main" val="0"/>
              </a:ext>
            </a:extLst>
          </a:blip>
          <a:srcRect b="2900"/>
          <a:stretch>
            <a:fillRect/>
          </a:stretch>
        </p:blipFill>
        <p:spPr bwMode="auto">
          <a:xfrm>
            <a:off x="3896151" y="2933392"/>
            <a:ext cx="5014507" cy="379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925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192.168.4.30\conversion\IRDVD\JPG Creation\Martini _VAP3E\Output\Chapter 27\JPEG FILES\Labeled\fig_27_08_03-L.jpg"/>
          <p:cNvPicPr>
            <a:picLocks noChangeAspect="1" noChangeArrowheads="1"/>
          </p:cNvPicPr>
          <p:nvPr/>
        </p:nvPicPr>
        <p:blipFill>
          <a:blip r:embed="rId2">
            <a:extLst>
              <a:ext uri="{28A0092B-C50C-407E-A947-70E740481C1C}">
                <a14:useLocalDpi xmlns:a14="http://schemas.microsoft.com/office/drawing/2010/main" val="0"/>
              </a:ext>
            </a:extLst>
          </a:blip>
          <a:srcRect b="2709"/>
          <a:stretch>
            <a:fillRect/>
          </a:stretch>
        </p:blipFill>
        <p:spPr bwMode="auto">
          <a:xfrm>
            <a:off x="3968331" y="3398978"/>
            <a:ext cx="4984750" cy="3192322"/>
          </a:xfrm>
          <a:prstGeom prst="rect">
            <a:avLst/>
          </a:prstGeom>
          <a:noFill/>
          <a:extLst>
            <a:ext uri="{909E8E84-426E-40DD-AFC4-6F175D3DCCD1}">
              <a14:hiddenFill xmlns:a14="http://schemas.microsoft.com/office/drawing/2010/main">
                <a:solidFill>
                  <a:srgbClr val="FFFFFF"/>
                </a:solidFill>
              </a14:hiddenFill>
            </a:ext>
          </a:extLst>
        </p:spPr>
      </p:pic>
      <p:sp>
        <p:nvSpPr>
          <p:cNvPr id="68610" name="Title 1"/>
          <p:cNvSpPr>
            <a:spLocks noGrp="1"/>
          </p:cNvSpPr>
          <p:nvPr>
            <p:ph type="title"/>
          </p:nvPr>
        </p:nvSpPr>
        <p:spPr/>
        <p:txBody>
          <a:bodyPr/>
          <a:lstStyle/>
          <a:p>
            <a:r>
              <a:rPr lang="en-US" altLang="en-US" smtClean="0"/>
              <a:t>Module 27.8: Organ system development</a:t>
            </a:r>
          </a:p>
        </p:txBody>
      </p:sp>
      <p:sp>
        <p:nvSpPr>
          <p:cNvPr id="68611" name="Content Placeholder 2"/>
          <p:cNvSpPr>
            <a:spLocks noGrp="1"/>
          </p:cNvSpPr>
          <p:nvPr>
            <p:ph idx="1"/>
          </p:nvPr>
        </p:nvSpPr>
        <p:spPr/>
        <p:txBody>
          <a:bodyPr/>
          <a:lstStyle/>
          <a:p>
            <a:r>
              <a:rPr lang="en-US" altLang="en-US" b="1" dirty="0" smtClean="0"/>
              <a:t>Organogenesis</a:t>
            </a:r>
            <a:r>
              <a:rPr lang="en-US" altLang="en-US" dirty="0" smtClean="0"/>
              <a:t> (continued)</a:t>
            </a:r>
          </a:p>
          <a:p>
            <a:pPr lvl="1"/>
            <a:r>
              <a:rPr lang="en-US" altLang="en-US" dirty="0" smtClean="0"/>
              <a:t>Week 6</a:t>
            </a:r>
          </a:p>
          <a:p>
            <a:pPr lvl="2"/>
            <a:r>
              <a:rPr lang="en-US" altLang="en-US" dirty="0" smtClean="0"/>
              <a:t>The placenta has formed</a:t>
            </a:r>
          </a:p>
          <a:p>
            <a:pPr lvl="2"/>
            <a:r>
              <a:rPr lang="en-US" altLang="en-US" dirty="0" smtClean="0"/>
              <a:t>Embryo is floating in the amniotic cavity</a:t>
            </a:r>
          </a:p>
          <a:p>
            <a:pPr lvl="2"/>
            <a:r>
              <a:rPr lang="en-US" altLang="en-US" dirty="0" smtClean="0"/>
              <a:t>Limbs grow longer</a:t>
            </a:r>
          </a:p>
          <a:p>
            <a:pPr lvl="2"/>
            <a:r>
              <a:rPr lang="en-US" altLang="en-US" dirty="0" smtClean="0"/>
              <a:t>Skull bones are </a:t>
            </a:r>
            <a:r>
              <a:rPr lang="en-US" altLang="en-US" dirty="0" smtClean="0"/>
              <a:t/>
            </a:r>
            <a:br>
              <a:rPr lang="en-US" altLang="en-US" dirty="0" smtClean="0"/>
            </a:br>
            <a:r>
              <a:rPr lang="en-US" altLang="en-US" dirty="0" smtClean="0"/>
              <a:t>forming </a:t>
            </a:r>
            <a:r>
              <a:rPr lang="en-US" altLang="en-US" dirty="0" smtClean="0"/>
              <a:t>around </a:t>
            </a:r>
            <a:r>
              <a:rPr lang="en-US" altLang="en-US" dirty="0" smtClean="0"/>
              <a:t/>
            </a:r>
            <a:br>
              <a:rPr lang="en-US" altLang="en-US" dirty="0" smtClean="0"/>
            </a:br>
            <a:r>
              <a:rPr lang="en-US" altLang="en-US" dirty="0" smtClean="0"/>
              <a:t>the </a:t>
            </a:r>
            <a:r>
              <a:rPr lang="en-US" altLang="en-US" dirty="0" smtClean="0"/>
              <a:t>brain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8418160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descr="\\192.168.4.30\conversion\IRDVD\JPG Creation\Martini _VAP3E\Output\Chapter 27\JPEG FILES\Labeled\fig_27_08_04-L.jpg"/>
          <p:cNvPicPr>
            <a:picLocks noChangeAspect="1" noChangeArrowheads="1"/>
          </p:cNvPicPr>
          <p:nvPr/>
        </p:nvPicPr>
        <p:blipFill>
          <a:blip r:embed="rId2">
            <a:extLst>
              <a:ext uri="{28A0092B-C50C-407E-A947-70E740481C1C}">
                <a14:useLocalDpi xmlns:a14="http://schemas.microsoft.com/office/drawing/2010/main" val="0"/>
              </a:ext>
            </a:extLst>
          </a:blip>
          <a:srcRect b="2674"/>
          <a:stretch>
            <a:fillRect/>
          </a:stretch>
        </p:blipFill>
        <p:spPr bwMode="auto">
          <a:xfrm>
            <a:off x="4334534" y="1027892"/>
            <a:ext cx="4706448" cy="5222096"/>
          </a:xfrm>
          <a:prstGeom prst="rect">
            <a:avLst/>
          </a:prstGeom>
          <a:noFill/>
          <a:extLst>
            <a:ext uri="{909E8E84-426E-40DD-AFC4-6F175D3DCCD1}">
              <a14:hiddenFill xmlns:a14="http://schemas.microsoft.com/office/drawing/2010/main">
                <a:solidFill>
                  <a:srgbClr val="FFFFFF"/>
                </a:solidFill>
              </a14:hiddenFill>
            </a:ext>
          </a:extLst>
        </p:spPr>
      </p:pic>
      <p:sp>
        <p:nvSpPr>
          <p:cNvPr id="69634" name="Title 1"/>
          <p:cNvSpPr>
            <a:spLocks noGrp="1"/>
          </p:cNvSpPr>
          <p:nvPr>
            <p:ph type="title"/>
          </p:nvPr>
        </p:nvSpPr>
        <p:spPr/>
        <p:txBody>
          <a:bodyPr/>
          <a:lstStyle/>
          <a:p>
            <a:r>
              <a:rPr lang="en-US" altLang="en-US" smtClean="0"/>
              <a:t>Module 27.8: Organ system development</a:t>
            </a:r>
          </a:p>
        </p:txBody>
      </p:sp>
      <p:sp>
        <p:nvSpPr>
          <p:cNvPr id="69635" name="Content Placeholder 2"/>
          <p:cNvSpPr>
            <a:spLocks noGrp="1"/>
          </p:cNvSpPr>
          <p:nvPr>
            <p:ph idx="1"/>
          </p:nvPr>
        </p:nvSpPr>
        <p:spPr>
          <a:xfrm>
            <a:off x="446088" y="909522"/>
            <a:ext cx="4256541" cy="5340466"/>
          </a:xfrm>
        </p:spPr>
        <p:txBody>
          <a:bodyPr/>
          <a:lstStyle/>
          <a:p>
            <a:r>
              <a:rPr lang="en-US" altLang="en-US" b="1" dirty="0" smtClean="0"/>
              <a:t>End of first trimester</a:t>
            </a:r>
          </a:p>
          <a:p>
            <a:pPr lvl="1"/>
            <a:r>
              <a:rPr lang="en-US" altLang="en-US" dirty="0" smtClean="0"/>
              <a:t>Human features are better defined</a:t>
            </a:r>
          </a:p>
          <a:p>
            <a:pPr lvl="1"/>
            <a:r>
              <a:rPr lang="en-US" altLang="en-US" dirty="0" smtClean="0"/>
              <a:t>Axial and appendicular muscles are forming</a:t>
            </a:r>
          </a:p>
          <a:p>
            <a:pPr lvl="1"/>
            <a:r>
              <a:rPr lang="en-US" altLang="en-US" dirty="0" smtClean="0"/>
              <a:t>Fetal movements will begin soon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4052503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Module 27.8: Organ system development</a:t>
            </a:r>
          </a:p>
        </p:txBody>
      </p:sp>
      <p:sp>
        <p:nvSpPr>
          <p:cNvPr id="70659" name="Content Placeholder 2"/>
          <p:cNvSpPr>
            <a:spLocks noGrp="1"/>
          </p:cNvSpPr>
          <p:nvPr>
            <p:ph idx="1"/>
          </p:nvPr>
        </p:nvSpPr>
        <p:spPr/>
        <p:txBody>
          <a:bodyPr/>
          <a:lstStyle/>
          <a:p>
            <a:r>
              <a:rPr lang="en-US" altLang="en-US" b="1" dirty="0" smtClean="0"/>
              <a:t>The second trimester</a:t>
            </a:r>
          </a:p>
          <a:p>
            <a:pPr lvl="1"/>
            <a:r>
              <a:rPr lang="en-US" altLang="en-US" dirty="0" smtClean="0"/>
              <a:t>By the end of 4 months:</a:t>
            </a:r>
          </a:p>
          <a:p>
            <a:pPr lvl="2"/>
            <a:r>
              <a:rPr lang="en-US" altLang="en-US" dirty="0" smtClean="0"/>
              <a:t>Face and palate have formed</a:t>
            </a:r>
          </a:p>
          <a:p>
            <a:pPr lvl="2"/>
            <a:r>
              <a:rPr lang="en-US" altLang="en-US" dirty="0" smtClean="0"/>
              <a:t>Cerebral hemispheres are enlarging</a:t>
            </a:r>
          </a:p>
          <a:p>
            <a:pPr lvl="2"/>
            <a:r>
              <a:rPr lang="en-US" altLang="en-US" dirty="0" smtClean="0"/>
              <a:t>Hair follicles are present, and hair is growing</a:t>
            </a:r>
          </a:p>
          <a:p>
            <a:pPr lvl="2"/>
            <a:r>
              <a:rPr lang="en-US" altLang="en-US" dirty="0" smtClean="0"/>
              <a:t>Peripheral nerves are formed</a:t>
            </a:r>
          </a:p>
          <a:p>
            <a:pPr lvl="1"/>
            <a:r>
              <a:rPr lang="en-US" altLang="en-US" dirty="0" smtClean="0"/>
              <a:t>The first 8 weeks of fetal growth are the most rapid</a:t>
            </a:r>
          </a:p>
          <a:p>
            <a:pPr lvl="2"/>
            <a:r>
              <a:rPr lang="en-US" altLang="en-US" dirty="0" smtClean="0"/>
              <a:t>Fetus increasing in weight about 25-fold</a:t>
            </a:r>
          </a:p>
          <a:p>
            <a:pPr lvl="2"/>
            <a:r>
              <a:rPr lang="en-US" altLang="en-US" dirty="0" smtClean="0"/>
              <a:t>By the end of the second trimester, fetus weighs about 0.64 kg (1.4 </a:t>
            </a:r>
            <a:r>
              <a:rPr lang="en-US" altLang="en-US" dirty="0" err="1" smtClean="0"/>
              <a:t>lb</a:t>
            </a:r>
            <a:r>
              <a:rPr lang="en-US" altLang="en-US" dirty="0" smtClean="0"/>
              <a:t>)</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1442718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smtClean="0"/>
              <a:t>Four months’ gestation</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7" name="Picture 19" descr="\\192.168.4.30\conversion\IRDVD\JPG Creation\Martini _VAP3E\Output\Chapter 27\JPEG FILES\Labeled\fig_27_08_05-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284912" y="831299"/>
            <a:ext cx="6574177" cy="562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9311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Module 27.8: Organ system development</a:t>
            </a:r>
          </a:p>
        </p:txBody>
      </p:sp>
      <p:sp>
        <p:nvSpPr>
          <p:cNvPr id="72707" name="Content Placeholder 2"/>
          <p:cNvSpPr>
            <a:spLocks noGrp="1"/>
          </p:cNvSpPr>
          <p:nvPr>
            <p:ph idx="1"/>
          </p:nvPr>
        </p:nvSpPr>
        <p:spPr>
          <a:xfrm>
            <a:off x="446088" y="909522"/>
            <a:ext cx="4477604" cy="5340466"/>
          </a:xfrm>
        </p:spPr>
        <p:txBody>
          <a:bodyPr/>
          <a:lstStyle/>
          <a:p>
            <a:r>
              <a:rPr lang="en-US" altLang="en-US" b="1" dirty="0" smtClean="0"/>
              <a:t>Third trimester</a:t>
            </a:r>
          </a:p>
          <a:p>
            <a:pPr lvl="1"/>
            <a:r>
              <a:rPr lang="en-US" altLang="en-US" dirty="0" smtClean="0"/>
              <a:t>Organ systems become ready for normal function</a:t>
            </a:r>
          </a:p>
          <a:p>
            <a:pPr lvl="1"/>
            <a:r>
              <a:rPr lang="en-US" altLang="en-US" dirty="0" smtClean="0"/>
              <a:t>Rate of growth slows a little</a:t>
            </a:r>
          </a:p>
          <a:p>
            <a:pPr lvl="1"/>
            <a:r>
              <a:rPr lang="en-US" altLang="en-US" dirty="0" smtClean="0"/>
              <a:t>In absolute terms, the largest weight gain occurs in the third trimester</a:t>
            </a:r>
          </a:p>
          <a:p>
            <a:pPr lvl="2"/>
            <a:r>
              <a:rPr lang="en-US" altLang="en-US" dirty="0" smtClean="0"/>
              <a:t>Fetus gains ~2.6 kg </a:t>
            </a:r>
            <a:br>
              <a:rPr lang="en-US" altLang="en-US" dirty="0" smtClean="0"/>
            </a:br>
            <a:r>
              <a:rPr lang="en-US" altLang="en-US" dirty="0" smtClean="0"/>
              <a:t>(5.7 </a:t>
            </a:r>
            <a:r>
              <a:rPr lang="en-US" altLang="en-US" dirty="0" err="1" smtClean="0"/>
              <a:t>lb</a:t>
            </a:r>
            <a:r>
              <a:rPr lang="en-US" altLang="en-US" dirty="0" smtClean="0"/>
              <a:t>) to reach full-term weight of ~3.2 kg (7 </a:t>
            </a:r>
            <a:r>
              <a:rPr lang="en-US" altLang="en-US" dirty="0" err="1" smtClean="0"/>
              <a:t>lb</a:t>
            </a:r>
            <a:r>
              <a:rPr lang="en-US" altLang="en-US" dirty="0" smtClean="0"/>
              <a:t>)</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6" descr="\\192.168.4.30\conversion\IRDVD\JPG Creation\Martini _VAP3E\Output\Chapter 27\JPEG FILES\Labeled\fig_27_08_06-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263644" y="909522"/>
            <a:ext cx="3359241" cy="537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206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mtClean="0"/>
              <a:t>Module 27.8: Organ system development</a:t>
            </a:r>
          </a:p>
        </p:txBody>
      </p:sp>
      <p:sp>
        <p:nvSpPr>
          <p:cNvPr id="73731" name="Content Placeholder 2"/>
          <p:cNvSpPr>
            <a:spLocks noGrp="1"/>
          </p:cNvSpPr>
          <p:nvPr>
            <p:ph idx="1"/>
          </p:nvPr>
        </p:nvSpPr>
        <p:spPr/>
        <p:txBody>
          <a:bodyPr/>
          <a:lstStyle/>
          <a:p>
            <a:r>
              <a:rPr lang="en-US" altLang="en-US" b="1" dirty="0" smtClean="0"/>
              <a:t>Multiple births</a:t>
            </a:r>
          </a:p>
          <a:p>
            <a:pPr lvl="1"/>
            <a:r>
              <a:rPr lang="en-US" altLang="en-US" b="1" dirty="0" smtClean="0"/>
              <a:t>Dizygotic</a:t>
            </a:r>
            <a:r>
              <a:rPr lang="en-US" altLang="en-US" dirty="0" smtClean="0"/>
              <a:t> (“fraternal”) twins</a:t>
            </a:r>
          </a:p>
          <a:p>
            <a:pPr lvl="2"/>
            <a:r>
              <a:rPr lang="en-US" altLang="en-US" dirty="0" smtClean="0"/>
              <a:t>Develop when two separate oocytes are ovulated and fertilized</a:t>
            </a:r>
          </a:p>
          <a:p>
            <a:pPr lvl="2"/>
            <a:r>
              <a:rPr lang="en-US" altLang="en-US" dirty="0" smtClean="0"/>
              <a:t>70 percent of twins are dizygotic</a:t>
            </a:r>
          </a:p>
          <a:p>
            <a:pPr lvl="1"/>
            <a:r>
              <a:rPr lang="en-US" altLang="en-US" b="1" dirty="0" smtClean="0"/>
              <a:t>Monozygotic</a:t>
            </a:r>
            <a:r>
              <a:rPr lang="en-US" altLang="en-US" dirty="0" smtClean="0"/>
              <a:t> (“identical”) twins</a:t>
            </a:r>
          </a:p>
          <a:p>
            <a:pPr lvl="2"/>
            <a:r>
              <a:rPr lang="en-US" altLang="en-US" dirty="0" smtClean="0"/>
              <a:t>Result from separation of </a:t>
            </a:r>
            <a:r>
              <a:rPr lang="en-US" altLang="en-US" dirty="0" err="1" smtClean="0"/>
              <a:t>blastomeres</a:t>
            </a:r>
            <a:r>
              <a:rPr lang="en-US" altLang="en-US" dirty="0" smtClean="0"/>
              <a:t> early in cleavage</a:t>
            </a:r>
          </a:p>
          <a:p>
            <a:pPr lvl="2"/>
            <a:r>
              <a:rPr lang="en-US" altLang="en-US" dirty="0" smtClean="0"/>
              <a:t>Can also result when inner cell mass splits before gastrulation</a:t>
            </a:r>
          </a:p>
          <a:p>
            <a:pPr lvl="2"/>
            <a:r>
              <a:rPr lang="en-US" altLang="en-US" dirty="0" smtClean="0"/>
              <a:t>Genetic makeup of twins is identical (both formed from the same set of gametes)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8697846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Multiple births</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7" name="Picture 21" descr="\\192.168.4.30\conversion\IRDVD\JPG Creation\Martini _VAP3E\Output\Chapter 27\JPEG FILES\Labeled\fig_27_08_07-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1651000"/>
            <a:ext cx="5541963" cy="355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932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smtClean="0"/>
              <a:t>Module 27.1: Overview of development</a:t>
            </a:r>
          </a:p>
        </p:txBody>
      </p:sp>
      <p:sp>
        <p:nvSpPr>
          <p:cNvPr id="146434" name="Content Placeholder 2"/>
          <p:cNvSpPr>
            <a:spLocks noGrp="1"/>
          </p:cNvSpPr>
          <p:nvPr>
            <p:ph idx="1"/>
          </p:nvPr>
        </p:nvSpPr>
        <p:spPr/>
        <p:txBody>
          <a:bodyPr/>
          <a:lstStyle/>
          <a:p>
            <a:r>
              <a:rPr lang="en-US" b="1" dirty="0" smtClean="0"/>
              <a:t>Prenatal development</a:t>
            </a:r>
            <a:r>
              <a:rPr lang="en-US" dirty="0" smtClean="0"/>
              <a:t> (</a:t>
            </a:r>
            <a:r>
              <a:rPr lang="en-US" b="1" i="1" dirty="0" err="1" smtClean="0"/>
              <a:t>natus</a:t>
            </a:r>
            <a:r>
              <a:rPr lang="en-US" dirty="0" smtClean="0"/>
              <a:t>,</a:t>
            </a:r>
            <a:r>
              <a:rPr lang="en-US" b="1" dirty="0" smtClean="0"/>
              <a:t> birth</a:t>
            </a:r>
            <a:r>
              <a:rPr lang="en-US" dirty="0" smtClean="0"/>
              <a:t>)</a:t>
            </a:r>
          </a:p>
          <a:p>
            <a:pPr lvl="1"/>
            <a:r>
              <a:rPr lang="en-US" b="1" dirty="0" smtClean="0"/>
              <a:t>Embryonic development</a:t>
            </a:r>
          </a:p>
          <a:p>
            <a:pPr lvl="2"/>
            <a:r>
              <a:rPr lang="en-US" dirty="0" smtClean="0"/>
              <a:t>Events occurring in the first 2 months after fertilization</a:t>
            </a:r>
          </a:p>
          <a:p>
            <a:pPr lvl="2"/>
            <a:r>
              <a:rPr lang="en-US" dirty="0" smtClean="0"/>
              <a:t>Study of these events is called </a:t>
            </a:r>
            <a:r>
              <a:rPr lang="en-US" b="1" dirty="0" smtClean="0"/>
              <a:t>embryology</a:t>
            </a:r>
            <a:endParaRPr lang="en-US" dirty="0" smtClean="0"/>
          </a:p>
          <a:p>
            <a:pPr lvl="1"/>
            <a:r>
              <a:rPr lang="en-US" b="1" dirty="0" smtClean="0"/>
              <a:t>Fetal development</a:t>
            </a:r>
          </a:p>
          <a:p>
            <a:pPr lvl="2"/>
            <a:r>
              <a:rPr lang="en-US" dirty="0" smtClean="0"/>
              <a:t>Begins at the start of the 9th week </a:t>
            </a:r>
          </a:p>
          <a:p>
            <a:pPr lvl="2"/>
            <a:r>
              <a:rPr lang="en-US" dirty="0" smtClean="0"/>
              <a:t>Continues until birth</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0933578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t>Module 27.8: Review</a:t>
            </a:r>
          </a:p>
        </p:txBody>
      </p:sp>
      <p:sp>
        <p:nvSpPr>
          <p:cNvPr id="146434" name="Content Placeholder 2"/>
          <p:cNvSpPr>
            <a:spLocks noGrp="1"/>
          </p:cNvSpPr>
          <p:nvPr>
            <p:ph idx="1"/>
          </p:nvPr>
        </p:nvSpPr>
        <p:spPr/>
        <p:txBody>
          <a:bodyPr/>
          <a:lstStyle/>
          <a:p>
            <a:r>
              <a:rPr lang="en-US" dirty="0" smtClean="0"/>
              <a:t>Define </a:t>
            </a:r>
            <a:r>
              <a:rPr lang="en-US" i="1" dirty="0" smtClean="0"/>
              <a:t>organogenesis</a:t>
            </a:r>
            <a:r>
              <a:rPr lang="en-US" dirty="0" smtClean="0"/>
              <a:t>.</a:t>
            </a:r>
          </a:p>
          <a:p>
            <a:r>
              <a:rPr lang="en-US" dirty="0" smtClean="0"/>
              <a:t>Identify the general events of fetal development during the second and third trimesters.</a:t>
            </a:r>
          </a:p>
          <a:p>
            <a:r>
              <a:rPr lang="en-US" dirty="0" smtClean="0"/>
              <a:t>A fetus undergoes its largest absolute weight gain during which trimester?</a:t>
            </a:r>
          </a:p>
          <a:p>
            <a:endParaRPr lang="en-US" dirty="0" smtClean="0"/>
          </a:p>
          <a:p>
            <a:pPr marL="0" indent="0">
              <a:buNone/>
            </a:pPr>
            <a:r>
              <a:rPr lang="en-US" i="1" dirty="0" smtClean="0"/>
              <a:t>Learning Outcome:</a:t>
            </a:r>
            <a:r>
              <a:rPr lang="en-US" dirty="0" smtClean="0"/>
              <a:t> Describe organogenesis and its role in the developing fetus.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8287263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Module 27.9: Pregnancy places anatomical and physiological stresses on maternal systems</a:t>
            </a:r>
          </a:p>
        </p:txBody>
      </p:sp>
      <p:sp>
        <p:nvSpPr>
          <p:cNvPr id="76803" name="Content Placeholder 2"/>
          <p:cNvSpPr>
            <a:spLocks noGrp="1"/>
          </p:cNvSpPr>
          <p:nvPr>
            <p:ph idx="1"/>
          </p:nvPr>
        </p:nvSpPr>
        <p:spPr/>
        <p:txBody>
          <a:bodyPr/>
          <a:lstStyle/>
          <a:p>
            <a:r>
              <a:rPr lang="en-US" altLang="en-US" b="1" dirty="0" smtClean="0"/>
              <a:t>Strains on maternal systems</a:t>
            </a:r>
          </a:p>
          <a:p>
            <a:pPr lvl="1"/>
            <a:r>
              <a:rPr lang="en-US" altLang="en-US" dirty="0" smtClean="0"/>
              <a:t>Mother has to absorb enough oxygen, nutrients, and vitamins for herself and the fetus</a:t>
            </a:r>
          </a:p>
          <a:p>
            <a:pPr lvl="1"/>
            <a:r>
              <a:rPr lang="en-US" altLang="en-US" dirty="0" smtClean="0"/>
              <a:t>She must also eliminate all wastes generated</a:t>
            </a:r>
          </a:p>
          <a:p>
            <a:r>
              <a:rPr lang="en-US" altLang="en-US" dirty="0" smtClean="0"/>
              <a:t>Physical strains include:</a:t>
            </a:r>
          </a:p>
          <a:p>
            <a:pPr lvl="1"/>
            <a:r>
              <a:rPr lang="en-US" altLang="en-US" dirty="0" smtClean="0"/>
              <a:t>Weight gain of 11–16 kg (25–35 </a:t>
            </a:r>
            <a:r>
              <a:rPr lang="en-US" altLang="en-US" dirty="0" err="1" smtClean="0"/>
              <a:t>lb</a:t>
            </a:r>
            <a:r>
              <a:rPr lang="en-US" altLang="en-US" dirty="0" smtClean="0"/>
              <a:t>)</a:t>
            </a:r>
          </a:p>
          <a:p>
            <a:pPr lvl="2"/>
            <a:r>
              <a:rPr lang="en-US" altLang="en-US" dirty="0" smtClean="0"/>
              <a:t>Changes balance because the additional weight is not evenly distributed</a:t>
            </a:r>
          </a:p>
          <a:p>
            <a:pPr lvl="2"/>
            <a:r>
              <a:rPr lang="en-US" altLang="en-US" dirty="0" smtClean="0"/>
              <a:t>Requires more energy to maintain balance</a:t>
            </a:r>
          </a:p>
          <a:p>
            <a:pPr lvl="1"/>
            <a:r>
              <a:rPr lang="en-US" altLang="en-US" dirty="0" smtClean="0"/>
              <a:t>Increasing size of the uterus and fetus pushes maternal abdominal organs out of normal position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79107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mtClean="0"/>
              <a:t>Anatomical changes in a pregnant female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22" descr="\\192.168.4.30\conversion\IRDVD\JPG Creation\Martini _VAP3E\Output\Chapter 27\JPEG FILES\Labeled\fig_27_09_01_B-C-L.jpg"/>
          <p:cNvPicPr>
            <a:picLocks noChangeAspect="1" noChangeArrowheads="1"/>
          </p:cNvPicPr>
          <p:nvPr/>
        </p:nvPicPr>
        <p:blipFill>
          <a:blip r:embed="rId2">
            <a:extLst>
              <a:ext uri="{28A0092B-C50C-407E-A947-70E740481C1C}">
                <a14:useLocalDpi xmlns:a14="http://schemas.microsoft.com/office/drawing/2010/main" val="0"/>
              </a:ext>
            </a:extLst>
          </a:blip>
          <a:srcRect b="2714"/>
          <a:stretch>
            <a:fillRect/>
          </a:stretch>
        </p:blipFill>
        <p:spPr bwMode="auto">
          <a:xfrm>
            <a:off x="298450" y="848439"/>
            <a:ext cx="8547100" cy="546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197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Physiological adjustments to pregnancy</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8" name="Picture 23" descr="\\192.168.4.30\conversion\IRDVD\JPG Creation\Martini _VAP3E\Output\Chapter 27\JPEG FILES\Labeled\fig_27_09_02-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031988" y="721062"/>
            <a:ext cx="6950869" cy="581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6319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Module 27.9: Maternal changes with pregnancy</a:t>
            </a:r>
          </a:p>
        </p:txBody>
      </p:sp>
      <p:sp>
        <p:nvSpPr>
          <p:cNvPr id="79875" name="Content Placeholder 2"/>
          <p:cNvSpPr>
            <a:spLocks noGrp="1"/>
          </p:cNvSpPr>
          <p:nvPr>
            <p:ph idx="1"/>
          </p:nvPr>
        </p:nvSpPr>
        <p:spPr/>
        <p:txBody>
          <a:bodyPr/>
          <a:lstStyle/>
          <a:p>
            <a:r>
              <a:rPr lang="en-US" altLang="en-US" b="1" dirty="0" smtClean="0"/>
              <a:t>Pregnancy risks increase with age</a:t>
            </a:r>
          </a:p>
          <a:p>
            <a:pPr lvl="1"/>
            <a:r>
              <a:rPr lang="en-US" altLang="en-US" dirty="0" smtClean="0"/>
              <a:t>Pregnancy is a natural phenomenon, yet not without health risks</a:t>
            </a:r>
          </a:p>
          <a:p>
            <a:pPr lvl="1"/>
            <a:r>
              <a:rPr lang="en-US" altLang="en-US" dirty="0" smtClean="0"/>
              <a:t>Physical and physiological demands on maternal systems are potentially dangerous</a:t>
            </a:r>
          </a:p>
          <a:p>
            <a:pPr lvl="1"/>
            <a:r>
              <a:rPr lang="en-US" altLang="en-US" dirty="0" smtClean="0"/>
              <a:t>Risks associated with pregnancy significantly greater than with the use of oral contraceptives</a:t>
            </a:r>
          </a:p>
          <a:p>
            <a:pPr lvl="1"/>
            <a:r>
              <a:rPr lang="en-US" altLang="en-US" dirty="0" smtClean="0"/>
              <a:t>Pregnant women over age 35 are twice as likely to die from pregnancy-related complications as from an automobile accident</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877622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Module 27.9: Review</a:t>
            </a:r>
          </a:p>
        </p:txBody>
      </p:sp>
      <p:sp>
        <p:nvSpPr>
          <p:cNvPr id="146434" name="Content Placeholder 2"/>
          <p:cNvSpPr>
            <a:spLocks noGrp="1"/>
          </p:cNvSpPr>
          <p:nvPr>
            <p:ph idx="1"/>
          </p:nvPr>
        </p:nvSpPr>
        <p:spPr/>
        <p:txBody>
          <a:bodyPr/>
          <a:lstStyle/>
          <a:p>
            <a:r>
              <a:rPr lang="en-US" dirty="0" smtClean="0"/>
              <a:t>List the major changes that occur in maternal systems during pregnancy.</a:t>
            </a:r>
          </a:p>
          <a:p>
            <a:r>
              <a:rPr lang="en-US" dirty="0" smtClean="0"/>
              <a:t>Why does a mother’s blood volume increase during pregnancy?</a:t>
            </a:r>
          </a:p>
          <a:p>
            <a:r>
              <a:rPr lang="en-US" dirty="0" smtClean="0"/>
              <a:t>Based on the illustrations showing the locations of the internal organs in </a:t>
            </a:r>
            <a:r>
              <a:rPr lang="en-US" dirty="0" err="1" smtClean="0"/>
              <a:t>nonpregnant</a:t>
            </a:r>
            <a:r>
              <a:rPr lang="en-US" dirty="0" smtClean="0"/>
              <a:t> and pregnant women, explain why some pregnant women experience difficulty breathing. </a:t>
            </a:r>
          </a:p>
          <a:p>
            <a:endParaRPr lang="en-US" dirty="0" smtClean="0"/>
          </a:p>
          <a:p>
            <a:pPr marL="0" indent="0">
              <a:buNone/>
            </a:pPr>
            <a:r>
              <a:rPr lang="en-US" i="1" dirty="0" smtClean="0"/>
              <a:t>Learning Outcome: </a:t>
            </a:r>
            <a:r>
              <a:rPr lang="en-US" dirty="0" smtClean="0"/>
              <a:t>Describe the interplay between maternal organ systems and the developing fetus. </a:t>
            </a:r>
          </a:p>
          <a:p>
            <a:endParaRPr lang="en-US" dirty="0" smtClean="0"/>
          </a:p>
          <a:p>
            <a:endParaRPr 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0729404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Module 27.10: Multiple factors initiate and accelerate labor and delivery</a:t>
            </a:r>
          </a:p>
        </p:txBody>
      </p:sp>
      <p:sp>
        <p:nvSpPr>
          <p:cNvPr id="81923" name="Content Placeholder 2"/>
          <p:cNvSpPr>
            <a:spLocks noGrp="1"/>
          </p:cNvSpPr>
          <p:nvPr>
            <p:ph idx="1"/>
          </p:nvPr>
        </p:nvSpPr>
        <p:spPr/>
        <p:txBody>
          <a:bodyPr/>
          <a:lstStyle/>
          <a:p>
            <a:r>
              <a:rPr lang="en-US" altLang="en-US" b="1" smtClean="0"/>
              <a:t>Labor</a:t>
            </a:r>
          </a:p>
          <a:p>
            <a:pPr lvl="1"/>
            <a:r>
              <a:rPr lang="en-US" altLang="en-US" smtClean="0"/>
              <a:t>Spontaneous contractions of the smooth muscle in the uterine myometrium</a:t>
            </a:r>
          </a:p>
          <a:p>
            <a:pPr lvl="1"/>
            <a:r>
              <a:rPr lang="en-US" altLang="en-US" smtClean="0"/>
              <a:t>Stretching of the uterus causes a gradual increase in the rate of those contractions</a:t>
            </a:r>
          </a:p>
          <a:p>
            <a:pPr lvl="1"/>
            <a:r>
              <a:rPr lang="en-US" altLang="en-US" smtClean="0"/>
              <a:t>During early pregnancy, progesterone from placenta inhibits contractions</a:t>
            </a:r>
          </a:p>
          <a:p>
            <a:pPr lvl="1"/>
            <a:r>
              <a:rPr lang="en-US" altLang="en-US" b="1" smtClean="0"/>
              <a:t>Braxton Hicks contractions </a:t>
            </a:r>
            <a:r>
              <a:rPr lang="en-US" altLang="en-US" smtClean="0"/>
              <a:t>(false labor)</a:t>
            </a:r>
          </a:p>
          <a:p>
            <a:pPr lvl="2"/>
            <a:r>
              <a:rPr lang="en-US" altLang="en-US" smtClean="0"/>
              <a:t>Spasms in the uterine muscles that are neither regular nor persistent</a:t>
            </a:r>
          </a:p>
          <a:p>
            <a:pPr lvl="1"/>
            <a:r>
              <a:rPr lang="en-US" altLang="en-US" b="1" smtClean="0"/>
              <a:t>True labor</a:t>
            </a:r>
          </a:p>
          <a:p>
            <a:pPr lvl="2"/>
            <a:r>
              <a:rPr lang="en-US" altLang="en-US" smtClean="0"/>
              <a:t>Involves placental and fetal factors for initiation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6862484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Fetal position at onset of true labor</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24" descr="\\192.168.4.30\conversion\IRDVD\JPG Creation\Martini _VAP3E\Output\Chapter 27\JPEG FILES\Labeled\fig_27_10_01-L.jpg"/>
          <p:cNvPicPr>
            <a:picLocks noChangeAspect="1" noChangeArrowheads="1"/>
          </p:cNvPicPr>
          <p:nvPr/>
        </p:nvPicPr>
        <p:blipFill>
          <a:blip r:embed="rId2">
            <a:extLst>
              <a:ext uri="{28A0092B-C50C-407E-A947-70E740481C1C}">
                <a14:useLocalDpi xmlns:a14="http://schemas.microsoft.com/office/drawing/2010/main" val="0"/>
              </a:ext>
            </a:extLst>
          </a:blip>
          <a:srcRect b="2703"/>
          <a:stretch>
            <a:fillRect/>
          </a:stretch>
        </p:blipFill>
        <p:spPr bwMode="auto">
          <a:xfrm>
            <a:off x="1359694" y="874482"/>
            <a:ext cx="642461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5899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Factors affecting labor</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9" name="Picture 25" descr="\\192.168.4.30\conversion\IRDVD\JPG Creation\Martini _VAP3E\Output\Chapter 27\JPEG FILES\Labeled\fig_27_10_02-L.jpg"/>
          <p:cNvPicPr>
            <a:picLocks noChangeAspect="1" noChangeArrowheads="1"/>
          </p:cNvPicPr>
          <p:nvPr/>
        </p:nvPicPr>
        <p:blipFill>
          <a:blip r:embed="rId3">
            <a:extLst>
              <a:ext uri="{28A0092B-C50C-407E-A947-70E740481C1C}">
                <a14:useLocalDpi xmlns:a14="http://schemas.microsoft.com/office/drawing/2010/main" val="0"/>
              </a:ext>
            </a:extLst>
          </a:blip>
          <a:srcRect b="2677"/>
          <a:stretch>
            <a:fillRect/>
          </a:stretch>
        </p:blipFill>
        <p:spPr bwMode="auto">
          <a:xfrm>
            <a:off x="298450" y="861223"/>
            <a:ext cx="8547100" cy="554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1792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smtClean="0"/>
              <a:t>Module 27.10: Labor and delivery</a:t>
            </a:r>
          </a:p>
        </p:txBody>
      </p:sp>
      <p:sp>
        <p:nvSpPr>
          <p:cNvPr id="146434" name="Content Placeholder 2"/>
          <p:cNvSpPr>
            <a:spLocks noGrp="1"/>
          </p:cNvSpPr>
          <p:nvPr>
            <p:ph idx="1"/>
          </p:nvPr>
        </p:nvSpPr>
        <p:spPr/>
        <p:txBody>
          <a:bodyPr/>
          <a:lstStyle/>
          <a:p>
            <a:r>
              <a:rPr lang="en-US" b="1" dirty="0" smtClean="0"/>
              <a:t>Three stages of labor</a:t>
            </a:r>
          </a:p>
          <a:p>
            <a:pPr lvl="1"/>
            <a:r>
              <a:rPr lang="en-US" dirty="0" smtClean="0"/>
              <a:t>The goal of labor is </a:t>
            </a:r>
            <a:r>
              <a:rPr lang="en-US" b="1" dirty="0" smtClean="0"/>
              <a:t>parturition </a:t>
            </a:r>
            <a:r>
              <a:rPr lang="en-US" dirty="0" smtClean="0"/>
              <a:t>(childbirth)</a:t>
            </a:r>
            <a:endParaRPr lang="en-US" b="1" dirty="0" smtClean="0"/>
          </a:p>
          <a:p>
            <a:pPr lvl="2"/>
            <a:r>
              <a:rPr lang="en-US" dirty="0" smtClean="0"/>
              <a:t>The forcible expulsion of the fetus and placenta</a:t>
            </a:r>
          </a:p>
          <a:p>
            <a:pPr lvl="1"/>
            <a:r>
              <a:rPr lang="en-US" dirty="0" smtClean="0"/>
              <a:t>Labor is divided into three stages</a:t>
            </a:r>
          </a:p>
          <a:p>
            <a:pPr marL="1027113" lvl="2" indent="-457200">
              <a:buFont typeface="+mj-lt"/>
              <a:buAutoNum type="arabicPeriod"/>
            </a:pPr>
            <a:r>
              <a:rPr lang="en-US" dirty="0" smtClean="0">
                <a:latin typeface="Arial"/>
                <a:cs typeface="Arial"/>
              </a:rPr>
              <a:t>​</a:t>
            </a:r>
            <a:r>
              <a:rPr lang="en-US" b="1" dirty="0" smtClean="0"/>
              <a:t>Dilation stage</a:t>
            </a:r>
          </a:p>
          <a:p>
            <a:pPr marL="1027113" lvl="2" indent="-457200">
              <a:buFont typeface="+mj-lt"/>
              <a:buAutoNum type="arabicPeriod"/>
            </a:pPr>
            <a:r>
              <a:rPr lang="en-US" dirty="0" smtClean="0">
                <a:cs typeface="Arial"/>
              </a:rPr>
              <a:t>​</a:t>
            </a:r>
            <a:r>
              <a:rPr lang="en-US" b="1" dirty="0" smtClean="0"/>
              <a:t>Expulsion stage</a:t>
            </a:r>
          </a:p>
          <a:p>
            <a:pPr marL="1027113" lvl="2" indent="-457200">
              <a:buFont typeface="+mj-lt"/>
              <a:buAutoNum type="arabicPeriod"/>
            </a:pPr>
            <a:r>
              <a:rPr lang="en-US" dirty="0" smtClean="0">
                <a:cs typeface="Arial"/>
              </a:rPr>
              <a:t>​</a:t>
            </a:r>
            <a:r>
              <a:rPr lang="en-US" b="1" dirty="0" smtClean="0"/>
              <a:t>Placental stage</a:t>
            </a:r>
            <a:endParaRPr 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658355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Prenatal development</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2" descr="\\192.168.4.30\conversion\IRDVD\JPG Creation\Martini _VAP3E\Output\Chapter 27\JPEG FILES\Labeled\fig_27_01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463902" y="910247"/>
            <a:ext cx="5851298" cy="5372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1346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Module 27.10: Labor and delivery</a:t>
            </a:r>
          </a:p>
        </p:txBody>
      </p:sp>
      <p:sp>
        <p:nvSpPr>
          <p:cNvPr id="86019" name="Content Placeholder 2"/>
          <p:cNvSpPr>
            <a:spLocks noGrp="1"/>
          </p:cNvSpPr>
          <p:nvPr>
            <p:ph idx="1"/>
          </p:nvPr>
        </p:nvSpPr>
        <p:spPr/>
        <p:txBody>
          <a:bodyPr/>
          <a:lstStyle/>
          <a:p>
            <a:r>
              <a:rPr lang="en-US" altLang="en-US" b="1" dirty="0" smtClean="0"/>
              <a:t>Three stages of labor</a:t>
            </a:r>
            <a:r>
              <a:rPr lang="en-US" altLang="en-US" dirty="0" smtClean="0"/>
              <a:t> (continued)</a:t>
            </a:r>
          </a:p>
          <a:p>
            <a:pPr marL="690563" lvl="1" indent="-514350">
              <a:buFont typeface="+mj-lt"/>
              <a:buAutoNum type="arabicPeriod"/>
            </a:pPr>
            <a:r>
              <a:rPr lang="en-US" altLang="en-US" dirty="0" smtClean="0">
                <a:latin typeface="Arial"/>
                <a:cs typeface="Arial"/>
              </a:rPr>
              <a:t>​</a:t>
            </a:r>
            <a:r>
              <a:rPr lang="en-US" altLang="en-US" b="1" dirty="0" smtClean="0"/>
              <a:t>Dilation</a:t>
            </a:r>
            <a:r>
              <a:rPr lang="en-US" altLang="en-US" dirty="0" smtClean="0"/>
              <a:t> </a:t>
            </a:r>
            <a:r>
              <a:rPr lang="en-US" altLang="en-US" b="1" dirty="0" smtClean="0"/>
              <a:t>stage</a:t>
            </a:r>
            <a:r>
              <a:rPr lang="en-US" altLang="en-US" dirty="0" smtClean="0"/>
              <a:t> </a:t>
            </a:r>
          </a:p>
          <a:p>
            <a:pPr lvl="2"/>
            <a:r>
              <a:rPr lang="en-US" altLang="en-US" dirty="0" smtClean="0"/>
              <a:t>Begins with the onset of true labor</a:t>
            </a:r>
          </a:p>
          <a:p>
            <a:pPr lvl="2"/>
            <a:r>
              <a:rPr lang="en-US" altLang="en-US" dirty="0" smtClean="0"/>
              <a:t>Cervix dilates, and fetus shifts toward the cervical canal, moved by gravity and uterine contractions</a:t>
            </a:r>
          </a:p>
          <a:p>
            <a:pPr lvl="2"/>
            <a:r>
              <a:rPr lang="en-US" altLang="en-US" dirty="0" smtClean="0"/>
              <a:t>Typically lasts 8 or more hours</a:t>
            </a:r>
          </a:p>
          <a:p>
            <a:pPr lvl="2"/>
            <a:r>
              <a:rPr lang="en-US" altLang="en-US" dirty="0" smtClean="0"/>
              <a:t>Contractions at the beginning last up to 30 seconds and occur once every 10–30 minutes</a:t>
            </a:r>
          </a:p>
          <a:p>
            <a:pPr lvl="2"/>
            <a:r>
              <a:rPr lang="en-US" altLang="en-US" dirty="0" smtClean="0"/>
              <a:t>Frequency and duration of contractions increase</a:t>
            </a:r>
          </a:p>
          <a:p>
            <a:pPr lvl="2"/>
            <a:r>
              <a:rPr lang="en-US" altLang="en-US" dirty="0" smtClean="0"/>
              <a:t>Amnion ruptures late in the stage</a:t>
            </a:r>
          </a:p>
          <a:p>
            <a:pPr lvl="3"/>
            <a:r>
              <a:rPr lang="en-US" altLang="en-US" dirty="0" smtClean="0"/>
              <a:t>Referred to as “having one’s water break”</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2921018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mtClean="0"/>
              <a:t>Dilation stage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26" descr="\\192.168.4.30\conversion\IRDVD\JPG Creation\Martini _VAP3E\Output\Chapter 27\JPEG FILES\Labeled\fig_27_10_03_A-L.jpg"/>
          <p:cNvPicPr>
            <a:picLocks noChangeAspect="1" noChangeArrowheads="1"/>
          </p:cNvPicPr>
          <p:nvPr/>
        </p:nvPicPr>
        <p:blipFill>
          <a:blip r:embed="rId2">
            <a:extLst>
              <a:ext uri="{28A0092B-C50C-407E-A947-70E740481C1C}">
                <a14:useLocalDpi xmlns:a14="http://schemas.microsoft.com/office/drawing/2010/main" val="0"/>
              </a:ext>
            </a:extLst>
          </a:blip>
          <a:srcRect b="5061"/>
          <a:stretch>
            <a:fillRect/>
          </a:stretch>
        </p:blipFill>
        <p:spPr bwMode="auto">
          <a:xfrm>
            <a:off x="3086100" y="2046009"/>
            <a:ext cx="3060192" cy="285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1668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Module 27.10: Labor and delivery</a:t>
            </a:r>
          </a:p>
        </p:txBody>
      </p:sp>
      <p:sp>
        <p:nvSpPr>
          <p:cNvPr id="88067" name="Content Placeholder 2"/>
          <p:cNvSpPr>
            <a:spLocks noGrp="1"/>
          </p:cNvSpPr>
          <p:nvPr>
            <p:ph idx="1"/>
          </p:nvPr>
        </p:nvSpPr>
        <p:spPr/>
        <p:txBody>
          <a:bodyPr/>
          <a:lstStyle/>
          <a:p>
            <a:r>
              <a:rPr lang="en-US" altLang="en-US" b="1" dirty="0" smtClean="0"/>
              <a:t>Three stages of labor</a:t>
            </a:r>
            <a:r>
              <a:rPr lang="en-US" altLang="en-US" dirty="0" smtClean="0"/>
              <a:t> (continued)</a:t>
            </a:r>
          </a:p>
          <a:p>
            <a:pPr marL="690563" lvl="1" indent="-514350">
              <a:buFont typeface="+mj-lt"/>
              <a:buAutoNum type="arabicPeriod" startAt="2"/>
            </a:pPr>
            <a:r>
              <a:rPr lang="en-US" altLang="en-US" dirty="0" smtClean="0">
                <a:cs typeface="Arial"/>
              </a:rPr>
              <a:t>​</a:t>
            </a:r>
            <a:r>
              <a:rPr lang="en-US" altLang="en-US" b="1" dirty="0" smtClean="0"/>
              <a:t>Expulsion</a:t>
            </a:r>
            <a:r>
              <a:rPr lang="en-US" altLang="en-US" dirty="0" smtClean="0"/>
              <a:t> </a:t>
            </a:r>
            <a:r>
              <a:rPr lang="en-US" altLang="en-US" b="1" dirty="0" smtClean="0"/>
              <a:t>stage</a:t>
            </a:r>
            <a:r>
              <a:rPr lang="en-US" altLang="en-US" dirty="0" smtClean="0"/>
              <a:t> </a:t>
            </a:r>
          </a:p>
          <a:p>
            <a:pPr lvl="2"/>
            <a:r>
              <a:rPr lang="en-US" altLang="en-US" dirty="0" smtClean="0"/>
              <a:t>Begins as the cervix completes dilation and is pushed open by the fetus</a:t>
            </a:r>
          </a:p>
          <a:p>
            <a:pPr lvl="2"/>
            <a:r>
              <a:rPr lang="en-US" altLang="en-US" dirty="0" smtClean="0"/>
              <a:t>Contractions reach maximum intensity</a:t>
            </a:r>
          </a:p>
          <a:p>
            <a:pPr lvl="3"/>
            <a:r>
              <a:rPr lang="en-US" altLang="en-US" dirty="0" smtClean="0"/>
              <a:t>Can last up to a full minute and occur 2–3 minutes apart</a:t>
            </a:r>
          </a:p>
          <a:p>
            <a:pPr lvl="2"/>
            <a:r>
              <a:rPr lang="en-US" altLang="en-US" dirty="0" smtClean="0"/>
              <a:t>Stage continues until the fetus has emerged from the vagina</a:t>
            </a:r>
          </a:p>
          <a:p>
            <a:pPr lvl="2"/>
            <a:r>
              <a:rPr lang="en-US" altLang="en-US" dirty="0" smtClean="0"/>
              <a:t>Usually lasts less than 2 hours</a:t>
            </a:r>
          </a:p>
          <a:p>
            <a:pPr lvl="2"/>
            <a:r>
              <a:rPr lang="en-US" altLang="en-US" dirty="0" smtClean="0"/>
              <a:t>Arrival of the newborn outside the mother’s body is called </a:t>
            </a:r>
            <a:r>
              <a:rPr lang="en-US" altLang="en-US" b="1" dirty="0" smtClean="0"/>
              <a:t>delivery</a:t>
            </a:r>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1905294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smtClean="0"/>
              <a:t>Expulsion stage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5" descr="\\192.168.4.30\conversion\IRDVD\JPG Creation\Martini _VAP3E\Output\Chapter 27\JPEG FILES\Labeled\fig_27_10_03_B-L.jpg"/>
          <p:cNvPicPr>
            <a:picLocks noChangeAspect="1" noChangeArrowheads="1"/>
          </p:cNvPicPr>
          <p:nvPr/>
        </p:nvPicPr>
        <p:blipFill>
          <a:blip r:embed="rId2">
            <a:extLst>
              <a:ext uri="{28A0092B-C50C-407E-A947-70E740481C1C}">
                <a14:useLocalDpi xmlns:a14="http://schemas.microsoft.com/office/drawing/2010/main" val="0"/>
              </a:ext>
            </a:extLst>
          </a:blip>
          <a:srcRect b="5155"/>
          <a:stretch>
            <a:fillRect/>
          </a:stretch>
        </p:blipFill>
        <p:spPr bwMode="auto">
          <a:xfrm>
            <a:off x="3086100" y="2083266"/>
            <a:ext cx="3169920" cy="280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7398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smtClean="0"/>
              <a:t>Module 27.10: Labor and delivery</a:t>
            </a:r>
          </a:p>
        </p:txBody>
      </p:sp>
      <p:sp>
        <p:nvSpPr>
          <p:cNvPr id="90115" name="Content Placeholder 2"/>
          <p:cNvSpPr>
            <a:spLocks noGrp="1"/>
          </p:cNvSpPr>
          <p:nvPr>
            <p:ph idx="1"/>
          </p:nvPr>
        </p:nvSpPr>
        <p:spPr/>
        <p:txBody>
          <a:bodyPr/>
          <a:lstStyle/>
          <a:p>
            <a:r>
              <a:rPr lang="en-US" altLang="en-US" b="1" dirty="0" smtClean="0"/>
              <a:t>Three stages of labor </a:t>
            </a:r>
            <a:r>
              <a:rPr lang="en-US" altLang="en-US" dirty="0" smtClean="0"/>
              <a:t>(continued)</a:t>
            </a:r>
          </a:p>
          <a:p>
            <a:pPr marL="690563" lvl="1" indent="-514350">
              <a:buFont typeface="+mj-lt"/>
              <a:buAutoNum type="arabicPeriod" startAt="3"/>
            </a:pPr>
            <a:r>
              <a:rPr lang="en-US" altLang="en-US" dirty="0" smtClean="0">
                <a:latin typeface="Arial"/>
                <a:cs typeface="Arial"/>
              </a:rPr>
              <a:t>​</a:t>
            </a:r>
            <a:r>
              <a:rPr lang="en-US" altLang="en-US" b="1" dirty="0" smtClean="0"/>
              <a:t>Placental stage</a:t>
            </a:r>
            <a:r>
              <a:rPr lang="en-US" altLang="en-US" dirty="0" smtClean="0"/>
              <a:t> </a:t>
            </a:r>
          </a:p>
          <a:p>
            <a:pPr lvl="2"/>
            <a:r>
              <a:rPr lang="en-US" altLang="en-US" dirty="0" smtClean="0"/>
              <a:t>Uterine contractions continue</a:t>
            </a:r>
          </a:p>
          <a:p>
            <a:pPr lvl="2"/>
            <a:r>
              <a:rPr lang="en-US" altLang="en-US" dirty="0" smtClean="0"/>
              <a:t>Size of the uterus gradually decreases</a:t>
            </a:r>
          </a:p>
          <a:p>
            <a:pPr lvl="2"/>
            <a:r>
              <a:rPr lang="en-US" altLang="en-US" dirty="0" smtClean="0"/>
              <a:t>Contractions tear the connections between the endometrium and the placenta</a:t>
            </a:r>
          </a:p>
          <a:p>
            <a:pPr lvl="2"/>
            <a:r>
              <a:rPr lang="en-US" altLang="en-US" dirty="0" smtClean="0"/>
              <a:t>Placenta, or </a:t>
            </a:r>
            <a:r>
              <a:rPr lang="en-US" altLang="en-US" b="1" dirty="0" smtClean="0"/>
              <a:t>afterbirth</a:t>
            </a:r>
            <a:r>
              <a:rPr lang="en-US" altLang="en-US" dirty="0" smtClean="0"/>
              <a:t>, is ejected</a:t>
            </a:r>
          </a:p>
          <a:p>
            <a:pPr lvl="2"/>
            <a:r>
              <a:rPr lang="en-US" altLang="en-US" dirty="0" smtClean="0"/>
              <a:t>Continued contractions compress uterine blood vessels to restrict blood loss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6131296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Placental stage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4" descr="\\192.168.4.30\conversion\IRDVD\JPG Creation\Martini _VAP3E\Output\Chapter 27\JPEG FILES\Labeled\fig_27_10_03_C-L.jpg"/>
          <p:cNvPicPr>
            <a:picLocks noChangeAspect="1" noChangeArrowheads="1"/>
          </p:cNvPicPr>
          <p:nvPr/>
        </p:nvPicPr>
        <p:blipFill>
          <a:blip r:embed="rId2">
            <a:extLst>
              <a:ext uri="{28A0092B-C50C-407E-A947-70E740481C1C}">
                <a14:useLocalDpi xmlns:a14="http://schemas.microsoft.com/office/drawing/2010/main" val="0"/>
              </a:ext>
            </a:extLst>
          </a:blip>
          <a:srcRect b="4537"/>
          <a:stretch>
            <a:fillRect/>
          </a:stretch>
        </p:blipFill>
        <p:spPr bwMode="auto">
          <a:xfrm>
            <a:off x="2279872" y="1997446"/>
            <a:ext cx="4620768" cy="320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1219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mtClean="0"/>
              <a:t>Module 27.10: Labor and delivery</a:t>
            </a:r>
          </a:p>
        </p:txBody>
      </p:sp>
      <p:sp>
        <p:nvSpPr>
          <p:cNvPr id="92163" name="Content Placeholder 2"/>
          <p:cNvSpPr>
            <a:spLocks noGrp="1"/>
          </p:cNvSpPr>
          <p:nvPr>
            <p:ph idx="1"/>
          </p:nvPr>
        </p:nvSpPr>
        <p:spPr/>
        <p:txBody>
          <a:bodyPr/>
          <a:lstStyle/>
          <a:p>
            <a:r>
              <a:rPr lang="en-US" altLang="en-US" b="1" dirty="0" smtClean="0"/>
              <a:t>Premature labor</a:t>
            </a:r>
          </a:p>
          <a:p>
            <a:pPr lvl="1"/>
            <a:r>
              <a:rPr lang="en-US" altLang="en-US" dirty="0" smtClean="0"/>
              <a:t>Occurs when true labor begins before normal fetal development is completed</a:t>
            </a:r>
          </a:p>
          <a:p>
            <a:pPr lvl="1"/>
            <a:r>
              <a:rPr lang="en-US" altLang="en-US" dirty="0" smtClean="0"/>
              <a:t>Survival chances are directly related to body weight at birth</a:t>
            </a:r>
          </a:p>
          <a:p>
            <a:pPr lvl="2"/>
            <a:r>
              <a:rPr lang="en-US" altLang="en-US" dirty="0" smtClean="0"/>
              <a:t>&lt;400 g (14 </a:t>
            </a:r>
            <a:r>
              <a:rPr lang="en-US" altLang="en-US" dirty="0" err="1" smtClean="0"/>
              <a:t>oz</a:t>
            </a:r>
            <a:r>
              <a:rPr lang="en-US" altLang="en-US" dirty="0" smtClean="0"/>
              <a:t>): will not survive</a:t>
            </a:r>
          </a:p>
          <a:p>
            <a:pPr lvl="3"/>
            <a:r>
              <a:rPr lang="en-US" altLang="en-US" dirty="0" smtClean="0"/>
              <a:t>Respiratory, cardiovascular, urinary systems are unable to support life</a:t>
            </a:r>
          </a:p>
          <a:p>
            <a:pPr lvl="2"/>
            <a:r>
              <a:rPr lang="en-US" altLang="en-US" dirty="0" smtClean="0"/>
              <a:t>&lt;600 g (22.1 </a:t>
            </a:r>
            <a:r>
              <a:rPr lang="en-US" altLang="en-US" dirty="0" err="1" smtClean="0"/>
              <a:t>oz</a:t>
            </a:r>
            <a:r>
              <a:rPr lang="en-US" altLang="en-US" dirty="0" smtClean="0"/>
              <a:t>): not likely to survive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953990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smtClean="0"/>
              <a:t>Module 27.10: Labor and delivery</a:t>
            </a:r>
          </a:p>
        </p:txBody>
      </p:sp>
      <p:sp>
        <p:nvSpPr>
          <p:cNvPr id="93187" name="Content Placeholder 2"/>
          <p:cNvSpPr>
            <a:spLocks noGrp="1"/>
          </p:cNvSpPr>
          <p:nvPr>
            <p:ph idx="1"/>
          </p:nvPr>
        </p:nvSpPr>
        <p:spPr/>
        <p:txBody>
          <a:bodyPr/>
          <a:lstStyle/>
          <a:p>
            <a:r>
              <a:rPr lang="en-US" altLang="en-US" b="1" dirty="0" smtClean="0"/>
              <a:t>Premature labor</a:t>
            </a:r>
            <a:r>
              <a:rPr lang="en-US" altLang="en-US" dirty="0" smtClean="0"/>
              <a:t> (continued)</a:t>
            </a:r>
            <a:endParaRPr lang="en-US" altLang="en-US" b="1" dirty="0" smtClean="0"/>
          </a:p>
          <a:p>
            <a:pPr lvl="1"/>
            <a:r>
              <a:rPr lang="en-US" altLang="en-US" b="1" dirty="0" smtClean="0"/>
              <a:t>Premature delivery</a:t>
            </a:r>
          </a:p>
          <a:p>
            <a:pPr lvl="2"/>
            <a:r>
              <a:rPr lang="en-US" altLang="en-US" dirty="0" smtClean="0"/>
              <a:t>Birth at 28–36 weeks (birth weight over 1 kg, </a:t>
            </a:r>
            <a:br>
              <a:rPr lang="en-US" altLang="en-US" dirty="0" smtClean="0"/>
            </a:br>
            <a:r>
              <a:rPr lang="en-US" altLang="en-US" dirty="0" smtClean="0"/>
              <a:t>or 2.2 </a:t>
            </a:r>
            <a:r>
              <a:rPr lang="en-US" altLang="en-US" dirty="0" err="1" smtClean="0"/>
              <a:t>lb</a:t>
            </a:r>
            <a:r>
              <a:rPr lang="en-US" altLang="en-US" dirty="0" smtClean="0"/>
              <a:t>)</a:t>
            </a:r>
          </a:p>
          <a:p>
            <a:pPr lvl="2"/>
            <a:r>
              <a:rPr lang="en-US" altLang="en-US" dirty="0" smtClean="0"/>
              <a:t>With care, </a:t>
            </a:r>
            <a:r>
              <a:rPr lang="en-US" dirty="0" smtClean="0"/>
              <a:t>newborn has</a:t>
            </a:r>
            <a:r>
              <a:rPr lang="en-US" altLang="en-US" dirty="0" smtClean="0"/>
              <a:t> a good change of surviving and developing normally</a:t>
            </a:r>
          </a:p>
          <a:p>
            <a:endParaRPr lang="en-US" alt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8219987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smtClean="0"/>
              <a:t>Module 27.10: Review</a:t>
            </a:r>
          </a:p>
        </p:txBody>
      </p:sp>
      <p:sp>
        <p:nvSpPr>
          <p:cNvPr id="146434" name="Content Placeholder 2"/>
          <p:cNvSpPr>
            <a:spLocks noGrp="1"/>
          </p:cNvSpPr>
          <p:nvPr>
            <p:ph idx="1"/>
          </p:nvPr>
        </p:nvSpPr>
        <p:spPr/>
        <p:txBody>
          <a:bodyPr/>
          <a:lstStyle/>
          <a:p>
            <a:r>
              <a:rPr lang="en-US" dirty="0" smtClean="0"/>
              <a:t>List and describe the factors involved in initiating labor contractions.</a:t>
            </a:r>
          </a:p>
          <a:p>
            <a:r>
              <a:rPr lang="en-US" dirty="0" smtClean="0"/>
              <a:t>Which chemicals are primarily responsible for initiating contractions of true labor?</a:t>
            </a:r>
          </a:p>
          <a:p>
            <a:r>
              <a:rPr lang="en-US" dirty="0" smtClean="0"/>
              <a:t>Name the three stages of labor, and describe the events that characterize each stage.</a:t>
            </a:r>
          </a:p>
          <a:p>
            <a:endParaRPr lang="en-US" dirty="0" smtClean="0"/>
          </a:p>
          <a:p>
            <a:pPr marL="0" indent="0">
              <a:buNone/>
            </a:pPr>
            <a:r>
              <a:rPr lang="en-US" i="1" dirty="0" smtClean="0"/>
              <a:t>Learning Outcome: </a:t>
            </a:r>
            <a:r>
              <a:rPr lang="en-US" dirty="0" smtClean="0"/>
              <a:t>List and discuss the events that occur during labor and delivery.</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3757395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mtClean="0"/>
              <a:t>Module 27.11: After delivery, development initially requires nourishment by maternal systems</a:t>
            </a:r>
          </a:p>
        </p:txBody>
      </p:sp>
      <p:sp>
        <p:nvSpPr>
          <p:cNvPr id="95235" name="Content Placeholder 2"/>
          <p:cNvSpPr>
            <a:spLocks noGrp="1"/>
          </p:cNvSpPr>
          <p:nvPr>
            <p:ph idx="1"/>
          </p:nvPr>
        </p:nvSpPr>
        <p:spPr>
          <a:xfrm>
            <a:off x="446088" y="1450292"/>
            <a:ext cx="8288337" cy="4959350"/>
          </a:xfrm>
        </p:spPr>
        <p:txBody>
          <a:bodyPr/>
          <a:lstStyle/>
          <a:p>
            <a:r>
              <a:rPr lang="en-US" altLang="en-US" b="1" dirty="0" smtClean="0"/>
              <a:t>Neonatal period</a:t>
            </a:r>
          </a:p>
          <a:p>
            <a:pPr lvl="1"/>
            <a:r>
              <a:rPr lang="en-US" altLang="en-US" dirty="0" smtClean="0"/>
              <a:t>First 28 days of life</a:t>
            </a:r>
          </a:p>
          <a:p>
            <a:pPr lvl="1"/>
            <a:r>
              <a:rPr lang="en-US" altLang="en-US" dirty="0" smtClean="0"/>
              <a:t>Developmental processes continue</a:t>
            </a:r>
          </a:p>
          <a:p>
            <a:pPr lvl="1"/>
            <a:r>
              <a:rPr lang="en-US" altLang="en-US" dirty="0" smtClean="0"/>
              <a:t>Dependent on mother for nourishment, transportation, and protection</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1569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Module 27.1: Overview of development</a:t>
            </a:r>
          </a:p>
        </p:txBody>
      </p:sp>
      <p:sp>
        <p:nvSpPr>
          <p:cNvPr id="146434" name="Content Placeholder 2"/>
          <p:cNvSpPr>
            <a:spLocks noGrp="1"/>
          </p:cNvSpPr>
          <p:nvPr>
            <p:ph idx="1"/>
          </p:nvPr>
        </p:nvSpPr>
        <p:spPr/>
        <p:txBody>
          <a:bodyPr/>
          <a:lstStyle/>
          <a:p>
            <a:pPr lvl="1"/>
            <a:r>
              <a:rPr lang="en-US" dirty="0" smtClean="0"/>
              <a:t>Usually divided into three trimesters (each 3 months long)</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pic>
        <p:nvPicPr>
          <p:cNvPr id="17" name="Picture 3" descr="\\192.168.4.30\conversion\IRDVD\JPG Creation\Martini _VAP3E\Output\Chapter 27\JPEG FILES\Labeled\fig_27_01_02-L.jpg"/>
          <p:cNvPicPr>
            <a:picLocks noChangeAspect="1" noChangeArrowheads="1"/>
          </p:cNvPicPr>
          <p:nvPr/>
        </p:nvPicPr>
        <p:blipFill>
          <a:blip r:embed="rId2">
            <a:extLst>
              <a:ext uri="{28A0092B-C50C-407E-A947-70E740481C1C}">
                <a14:useLocalDpi xmlns:a14="http://schemas.microsoft.com/office/drawing/2010/main" val="0"/>
              </a:ext>
            </a:extLst>
          </a:blip>
          <a:srcRect b="4259"/>
          <a:stretch>
            <a:fillRect/>
          </a:stretch>
        </p:blipFill>
        <p:spPr bwMode="auto">
          <a:xfrm>
            <a:off x="812800" y="2424661"/>
            <a:ext cx="8032750" cy="3219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8698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mtClean="0"/>
              <a:t>Module 27.11: Postnatal development</a:t>
            </a:r>
          </a:p>
        </p:txBody>
      </p:sp>
      <p:sp>
        <p:nvSpPr>
          <p:cNvPr id="96259" name="Content Placeholder 2"/>
          <p:cNvSpPr>
            <a:spLocks noGrp="1"/>
          </p:cNvSpPr>
          <p:nvPr>
            <p:ph idx="1"/>
          </p:nvPr>
        </p:nvSpPr>
        <p:spPr/>
        <p:txBody>
          <a:bodyPr/>
          <a:lstStyle/>
          <a:p>
            <a:r>
              <a:rPr lang="en-US" altLang="en-US" b="1" dirty="0" smtClean="0"/>
              <a:t>Milk production </a:t>
            </a:r>
          </a:p>
          <a:p>
            <a:pPr lvl="1"/>
            <a:r>
              <a:rPr lang="en-US" altLang="en-US" dirty="0" smtClean="0"/>
              <a:t>By the end of the 6th month of pregnancy, mammary glands are fully developed and secreting </a:t>
            </a:r>
            <a:r>
              <a:rPr lang="en-US" altLang="en-US" b="1" dirty="0" smtClean="0"/>
              <a:t>colostrum</a:t>
            </a:r>
          </a:p>
          <a:p>
            <a:pPr lvl="2"/>
            <a:r>
              <a:rPr lang="en-US" altLang="en-US" dirty="0" smtClean="0"/>
              <a:t>Colostrum contains antibodies to help fight infection until newborn’s immune system develops</a:t>
            </a:r>
          </a:p>
          <a:p>
            <a:pPr lvl="1"/>
            <a:r>
              <a:rPr lang="en-US" altLang="en-US" dirty="0" smtClean="0"/>
              <a:t>A few days into nursing, mammary glands produce breast milk</a:t>
            </a:r>
          </a:p>
          <a:p>
            <a:pPr lvl="2"/>
            <a:r>
              <a:rPr lang="en-US" altLang="en-US" dirty="0" smtClean="0"/>
              <a:t>Much higher in fat content than colostrum</a:t>
            </a:r>
          </a:p>
          <a:p>
            <a:pPr lvl="2"/>
            <a:r>
              <a:rPr lang="en-US" altLang="en-US" dirty="0" smtClean="0"/>
              <a:t>Also contains antibodies and </a:t>
            </a:r>
            <a:r>
              <a:rPr lang="en-US" altLang="en-US" b="1" dirty="0" smtClean="0"/>
              <a:t>lysozyme</a:t>
            </a:r>
            <a:r>
              <a:rPr lang="en-US" altLang="en-US" dirty="0" smtClean="0"/>
              <a:t> (antibiotic enzyme)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9844847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mtClean="0"/>
              <a:t>Module 27.11: Postnatal development</a:t>
            </a:r>
          </a:p>
        </p:txBody>
      </p:sp>
      <p:sp>
        <p:nvSpPr>
          <p:cNvPr id="97283" name="Content Placeholder 2"/>
          <p:cNvSpPr>
            <a:spLocks noGrp="1"/>
          </p:cNvSpPr>
          <p:nvPr>
            <p:ph idx="1"/>
          </p:nvPr>
        </p:nvSpPr>
        <p:spPr/>
        <p:txBody>
          <a:bodyPr/>
          <a:lstStyle/>
          <a:p>
            <a:r>
              <a:rPr lang="en-US" altLang="en-US" b="1" dirty="0" smtClean="0"/>
              <a:t>Milk ejection reflex</a:t>
            </a:r>
            <a:r>
              <a:rPr lang="en-US" altLang="en-US" dirty="0" smtClean="0"/>
              <a:t> (</a:t>
            </a:r>
            <a:r>
              <a:rPr lang="en-US" altLang="en-US" b="1" dirty="0" smtClean="0"/>
              <a:t>milk let-down reflex</a:t>
            </a:r>
            <a:r>
              <a:rPr lang="en-US" altLang="en-US" dirty="0" smtClean="0"/>
              <a:t>)</a:t>
            </a:r>
          </a:p>
          <a:p>
            <a:pPr marL="690563" lvl="1" indent="-514350">
              <a:buFont typeface="+mj-lt"/>
              <a:buAutoNum type="arabicPeriod"/>
            </a:pPr>
            <a:r>
              <a:rPr lang="en-US" altLang="en-US" dirty="0" smtClean="0"/>
              <a:t>Stimulation of tactile receptors (by infant suckling)</a:t>
            </a:r>
          </a:p>
          <a:p>
            <a:pPr marL="690563" lvl="1" indent="-514350">
              <a:buFont typeface="+mj-lt"/>
              <a:buAutoNum type="arabicPeriod"/>
            </a:pPr>
            <a:r>
              <a:rPr lang="en-US" altLang="en-US" dirty="0" smtClean="0"/>
              <a:t>Neural impulse transmission (to the spinal cord and brain)</a:t>
            </a:r>
          </a:p>
          <a:p>
            <a:pPr marL="690563" lvl="1" indent="-514350">
              <a:buFont typeface="+mj-lt"/>
              <a:buAutoNum type="arabicPeriod"/>
            </a:pPr>
            <a:r>
              <a:rPr lang="en-US" altLang="en-US" dirty="0" smtClean="0"/>
              <a:t>Oxytocin secretion</a:t>
            </a:r>
          </a:p>
          <a:p>
            <a:pPr lvl="2"/>
            <a:r>
              <a:rPr lang="en-US" altLang="en-US" dirty="0" smtClean="0"/>
              <a:t>By secretory neurons in the </a:t>
            </a:r>
            <a:r>
              <a:rPr lang="en-US" altLang="en-US" dirty="0" err="1" smtClean="0"/>
              <a:t>paraventricular</a:t>
            </a:r>
            <a:r>
              <a:rPr lang="en-US" altLang="en-US" dirty="0" smtClean="0"/>
              <a:t> nucleus of the maternal hypothalamus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5824643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mtClean="0"/>
              <a:t>Module 27.11: Postnatal development</a:t>
            </a:r>
          </a:p>
        </p:txBody>
      </p:sp>
      <p:sp>
        <p:nvSpPr>
          <p:cNvPr id="98307" name="Content Placeholder 2"/>
          <p:cNvSpPr>
            <a:spLocks noGrp="1"/>
          </p:cNvSpPr>
          <p:nvPr>
            <p:ph idx="1"/>
          </p:nvPr>
        </p:nvSpPr>
        <p:spPr/>
        <p:txBody>
          <a:bodyPr/>
          <a:lstStyle/>
          <a:p>
            <a:r>
              <a:rPr lang="en-US" altLang="en-US" b="1" dirty="0" smtClean="0"/>
              <a:t>Milk ejection reflex</a:t>
            </a:r>
            <a:r>
              <a:rPr lang="en-US" altLang="en-US" dirty="0" smtClean="0"/>
              <a:t> (continued)</a:t>
            </a:r>
          </a:p>
          <a:p>
            <a:pPr marL="690563" lvl="1" indent="-514350">
              <a:buFont typeface="+mj-lt"/>
              <a:buAutoNum type="arabicPeriod" startAt="4"/>
            </a:pPr>
            <a:r>
              <a:rPr lang="en-US" altLang="en-US" dirty="0" smtClean="0"/>
              <a:t>Oxytocin release</a:t>
            </a:r>
          </a:p>
          <a:p>
            <a:pPr lvl="2"/>
            <a:r>
              <a:rPr lang="en-US" altLang="en-US" dirty="0" smtClean="0"/>
              <a:t>By the posterior lobe of the pituitary gland</a:t>
            </a:r>
          </a:p>
          <a:p>
            <a:pPr lvl="2"/>
            <a:r>
              <a:rPr lang="en-US" altLang="en-US" dirty="0" smtClean="0"/>
              <a:t>Oxytocin is distributed throughout the body by the bloodstream</a:t>
            </a:r>
          </a:p>
          <a:p>
            <a:pPr marL="690563" lvl="1" indent="-514350">
              <a:buFont typeface="+mj-lt"/>
              <a:buAutoNum type="arabicPeriod" startAt="4"/>
            </a:pPr>
            <a:r>
              <a:rPr lang="en-US" altLang="en-US" dirty="0" smtClean="0"/>
              <a:t>Milk ejected</a:t>
            </a:r>
          </a:p>
          <a:p>
            <a:pPr lvl="2"/>
            <a:r>
              <a:rPr lang="en-US" altLang="en-US" dirty="0" smtClean="0"/>
              <a:t>Oxytocin causes contraction of </a:t>
            </a:r>
            <a:r>
              <a:rPr lang="en-US" altLang="en-US" dirty="0" err="1" smtClean="0"/>
              <a:t>myoepithelial</a:t>
            </a:r>
            <a:r>
              <a:rPr lang="en-US" altLang="en-US" dirty="0" smtClean="0"/>
              <a:t> cells in the walls of the lactiferous ducts and sinuses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373692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smtClean="0"/>
              <a:t>Milk ejection reflex</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18" name="Picture 27" descr="\\192.168.4.30\conversion\IRDVD\JPG Creation\Martini _VAP3E\Output\Chapter 27\JPEG FILES\Labeled\fig_27_11_0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1908232" y="672306"/>
            <a:ext cx="5327536" cy="5812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0985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t>Module 27.11: Review</a:t>
            </a:r>
          </a:p>
        </p:txBody>
      </p:sp>
      <p:sp>
        <p:nvSpPr>
          <p:cNvPr id="146434" name="Content Placeholder 2"/>
          <p:cNvSpPr>
            <a:spLocks noGrp="1"/>
          </p:cNvSpPr>
          <p:nvPr>
            <p:ph idx="1"/>
          </p:nvPr>
        </p:nvSpPr>
        <p:spPr/>
        <p:txBody>
          <a:bodyPr/>
          <a:lstStyle/>
          <a:p>
            <a:r>
              <a:rPr lang="en-US" dirty="0" smtClean="0"/>
              <a:t>Explain the difference between colostrum and breast milk.</a:t>
            </a:r>
          </a:p>
          <a:p>
            <a:r>
              <a:rPr lang="en-US" dirty="0" smtClean="0"/>
              <a:t>What hormone causes the milk ejection (milk let-down) reflex?</a:t>
            </a:r>
          </a:p>
          <a:p>
            <a:endParaRPr lang="en-US" dirty="0" smtClean="0"/>
          </a:p>
          <a:p>
            <a:pPr marL="0" indent="0">
              <a:buNone/>
            </a:pPr>
            <a:r>
              <a:rPr lang="en-US" i="1" dirty="0" smtClean="0"/>
              <a:t>Learning Outcome: </a:t>
            </a:r>
            <a:r>
              <a:rPr lang="en-US" dirty="0" smtClean="0"/>
              <a:t>Describe the neonatal period and the milk ejection reflex.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57081158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Module 27.12: Postnatal development includes five life stages</a:t>
            </a:r>
          </a:p>
        </p:txBody>
      </p:sp>
      <p:sp>
        <p:nvSpPr>
          <p:cNvPr id="146434" name="Content Placeholder 2"/>
          <p:cNvSpPr>
            <a:spLocks noGrp="1"/>
          </p:cNvSpPr>
          <p:nvPr>
            <p:ph idx="1"/>
          </p:nvPr>
        </p:nvSpPr>
        <p:spPr/>
        <p:txBody>
          <a:bodyPr/>
          <a:lstStyle/>
          <a:p>
            <a:r>
              <a:rPr lang="en-US" b="1" dirty="0" smtClean="0"/>
              <a:t>Five</a:t>
            </a:r>
            <a:r>
              <a:rPr lang="en-US" dirty="0" smtClean="0"/>
              <a:t> </a:t>
            </a:r>
            <a:r>
              <a:rPr lang="en-US" b="1" dirty="0" smtClean="0"/>
              <a:t>life stages</a:t>
            </a:r>
            <a:r>
              <a:rPr lang="en-US" dirty="0" smtClean="0"/>
              <a:t> </a:t>
            </a:r>
            <a:r>
              <a:rPr lang="en-US" b="1" dirty="0" smtClean="0"/>
              <a:t>in postnatal development</a:t>
            </a:r>
          </a:p>
          <a:p>
            <a:pPr lvl="1"/>
            <a:r>
              <a:rPr lang="en-US" dirty="0" smtClean="0"/>
              <a:t>Growth during early stages coordinated by hormones such as growth hormone, steroids, and thyroid hormones</a:t>
            </a:r>
          </a:p>
          <a:p>
            <a:pPr marL="690563" lvl="1" indent="-514350">
              <a:buFont typeface="+mj-lt"/>
              <a:buAutoNum type="arabicPeriod"/>
            </a:pPr>
            <a:r>
              <a:rPr lang="en-US" dirty="0" smtClean="0"/>
              <a:t>​</a:t>
            </a:r>
            <a:r>
              <a:rPr lang="en-US" b="1" dirty="0" smtClean="0"/>
              <a:t>Neonatal period</a:t>
            </a:r>
            <a:r>
              <a:rPr lang="en-US" dirty="0" smtClean="0"/>
              <a:t> (first 28 days)</a:t>
            </a:r>
          </a:p>
          <a:p>
            <a:pPr marL="690563" lvl="1" indent="-514350">
              <a:buFont typeface="+mj-lt"/>
              <a:buAutoNum type="arabicPeriod"/>
            </a:pPr>
            <a:r>
              <a:rPr lang="en-US" dirty="0" smtClean="0"/>
              <a:t>​</a:t>
            </a:r>
            <a:r>
              <a:rPr lang="en-US" b="1" dirty="0" smtClean="0"/>
              <a:t>Infancy</a:t>
            </a:r>
            <a:r>
              <a:rPr lang="en-US" dirty="0" smtClean="0"/>
              <a:t> (first year)</a:t>
            </a:r>
          </a:p>
          <a:p>
            <a:pPr lvl="2"/>
            <a:r>
              <a:rPr lang="en-US" dirty="0" smtClean="0"/>
              <a:t>Still dependent on the mother</a:t>
            </a:r>
          </a:p>
          <a:p>
            <a:pPr marL="690563" lvl="1" indent="-514350">
              <a:buFont typeface="+mj-lt"/>
              <a:buAutoNum type="arabicPeriod"/>
            </a:pPr>
            <a:r>
              <a:rPr lang="en-US" dirty="0" smtClean="0"/>
              <a:t>​</a:t>
            </a:r>
            <a:r>
              <a:rPr lang="en-US" b="1" dirty="0" smtClean="0"/>
              <a:t>Childhood</a:t>
            </a:r>
          </a:p>
          <a:p>
            <a:pPr lvl="2"/>
            <a:r>
              <a:rPr lang="en-US" dirty="0" smtClean="0"/>
              <a:t>Weaned from breast milk in early childhood</a:t>
            </a:r>
          </a:p>
          <a:p>
            <a:pPr lvl="2"/>
            <a:r>
              <a:rPr lang="en-US" dirty="0" smtClean="0"/>
              <a:t>Body proportions gradually change</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4634582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mtClean="0"/>
              <a:t>Module 27.12: </a:t>
            </a:r>
            <a:r>
              <a:rPr lang="en-US" smtClean="0"/>
              <a:t>Five life stages of p</a:t>
            </a:r>
            <a:r>
              <a:rPr lang="en-US" altLang="en-US" smtClean="0"/>
              <a:t>ostnatal development</a:t>
            </a:r>
          </a:p>
        </p:txBody>
      </p:sp>
      <p:sp>
        <p:nvSpPr>
          <p:cNvPr id="146434" name="Content Placeholder 2"/>
          <p:cNvSpPr>
            <a:spLocks noGrp="1"/>
          </p:cNvSpPr>
          <p:nvPr>
            <p:ph idx="1"/>
          </p:nvPr>
        </p:nvSpPr>
        <p:spPr/>
        <p:txBody>
          <a:bodyPr/>
          <a:lstStyle/>
          <a:p>
            <a:r>
              <a:rPr lang="en-US" b="1" dirty="0" smtClean="0"/>
              <a:t>Five life stages in postnatal development </a:t>
            </a:r>
            <a:r>
              <a:rPr lang="en-US" dirty="0" smtClean="0"/>
              <a:t>(continued)</a:t>
            </a:r>
          </a:p>
          <a:p>
            <a:pPr marL="690563" lvl="1" indent="-514350">
              <a:buFont typeface="+mj-lt"/>
              <a:buAutoNum type="arabicPeriod" startAt="4"/>
            </a:pPr>
            <a:r>
              <a:rPr lang="en-US" dirty="0" smtClean="0"/>
              <a:t>​</a:t>
            </a:r>
            <a:r>
              <a:rPr lang="en-US" b="1" dirty="0" smtClean="0"/>
              <a:t>Adolescence</a:t>
            </a:r>
          </a:p>
          <a:p>
            <a:pPr lvl="2"/>
            <a:r>
              <a:rPr lang="en-US" dirty="0" smtClean="0"/>
              <a:t>Begins at puberty (period of sexual maturation)</a:t>
            </a:r>
          </a:p>
          <a:p>
            <a:pPr lvl="2"/>
            <a:r>
              <a:rPr lang="en-US" dirty="0" smtClean="0"/>
              <a:t>Ends when growth is complete</a:t>
            </a:r>
          </a:p>
          <a:p>
            <a:pPr marL="690563" lvl="1" indent="-514350">
              <a:buFont typeface="+mj-lt"/>
              <a:buAutoNum type="arabicPeriod" startAt="4"/>
            </a:pPr>
            <a:r>
              <a:rPr lang="en-US" dirty="0" smtClean="0"/>
              <a:t>​</a:t>
            </a:r>
            <a:r>
              <a:rPr lang="en-US" b="1" dirty="0" smtClean="0"/>
              <a:t>Maturity</a:t>
            </a:r>
          </a:p>
          <a:p>
            <a:pPr lvl="1"/>
            <a:r>
              <a:rPr lang="en-US" dirty="0" smtClean="0"/>
              <a:t>After maturity, gradual changes continue in the process of </a:t>
            </a:r>
            <a:r>
              <a:rPr lang="en-US" b="1" dirty="0" smtClean="0"/>
              <a:t>senescence</a:t>
            </a:r>
            <a:r>
              <a:rPr lang="en-US" dirty="0" smtClean="0"/>
              <a:t> (</a:t>
            </a:r>
            <a:r>
              <a:rPr lang="en-US" i="1" dirty="0" err="1" smtClean="0"/>
              <a:t>senesco</a:t>
            </a:r>
            <a:r>
              <a:rPr lang="en-US" dirty="0" smtClean="0"/>
              <a:t>, to grow old), or aging</a:t>
            </a:r>
            <a:endParaRPr lang="en-US" dirty="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9967878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192.168.4.30\conversion\IRDVD\JPG Creation\Martini _VAP3E\Output\Chapter 27\JPEG FILES\Labeled\fig_27_12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859805" y="779695"/>
            <a:ext cx="7460902" cy="5944955"/>
          </a:xfrm>
          <a:prstGeom prst="rect">
            <a:avLst/>
          </a:prstGeom>
          <a:noFill/>
          <a:extLst>
            <a:ext uri="{909E8E84-426E-40DD-AFC4-6F175D3DCCD1}">
              <a14:hiddenFill xmlns:a14="http://schemas.microsoft.com/office/drawing/2010/main">
                <a:solidFill>
                  <a:srgbClr val="FFFFFF"/>
                </a:solidFill>
              </a14:hiddenFill>
            </a:ext>
          </a:extLst>
        </p:spPr>
      </p:pic>
      <p:sp>
        <p:nvSpPr>
          <p:cNvPr id="103426" name="Title 1"/>
          <p:cNvSpPr>
            <a:spLocks noGrp="1"/>
          </p:cNvSpPr>
          <p:nvPr>
            <p:ph type="title"/>
          </p:nvPr>
        </p:nvSpPr>
        <p:spPr/>
        <p:txBody>
          <a:bodyPr/>
          <a:lstStyle/>
          <a:p>
            <a:r>
              <a:rPr lang="en-US" smtClean="0"/>
              <a:t>5 </a:t>
            </a:r>
            <a:r>
              <a:rPr lang="en-US" altLang="en-US" smtClean="0"/>
              <a:t>life stages of postnatal development</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599077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ltLang="en-US" smtClean="0"/>
              <a:t>Module 27.12: Review</a:t>
            </a:r>
          </a:p>
        </p:txBody>
      </p:sp>
      <p:sp>
        <p:nvSpPr>
          <p:cNvPr id="3" name="Content Placeholder 2"/>
          <p:cNvSpPr>
            <a:spLocks noGrp="1"/>
          </p:cNvSpPr>
          <p:nvPr>
            <p:ph idx="1"/>
          </p:nvPr>
        </p:nvSpPr>
        <p:spPr/>
        <p:txBody>
          <a:bodyPr/>
          <a:lstStyle/>
          <a:p>
            <a:r>
              <a:rPr lang="en-US" dirty="0" smtClean="0"/>
              <a:t>Name the stages of postnatal development, and describe the time frame involved for each stage. </a:t>
            </a:r>
          </a:p>
          <a:p>
            <a:endParaRPr lang="en-US" dirty="0" smtClean="0"/>
          </a:p>
          <a:p>
            <a:pPr marL="0" indent="0">
              <a:buNone/>
            </a:pPr>
            <a:r>
              <a:rPr lang="en-US" i="1" dirty="0" smtClean="0"/>
              <a:t>Learning Outcome: </a:t>
            </a:r>
            <a:r>
              <a:rPr lang="en-US" dirty="0" smtClean="0"/>
              <a:t>Identify the features of and the functions associated with the various life stages. </a:t>
            </a:r>
            <a:endParaRPr lang="en-US" dirty="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782272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t>Module 27.13: At puberty, male and female sex hormones have differing effects on most body systems</a:t>
            </a:r>
          </a:p>
        </p:txBody>
      </p:sp>
      <p:sp>
        <p:nvSpPr>
          <p:cNvPr id="105475" name="Content Placeholder 2"/>
          <p:cNvSpPr>
            <a:spLocks noGrp="1"/>
          </p:cNvSpPr>
          <p:nvPr>
            <p:ph idx="1"/>
          </p:nvPr>
        </p:nvSpPr>
        <p:spPr>
          <a:xfrm>
            <a:off x="446088" y="1435778"/>
            <a:ext cx="8288337" cy="4959350"/>
          </a:xfrm>
        </p:spPr>
        <p:txBody>
          <a:bodyPr/>
          <a:lstStyle/>
          <a:p>
            <a:r>
              <a:rPr lang="en-US" altLang="en-US" b="1" dirty="0" smtClean="0"/>
              <a:t>Hormonal changes at puberty</a:t>
            </a:r>
          </a:p>
          <a:p>
            <a:pPr lvl="1"/>
            <a:r>
              <a:rPr lang="en-US" altLang="en-US" dirty="0" smtClean="0"/>
              <a:t>Many body systems alter their activities in response to changes in levels of sex hormones at </a:t>
            </a:r>
            <a:r>
              <a:rPr lang="en-US" altLang="en-US" b="1" dirty="0" smtClean="0"/>
              <a:t>puberty</a:t>
            </a:r>
          </a:p>
          <a:p>
            <a:pPr lvl="1"/>
            <a:r>
              <a:rPr lang="en-US" altLang="en-US" dirty="0" smtClean="0"/>
              <a:t>Effects of testosterone and estrogens are enhanced by other hormones</a:t>
            </a:r>
          </a:p>
          <a:p>
            <a:pPr lvl="2"/>
            <a:r>
              <a:rPr lang="en-US" altLang="en-US" dirty="0" smtClean="0"/>
              <a:t>Growth hormone </a:t>
            </a:r>
          </a:p>
          <a:p>
            <a:pPr lvl="2"/>
            <a:r>
              <a:rPr lang="en-US" altLang="en-US" dirty="0" smtClean="0"/>
              <a:t>Thyroid hormones </a:t>
            </a:r>
          </a:p>
          <a:p>
            <a:pPr lvl="2"/>
            <a:r>
              <a:rPr lang="en-US" altLang="en-US" dirty="0" smtClean="0"/>
              <a:t>Prolactin </a:t>
            </a:r>
          </a:p>
          <a:p>
            <a:pPr lvl="2"/>
            <a:r>
              <a:rPr lang="en-US" altLang="en-US" dirty="0" smtClean="0"/>
              <a:t>Adrenocortical hormones</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9477290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AP 3e">
      <a:dk1>
        <a:sysClr val="windowText" lastClr="000000"/>
      </a:dk1>
      <a:lt1>
        <a:sysClr val="window" lastClr="FFFFFF"/>
      </a:lt1>
      <a:dk2>
        <a:srgbClr val="00743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16989</TotalTime>
  <Words>6567</Words>
  <Application>Microsoft Office PowerPoint</Application>
  <PresentationFormat>On-screen Show (4:3)</PresentationFormat>
  <Paragraphs>857</Paragraphs>
  <Slides>133</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133</vt:i4>
      </vt:variant>
    </vt:vector>
  </HeadingPairs>
  <TitlesOfParts>
    <vt:vector size="139" baseType="lpstr">
      <vt:lpstr>Arial</vt:lpstr>
      <vt:lpstr>Calibri</vt:lpstr>
      <vt:lpstr>Courier New</vt:lpstr>
      <vt:lpstr>Times New Roman</vt:lpstr>
      <vt:lpstr>Wingdings</vt:lpstr>
      <vt:lpstr>Office Theme</vt:lpstr>
      <vt:lpstr>PowerPoint Presentation</vt:lpstr>
      <vt:lpstr>Note to the Instructor:</vt:lpstr>
      <vt:lpstr>Section 1: Overview of Development</vt:lpstr>
      <vt:lpstr>Section 1: Overview of Development</vt:lpstr>
      <vt:lpstr>Section 1: Overview of Development</vt:lpstr>
      <vt:lpstr>Module 27.1: Gestation and development are marked by various stages</vt:lpstr>
      <vt:lpstr>Module 27.1: Overview of development</vt:lpstr>
      <vt:lpstr>Prenatal development</vt:lpstr>
      <vt:lpstr>Module 27.1: Overview of development</vt:lpstr>
      <vt:lpstr>Module 27.1: Review</vt:lpstr>
      <vt:lpstr>Module 27.2: At fertilization, an ovum and a sperm form a zygote that prepares for cell division</vt:lpstr>
      <vt:lpstr>Steps in fertilization</vt:lpstr>
      <vt:lpstr>Steps in fertilization</vt:lpstr>
      <vt:lpstr>Module 27.2: Fertilization</vt:lpstr>
      <vt:lpstr>Steps in fertilization</vt:lpstr>
      <vt:lpstr>Steps in fertilization</vt:lpstr>
      <vt:lpstr>Steps in fertilization</vt:lpstr>
      <vt:lpstr>Steps in fertilization</vt:lpstr>
      <vt:lpstr>Module 27.2: Fertilization</vt:lpstr>
      <vt:lpstr>Module 27.2: Review</vt:lpstr>
      <vt:lpstr>Module 27.3: Cleavage continues until the blastocyst implants in the uterine wall</vt:lpstr>
      <vt:lpstr>Module 27.3: Cleavage and implantation</vt:lpstr>
      <vt:lpstr>Cleavage</vt:lpstr>
      <vt:lpstr>Module 27.3: Cleavage and implantation</vt:lpstr>
      <vt:lpstr>Module 27.3: Cleavage and implantation</vt:lpstr>
      <vt:lpstr>Module 27.3: Cleavage and implantation</vt:lpstr>
      <vt:lpstr>Module 27.3: Cleavage and implantation</vt:lpstr>
      <vt:lpstr>Module 27.3: Cleavage and implantation</vt:lpstr>
      <vt:lpstr>Implantation</vt:lpstr>
      <vt:lpstr>Module 27.3: Review</vt:lpstr>
      <vt:lpstr>Module 27.4: Gastrulation produces three germ layers: ectoderm, endoderm, and mesoderm</vt:lpstr>
      <vt:lpstr>Formation of the amniotic cavity</vt:lpstr>
      <vt:lpstr>Module 27.4: Gastrulation and germ layers</vt:lpstr>
      <vt:lpstr>Module 27.4: Gastrulation and germ layers</vt:lpstr>
      <vt:lpstr>Module 27.4: Gastrulation and germ layers</vt:lpstr>
      <vt:lpstr>Gastrulation</vt:lpstr>
      <vt:lpstr>PowerPoint Presentation</vt:lpstr>
      <vt:lpstr>PowerPoint Presentation</vt:lpstr>
      <vt:lpstr>PowerPoint Presentation</vt:lpstr>
      <vt:lpstr>Module 27.4: Gastrulation and germ layers</vt:lpstr>
      <vt:lpstr>Module 27.4: Review</vt:lpstr>
      <vt:lpstr>Module 27.5: The extra-embryonic membranes form the placenta that supports fetal growth and development</vt:lpstr>
      <vt:lpstr>Module 27.5: Extra-embryonic membranes</vt:lpstr>
      <vt:lpstr>Module 27.5: Extra-embryonic membranes</vt:lpstr>
      <vt:lpstr>Yolk sac and amnion formation</vt:lpstr>
      <vt:lpstr>Module 27.5: Extra-embryonic membranes</vt:lpstr>
      <vt:lpstr>Module 27.5: Extra-embryonic membranes</vt:lpstr>
      <vt:lpstr>Formation of the allantois and chorion</vt:lpstr>
      <vt:lpstr>Module 27.5: Review</vt:lpstr>
      <vt:lpstr>Module 27.6: The formation of extra-embryonic membranes is associated with major changes in the shape and complexity of the embryo</vt:lpstr>
      <vt:lpstr>Module 27.6: Early embryonic development</vt:lpstr>
      <vt:lpstr>Module 27.6: Early embryonic development</vt:lpstr>
      <vt:lpstr>Module 27.6: Early embryonic development</vt:lpstr>
      <vt:lpstr>Module 27.6: Early embryonic development</vt:lpstr>
      <vt:lpstr>Module 27.6: Early embryonic development</vt:lpstr>
      <vt:lpstr>Module 27.6: Review</vt:lpstr>
      <vt:lpstr>Module 27.7: The placenta performs many vital functions during prenatal development</vt:lpstr>
      <vt:lpstr>The placenta</vt:lpstr>
      <vt:lpstr>Module 27.7: The placenta</vt:lpstr>
      <vt:lpstr>Module 27.7: Review</vt:lpstr>
      <vt:lpstr>Module 27.8: Organ systems form in the first trimester and become functional in the second and third trimesters</vt:lpstr>
      <vt:lpstr>Module 27.8: Organ system development</vt:lpstr>
      <vt:lpstr>Module 27.8: Organ system development</vt:lpstr>
      <vt:lpstr>Module 27.8: Organ system development</vt:lpstr>
      <vt:lpstr>Module 27.8: Organ system development</vt:lpstr>
      <vt:lpstr>Four months’ gestation</vt:lpstr>
      <vt:lpstr>Module 27.8: Organ system development</vt:lpstr>
      <vt:lpstr>Module 27.8: Organ system development</vt:lpstr>
      <vt:lpstr>Multiple births</vt:lpstr>
      <vt:lpstr>Module 27.8: Review</vt:lpstr>
      <vt:lpstr>Module 27.9: Pregnancy places anatomical and physiological stresses on maternal systems</vt:lpstr>
      <vt:lpstr>Anatomical changes in a pregnant female</vt:lpstr>
      <vt:lpstr>Physiological adjustments to pregnancy</vt:lpstr>
      <vt:lpstr>Module 27.9: Maternal changes with pregnancy</vt:lpstr>
      <vt:lpstr>Module 27.9: Review</vt:lpstr>
      <vt:lpstr>Module 27.10: Multiple factors initiate and accelerate labor and delivery</vt:lpstr>
      <vt:lpstr>Fetal position at onset of true labor</vt:lpstr>
      <vt:lpstr>Factors affecting labor</vt:lpstr>
      <vt:lpstr>Module 27.10: Labor and delivery</vt:lpstr>
      <vt:lpstr>Module 27.10: Labor and delivery</vt:lpstr>
      <vt:lpstr>Dilation stage</vt:lpstr>
      <vt:lpstr>Module 27.10: Labor and delivery</vt:lpstr>
      <vt:lpstr>Expulsion stage</vt:lpstr>
      <vt:lpstr>Module 27.10: Labor and delivery</vt:lpstr>
      <vt:lpstr>Placental stage</vt:lpstr>
      <vt:lpstr>Module 27.10: Labor and delivery</vt:lpstr>
      <vt:lpstr>Module 27.10: Labor and delivery</vt:lpstr>
      <vt:lpstr>Module 27.10: Review</vt:lpstr>
      <vt:lpstr>Module 27.11: After delivery, development initially requires nourishment by maternal systems</vt:lpstr>
      <vt:lpstr>Module 27.11: Postnatal development</vt:lpstr>
      <vt:lpstr>Module 27.11: Postnatal development</vt:lpstr>
      <vt:lpstr>Module 27.11: Postnatal development</vt:lpstr>
      <vt:lpstr>Milk ejection reflex</vt:lpstr>
      <vt:lpstr>Module 27.11: Review</vt:lpstr>
      <vt:lpstr>Module 27.12: Postnatal development includes five life stages</vt:lpstr>
      <vt:lpstr>Module 27.12: Five life stages of postnatal development</vt:lpstr>
      <vt:lpstr>5 life stages of postnatal development</vt:lpstr>
      <vt:lpstr>Module 27.12: Review</vt:lpstr>
      <vt:lpstr>Module 27.13: At puberty, male and female sex hormones have differing effects on most body systems</vt:lpstr>
      <vt:lpstr>Module 27.13: Puberty</vt:lpstr>
      <vt:lpstr>Responses to testosterone in males</vt:lpstr>
      <vt:lpstr>Responses to estrogens in females</vt:lpstr>
      <vt:lpstr>Module 27.13: Review</vt:lpstr>
      <vt:lpstr>Section 2: Genetics and Inheritance</vt:lpstr>
      <vt:lpstr>Module 27.14: A person may be described in terms of genotype and phenotype</vt:lpstr>
      <vt:lpstr>Module 27.14: Genotype and phenotype</vt:lpstr>
      <vt:lpstr>Genotype and phenotype</vt:lpstr>
      <vt:lpstr>Module 27.14: Genotype and phenotype</vt:lpstr>
      <vt:lpstr>Karyotype of a male</vt:lpstr>
      <vt:lpstr>Module 27.14: Review</vt:lpstr>
      <vt:lpstr>Module 27.15: Genes and chromosomes determine patterns of inheritance</vt:lpstr>
      <vt:lpstr>Module 27.15: Genes and chromosomes</vt:lpstr>
      <vt:lpstr>Dominant and recessive alleles</vt:lpstr>
      <vt:lpstr>Module 27.15: Genes and chromosomes</vt:lpstr>
      <vt:lpstr>Module 27.15: Genes and chromosomes</vt:lpstr>
      <vt:lpstr>Module 27.15: Review</vt:lpstr>
      <vt:lpstr>Module 27.16: There are several different patterns of inheritance</vt:lpstr>
      <vt:lpstr>Module 27.16: Patterns of inheritance</vt:lpstr>
      <vt:lpstr>Patterns of inheritance</vt:lpstr>
      <vt:lpstr>Module 27.16: Patterns of inheritance</vt:lpstr>
      <vt:lpstr>Module 27.16: Patterns of inheritance</vt:lpstr>
      <vt:lpstr>Inheritance of colorblindness</vt:lpstr>
      <vt:lpstr>Module 27.16: Review</vt:lpstr>
      <vt:lpstr>Module 27.17: Clinical Module: Many clinical disorders are linked to individual chromosomes or their genes</vt:lpstr>
      <vt:lpstr>Module 27.17: Chromosomal abnormalities</vt:lpstr>
      <vt:lpstr>Module 27.17: Chromosomal abnormalities</vt:lpstr>
      <vt:lpstr>Module 27.17: Chromosomal abnormalities</vt:lpstr>
      <vt:lpstr>Module 27.17: Chromosomal abnormalities</vt:lpstr>
      <vt:lpstr>Module 27.17: Chromosomal abnormalities</vt:lpstr>
      <vt:lpstr>Turner syndrome</vt:lpstr>
      <vt:lpstr>Module 27.17: Chromosomal abnormalities</vt:lpstr>
      <vt:lpstr>Human genome</vt:lpstr>
      <vt:lpstr>Module 27.17: 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Hastings</dc:creator>
  <cp:lastModifiedBy>Jennifer Hastings</cp:lastModifiedBy>
  <cp:revision>1823</cp:revision>
  <dcterms:created xsi:type="dcterms:W3CDTF">2013-10-29T17:07:36Z</dcterms:created>
  <dcterms:modified xsi:type="dcterms:W3CDTF">2017-07-12T17:52:30Z</dcterms:modified>
</cp:coreProperties>
</file>