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256" r:id="rId2"/>
    <p:sldId id="416" r:id="rId3"/>
    <p:sldId id="417" r:id="rId4"/>
    <p:sldId id="418" r:id="rId5"/>
    <p:sldId id="419" r:id="rId6"/>
    <p:sldId id="420" r:id="rId7"/>
    <p:sldId id="421" r:id="rId8"/>
    <p:sldId id="427" r:id="rId9"/>
    <p:sldId id="429" r:id="rId10"/>
    <p:sldId id="430" r:id="rId11"/>
    <p:sldId id="432" r:id="rId12"/>
    <p:sldId id="436" r:id="rId13"/>
    <p:sldId id="437" r:id="rId14"/>
    <p:sldId id="438" r:id="rId15"/>
    <p:sldId id="440" r:id="rId16"/>
    <p:sldId id="492" r:id="rId17"/>
    <p:sldId id="441" r:id="rId18"/>
    <p:sldId id="443" r:id="rId19"/>
    <p:sldId id="444" r:id="rId20"/>
    <p:sldId id="446" r:id="rId21"/>
    <p:sldId id="448" r:id="rId22"/>
    <p:sldId id="495" r:id="rId23"/>
    <p:sldId id="449" r:id="rId24"/>
    <p:sldId id="450" r:id="rId25"/>
    <p:sldId id="451" r:id="rId26"/>
    <p:sldId id="496" r:id="rId27"/>
    <p:sldId id="452" r:id="rId28"/>
    <p:sldId id="455" r:id="rId29"/>
    <p:sldId id="456" r:id="rId30"/>
    <p:sldId id="457" r:id="rId31"/>
    <p:sldId id="458" r:id="rId32"/>
    <p:sldId id="459" r:id="rId33"/>
    <p:sldId id="460" r:id="rId34"/>
    <p:sldId id="462" r:id="rId35"/>
    <p:sldId id="463" r:id="rId36"/>
    <p:sldId id="464" r:id="rId37"/>
    <p:sldId id="465" r:id="rId38"/>
    <p:sldId id="466" r:id="rId39"/>
    <p:sldId id="473" r:id="rId40"/>
    <p:sldId id="474" r:id="rId41"/>
    <p:sldId id="476" r:id="rId42"/>
    <p:sldId id="477" r:id="rId43"/>
    <p:sldId id="478" r:id="rId44"/>
    <p:sldId id="479" r:id="rId45"/>
    <p:sldId id="500" r:id="rId46"/>
    <p:sldId id="480" r:id="rId47"/>
    <p:sldId id="481"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Bailey" initials="DB" lastIdx="6" clrIdx="0"/>
  <p:cmAuthor id="1" name="Lori Garrett" initials="LG" lastIdx="4" clrIdx="1"/>
  <p:cmAuthor id="2" name="admin"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A"/>
    <a:srgbClr val="006666"/>
    <a:srgbClr val="F9D50A"/>
    <a:srgbClr val="34539A"/>
    <a:srgbClr val="EBA82C"/>
    <a:srgbClr val="06A4A0"/>
    <a:srgbClr val="1D5072"/>
    <a:srgbClr val="204162"/>
    <a:srgbClr val="203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1429" autoAdjust="0"/>
  </p:normalViewPr>
  <p:slideViewPr>
    <p:cSldViewPr snapToGrid="0">
      <p:cViewPr varScale="1">
        <p:scale>
          <a:sx n="86" d="100"/>
          <a:sy n="86" d="100"/>
        </p:scale>
        <p:origin x="1435"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181"/>
    </p:cViewPr>
  </p:sorter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80" Type="http://schemas.microsoft.com/office/2015/10/relationships/revisionInfo" Target="revisionInfo.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560D4E-9E4F-48BC-A23F-64FCEE2CB1DB}" type="datetimeFigureOut">
              <a:rPr lang="en-US" smtClean="0"/>
              <a:t>5/7/2018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4271402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B6B8AFE-3AA1-400F-821A-617BBC586E76}" type="datetimeFigureOut">
              <a:rPr lang="en-US"/>
              <a:pPr>
                <a:defRPr/>
              </a:pPr>
              <a:t>5/7/2018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68A4230-A740-45D3-9BAF-90A8C6F538B2}" type="slidenum">
              <a:rPr lang="en-US" altLang="en-US"/>
              <a:pPr/>
              <a:t>‹#›</a:t>
            </a:fld>
            <a:endParaRPr lang="en-US" altLang="en-US" dirty="0"/>
          </a:p>
        </p:txBody>
      </p:sp>
    </p:spTree>
    <p:extLst>
      <p:ext uri="{BB962C8B-B14F-4D97-AF65-F5344CB8AC3E}">
        <p14:creationId xmlns:p14="http://schemas.microsoft.com/office/powerpoint/2010/main" val="240133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2AF49A-58F0-4A2C-8AFA-5C17B251CE89}"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15795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discussion of each bullet point with your students—how does each of these help a person deal with a crisis situation?</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17</a:t>
            </a:fld>
            <a:endParaRPr lang="en-US" dirty="0"/>
          </a:p>
        </p:txBody>
      </p:sp>
    </p:spTree>
    <p:extLst>
      <p:ext uri="{BB962C8B-B14F-4D97-AF65-F5344CB8AC3E}">
        <p14:creationId xmlns:p14="http://schemas.microsoft.com/office/powerpoint/2010/main" val="296610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consider how each of these effects serves the overall purpose of the ANS division that triggers the response.</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35</a:t>
            </a:fld>
            <a:endParaRPr lang="en-US" dirty="0"/>
          </a:p>
        </p:txBody>
      </p:sp>
    </p:spTree>
    <p:extLst>
      <p:ext uri="{BB962C8B-B14F-4D97-AF65-F5344CB8AC3E}">
        <p14:creationId xmlns:p14="http://schemas.microsoft.com/office/powerpoint/2010/main" val="284890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41</a:t>
            </a:fld>
            <a:endParaRPr lang="en-US" dirty="0"/>
          </a:p>
        </p:txBody>
      </p:sp>
    </p:spTree>
    <p:extLst>
      <p:ext uri="{BB962C8B-B14F-4D97-AF65-F5344CB8AC3E}">
        <p14:creationId xmlns:p14="http://schemas.microsoft.com/office/powerpoint/2010/main" val="406849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internal carotid artery, shown here, is the major blood supply to the brain. Ask students why it is important that the carotid body is located where it is.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47</a:t>
            </a:fld>
            <a:endParaRPr lang="en-US" dirty="0"/>
          </a:p>
        </p:txBody>
      </p:sp>
    </p:spTree>
    <p:extLst>
      <p:ext uri="{BB962C8B-B14F-4D97-AF65-F5344CB8AC3E}">
        <p14:creationId xmlns:p14="http://schemas.microsoft.com/office/powerpoint/2010/main" val="65847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Additional resource</a:t>
            </a:r>
            <a:r>
              <a:rPr lang="en-US" dirty="0"/>
              <a:t>: MP3 Tutor Session—Sympathetic vs. Parasympathetic.</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2</a:t>
            </a:fld>
            <a:endParaRPr lang="en-US" dirty="0"/>
          </a:p>
        </p:txBody>
      </p:sp>
    </p:spTree>
    <p:extLst>
      <p:ext uri="{BB962C8B-B14F-4D97-AF65-F5344CB8AC3E}">
        <p14:creationId xmlns:p14="http://schemas.microsoft.com/office/powerpoint/2010/main" val="155847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Consider showing a cross section of the thoracic spinal cord so students see the lateral gray horn, where sympathetic neurons originate.</a:t>
            </a:r>
          </a:p>
          <a:p>
            <a:pPr marL="228600" indent="-228600">
              <a:buAutoNum type="arabicPeriod"/>
            </a:pPr>
            <a:r>
              <a:rPr lang="en-US" dirty="0"/>
              <a:t>Consider showing a separate cadaver image or drawing of the sympathetic chain ganglia. You might explain its nature—sympathetic fibers originating in the thoracic and upper lumbar levels of the spinal cord can travel up or down in the chain ganglia to reach areas where sympathetic fibers do not originate—such as cervical structures or lower lumbar and sacral structures—and distribute through spinal nerves in those areas.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3</a:t>
            </a:fld>
            <a:endParaRPr lang="en-US" dirty="0"/>
          </a:p>
        </p:txBody>
      </p:sp>
    </p:spTree>
    <p:extLst>
      <p:ext uri="{BB962C8B-B14F-4D97-AF65-F5344CB8AC3E}">
        <p14:creationId xmlns:p14="http://schemas.microsoft.com/office/powerpoint/2010/main" val="29025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students understand that there is symmetry in the ANS—this illustration just separates the two divisions for easy comparison.</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5</a:t>
            </a:fld>
            <a:endParaRPr lang="en-US" dirty="0"/>
          </a:p>
        </p:txBody>
      </p:sp>
    </p:spTree>
    <p:extLst>
      <p:ext uri="{BB962C8B-B14F-4D97-AF65-F5344CB8AC3E}">
        <p14:creationId xmlns:p14="http://schemas.microsoft.com/office/powerpoint/2010/main" val="234560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6</a:t>
            </a:fld>
            <a:endParaRPr lang="en-US" dirty="0"/>
          </a:p>
        </p:txBody>
      </p:sp>
    </p:spTree>
    <p:extLst>
      <p:ext uri="{BB962C8B-B14F-4D97-AF65-F5344CB8AC3E}">
        <p14:creationId xmlns:p14="http://schemas.microsoft.com/office/powerpoint/2010/main" val="10059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think about what they experience when they feel an “adrenaline rush.” That will help them understand the “fight or flight” response.</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8</a:t>
            </a:fld>
            <a:endParaRPr lang="en-US" dirty="0"/>
          </a:p>
        </p:txBody>
      </p:sp>
    </p:spTree>
    <p:extLst>
      <p:ext uri="{BB962C8B-B14F-4D97-AF65-F5344CB8AC3E}">
        <p14:creationId xmlns:p14="http://schemas.microsoft.com/office/powerpoint/2010/main" val="309959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describe how they feel when they are calm and resting, to help them understand parasympathetic effects. Ask why the body would take these steps (conserves energy, replenishes energy stores).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11</a:t>
            </a:fld>
            <a:endParaRPr lang="en-US" dirty="0"/>
          </a:p>
        </p:txBody>
      </p:sp>
    </p:spTree>
    <p:extLst>
      <p:ext uri="{BB962C8B-B14F-4D97-AF65-F5344CB8AC3E}">
        <p14:creationId xmlns:p14="http://schemas.microsoft.com/office/powerpoint/2010/main" val="274050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Point out that sympathetic distribution is the same on both sides of the body, but this illustration separates the distribution, for simplicity, showing distribution to skin and body wall structures on the left, and visceral distribution on the right. </a:t>
            </a:r>
          </a:p>
          <a:p>
            <a:pPr marL="228600" indent="-228600">
              <a:buFont typeface="+mj-lt"/>
              <a:buAutoNum type="arabicPeriod"/>
            </a:pPr>
            <a:r>
              <a:rPr lang="en-US" dirty="0"/>
              <a:t>Walk students through a few pathways to reinforce the concept of short preganglionic and long postganglionic fibers characteristic of the sympathetic nervous system.</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12</a:t>
            </a:fld>
            <a:endParaRPr lang="en-US" dirty="0"/>
          </a:p>
        </p:txBody>
      </p:sp>
    </p:spTree>
    <p:extLst>
      <p:ext uri="{BB962C8B-B14F-4D97-AF65-F5344CB8AC3E}">
        <p14:creationId xmlns:p14="http://schemas.microsoft.com/office/powerpoint/2010/main" val="383924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clearly shows that the parasympathetic pathway involves fairly long preganglionic and short postganglionic fibers.</a:t>
            </a:r>
          </a:p>
        </p:txBody>
      </p:sp>
      <p:sp>
        <p:nvSpPr>
          <p:cNvPr id="4" name="Slide Number Placeholder 3"/>
          <p:cNvSpPr>
            <a:spLocks noGrp="1"/>
          </p:cNvSpPr>
          <p:nvPr>
            <p:ph type="sldNum" sz="quarter" idx="10"/>
          </p:nvPr>
        </p:nvSpPr>
        <p:spPr/>
        <p:txBody>
          <a:bodyPr/>
          <a:lstStyle/>
          <a:p>
            <a:pPr>
              <a:defRPr/>
            </a:pPr>
            <a:fld id="{766003DE-D29C-4C37-9661-630F82AA456C}" type="slidenum">
              <a:rPr lang="en-US" smtClean="0"/>
              <a:pPr>
                <a:defRPr/>
              </a:pPr>
              <a:t>14</a:t>
            </a:fld>
            <a:endParaRPr lang="en-US" dirty="0"/>
          </a:p>
        </p:txBody>
      </p:sp>
    </p:spTree>
    <p:extLst>
      <p:ext uri="{BB962C8B-B14F-4D97-AF65-F5344CB8AC3E}">
        <p14:creationId xmlns:p14="http://schemas.microsoft.com/office/powerpoint/2010/main" val="368173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lvl1pPr>
              <a:defRPr/>
            </a:lvl1pPr>
          </a:lstStyle>
          <a:p>
            <a:pPr>
              <a:defRPr/>
            </a:pPr>
            <a:r>
              <a:rPr lang="en-US"/>
              <a:t>© 2018 Pearson Education, Inc.</a:t>
            </a:r>
            <a:endParaRPr lang="en-US" dirty="0"/>
          </a:p>
        </p:txBody>
      </p:sp>
      <p:sp>
        <p:nvSpPr>
          <p:cNvPr id="7" name="Rectangle 7"/>
          <p:cNvSpPr>
            <a:spLocks noChangeArrowheads="1"/>
          </p:cNvSpPr>
          <p:nvPr userDrawn="1"/>
        </p:nvSpPr>
        <p:spPr bwMode="auto">
          <a:xfrm>
            <a:off x="5359400" y="5638800"/>
            <a:ext cx="360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400" dirty="0"/>
              <a:t>Lecture Presentation by </a:t>
            </a:r>
            <a:br>
              <a:rPr lang="en-US" altLang="en-US" sz="1400" dirty="0"/>
            </a:br>
            <a:r>
              <a:rPr lang="en-US" altLang="en-US" sz="1400" dirty="0"/>
              <a:t>Lori Garrett</a:t>
            </a:r>
          </a:p>
        </p:txBody>
      </p:sp>
      <p:sp>
        <p:nvSpPr>
          <p:cNvPr id="8" name="TextBox 9"/>
          <p:cNvSpPr txBox="1"/>
          <p:nvPr userDrawn="1"/>
        </p:nvSpPr>
        <p:spPr>
          <a:xfrm>
            <a:off x="5264150" y="0"/>
            <a:ext cx="3797300" cy="2862263"/>
          </a:xfrm>
          <a:prstGeom prst="rect">
            <a:avLst/>
          </a:prstGeom>
          <a:noFill/>
          <a:effectLst>
            <a:outerShdw blurRad="50800" dist="38100" dir="2700000" algn="tl" rotWithShape="0">
              <a:prstClr val="black">
                <a:alpha val="40000"/>
              </a:prstClr>
            </a:outerShdw>
          </a:effectLst>
        </p:spPr>
        <p:txBody>
          <a:bodyPr>
            <a:spAutoFit/>
          </a:bodyPr>
          <a:lstStyle/>
          <a:p>
            <a:pPr algn="ctr" eaLnBrk="1" fontAlgn="auto" hangingPunct="1">
              <a:spcBef>
                <a:spcPts val="0"/>
              </a:spcBef>
              <a:spcAft>
                <a:spcPts val="0"/>
              </a:spcAft>
              <a:defRPr/>
            </a:pPr>
            <a:r>
              <a:rPr lang="en-US" sz="18000" b="1" dirty="0">
                <a:solidFill>
                  <a:srgbClr val="00743A"/>
                </a:solidFill>
                <a:latin typeface="Times New Roman" panose="02020603050405020304" pitchFamily="18" charset="0"/>
                <a:cs typeface="Times New Roman" panose="02020603050405020304" pitchFamily="18" charset="0"/>
              </a:rPr>
              <a:t>14</a:t>
            </a:r>
          </a:p>
        </p:txBody>
      </p:sp>
      <p:sp>
        <p:nvSpPr>
          <p:cNvPr id="9" name="TextBox 12"/>
          <p:cNvSpPr txBox="1">
            <a:spLocks noChangeArrowheads="1"/>
          </p:cNvSpPr>
          <p:nvPr userDrawn="1"/>
        </p:nvSpPr>
        <p:spPr bwMode="auto">
          <a:xfrm>
            <a:off x="5397962" y="2947988"/>
            <a:ext cx="36480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fontAlgn="base" hangingPunct="1">
              <a:spcBef>
                <a:spcPct val="50000"/>
              </a:spcBef>
              <a:spcAft>
                <a:spcPct val="0"/>
              </a:spcAft>
              <a:defRPr/>
            </a:pPr>
            <a:r>
              <a:rPr lang="en-US" sz="2600" b="1" i="1" kern="1200" dirty="0">
                <a:solidFill>
                  <a:schemeClr val="tx1"/>
                </a:solidFill>
                <a:latin typeface="Arial" panose="020B0604020202020204" pitchFamily="34" charset="0"/>
                <a:ea typeface="+mn-ea"/>
                <a:cs typeface="Arial" panose="020B0604020202020204" pitchFamily="34" charset="0"/>
              </a:rPr>
              <a:t>The Autonomic Nervous System</a:t>
            </a:r>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063" y="317500"/>
            <a:ext cx="5018087"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49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line_Title and Content">
    <p:spTree>
      <p:nvGrpSpPr>
        <p:cNvPr id="1" name=""/>
        <p:cNvGrpSpPr/>
        <p:nvPr/>
      </p:nvGrpSpPr>
      <p:grpSpPr>
        <a:xfrm>
          <a:off x="0" y="0"/>
          <a:ext cx="0" cy="0"/>
          <a:chOff x="0" y="0"/>
          <a:chExt cx="0" cy="0"/>
        </a:xfrm>
      </p:grpSpPr>
      <p:cxnSp>
        <p:nvCxnSpPr>
          <p:cNvPr id="4" name="Straight Connector 6"/>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b="1">
                <a:solidFill>
                  <a:srgbClr val="00743A"/>
                </a:solidFill>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600"/>
              </a:spcAft>
              <a:defRPr>
                <a:solidFill>
                  <a:schemeClr val="tx1"/>
                </a:solidFill>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r>
              <a:rPr lang="en-US"/>
              <a:t>© 2018 Pearson Education, Inc.</a:t>
            </a:r>
            <a:endParaRPr lang="en-US" dirty="0"/>
          </a:p>
        </p:txBody>
      </p:sp>
    </p:spTree>
    <p:extLst>
      <p:ext uri="{BB962C8B-B14F-4D97-AF65-F5344CB8AC3E}">
        <p14:creationId xmlns:p14="http://schemas.microsoft.com/office/powerpoint/2010/main" val="35408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line__Title and Content">
    <p:spTree>
      <p:nvGrpSpPr>
        <p:cNvPr id="1" name=""/>
        <p:cNvGrpSpPr/>
        <p:nvPr/>
      </p:nvGrpSpPr>
      <p:grpSpPr>
        <a:xfrm>
          <a:off x="0" y="0"/>
          <a:ext cx="0" cy="0"/>
          <a:chOff x="0" y="0"/>
          <a:chExt cx="0" cy="0"/>
        </a:xfrm>
      </p:grpSpPr>
      <p:cxnSp>
        <p:nvCxnSpPr>
          <p:cNvPr id="4" name="Straight Connector 6"/>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088" y="193677"/>
            <a:ext cx="8288337" cy="557094"/>
          </a:xfrm>
        </p:spPr>
        <p:txBody>
          <a:bodyPr/>
          <a:lstStyle>
            <a:lvl1pPr>
              <a:defRPr sz="2800" b="1">
                <a:solidFill>
                  <a:srgbClr val="00743A"/>
                </a:solidFill>
              </a:defRPr>
            </a:lvl1pPr>
          </a:lstStyle>
          <a:p>
            <a:r>
              <a:rPr lang="en-US" dirty="0"/>
              <a:t>Click to edit Master title style</a:t>
            </a:r>
          </a:p>
        </p:txBody>
      </p:sp>
      <p:sp>
        <p:nvSpPr>
          <p:cNvPr id="3" name="Content Placeholder 2"/>
          <p:cNvSpPr>
            <a:spLocks noGrp="1"/>
          </p:cNvSpPr>
          <p:nvPr>
            <p:ph idx="1"/>
          </p:nvPr>
        </p:nvSpPr>
        <p:spPr>
          <a:xfrm>
            <a:off x="446088" y="909522"/>
            <a:ext cx="8288337" cy="5340466"/>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r>
              <a:rPr lang="en-US"/>
              <a:t>© 2018 Pearson Education, Inc.</a:t>
            </a:r>
            <a:endParaRPr lang="en-US" dirty="0"/>
          </a:p>
        </p:txBody>
      </p:sp>
    </p:spTree>
    <p:extLst>
      <p:ext uri="{BB962C8B-B14F-4D97-AF65-F5344CB8AC3E}">
        <p14:creationId xmlns:p14="http://schemas.microsoft.com/office/powerpoint/2010/main" val="399978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 2018 Pearson Education, Inc.</a:t>
            </a:r>
            <a:endParaRPr lang="en-US" dirty="0"/>
          </a:p>
        </p:txBody>
      </p:sp>
      <p:sp>
        <p:nvSpPr>
          <p:cNvPr id="8"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9DB62D-6472-45BA-B20C-A6A53328C4DF}" type="slidenum">
              <a:rPr lang="en-US" altLang="en-US"/>
              <a:pPr/>
              <a:t>‹#›</a:t>
            </a:fld>
            <a:endParaRPr lang="en-US" altLang="en-US" dirty="0"/>
          </a:p>
        </p:txBody>
      </p:sp>
    </p:spTree>
    <p:extLst>
      <p:ext uri="{BB962C8B-B14F-4D97-AF65-F5344CB8AC3E}">
        <p14:creationId xmlns:p14="http://schemas.microsoft.com/office/powerpoint/2010/main" val="350964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4"/>
          <p:cNvCxnSpPr/>
          <p:nvPr userDrawn="1"/>
        </p:nvCxnSpPr>
        <p:spPr>
          <a:xfrm>
            <a:off x="0" y="34925"/>
            <a:ext cx="9144000" cy="0"/>
          </a:xfrm>
          <a:prstGeom prst="line">
            <a:avLst/>
          </a:prstGeom>
          <a:ln w="88900">
            <a:solidFill>
              <a:srgbClr val="00743A"/>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b="1">
                <a:solidFill>
                  <a:srgbClr val="00743A"/>
                </a:solidFill>
              </a:defRPr>
            </a:lvl1p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pPr>
              <a:defRPr/>
            </a:pPr>
            <a:r>
              <a:rPr lang="en-US"/>
              <a:t>© 2018 Pearson Education, Inc.</a:t>
            </a:r>
            <a:endParaRPr lang="en-US" dirty="0"/>
          </a:p>
        </p:txBody>
      </p:sp>
    </p:spTree>
    <p:extLst>
      <p:ext uri="{BB962C8B-B14F-4D97-AF65-F5344CB8AC3E}">
        <p14:creationId xmlns:p14="http://schemas.microsoft.com/office/powerpoint/2010/main" val="42545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 2018 Pearson Education, Inc.</a:t>
            </a:r>
            <a:endParaRPr lang="en-US" dirty="0"/>
          </a:p>
        </p:txBody>
      </p:sp>
    </p:spTree>
    <p:extLst>
      <p:ext uri="{BB962C8B-B14F-4D97-AF65-F5344CB8AC3E}">
        <p14:creationId xmlns:p14="http://schemas.microsoft.com/office/powerpoint/2010/main" val="383370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6088" y="193675"/>
            <a:ext cx="8288337"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46088" y="1290638"/>
            <a:ext cx="8288337"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0" y="6591300"/>
            <a:ext cx="3086100" cy="266700"/>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solidFill>
                <a:latin typeface="+mn-lt"/>
                <a:cs typeface="+mn-cs"/>
              </a:defRPr>
            </a:lvl1pPr>
          </a:lstStyle>
          <a:p>
            <a:pPr>
              <a:defRPr/>
            </a:pPr>
            <a:r>
              <a:rPr lang="en-US"/>
              <a:t>© 2018 Pearson Education, Inc.</a:t>
            </a:r>
            <a:endParaRPr lang="en-US" dirty="0"/>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59" r:id="rId3"/>
    <p:sldLayoutId id="2147483943" r:id="rId4"/>
    <p:sldLayoutId id="2147483944" r:id="rId5"/>
    <p:sldLayoutId id="2147483940" r:id="rId6"/>
  </p:sldLayoutIdLst>
  <p:hf sldNum="0" hdr="0" dt="0"/>
  <p:txStyles>
    <p:titleStyle>
      <a:lvl1pPr algn="l" rtl="0" eaLnBrk="0" fontAlgn="base" hangingPunct="0">
        <a:lnSpc>
          <a:spcPct val="90000"/>
        </a:lnSpc>
        <a:spcBef>
          <a:spcPct val="0"/>
        </a:spcBef>
        <a:spcAft>
          <a:spcPct val="0"/>
        </a:spcAft>
        <a:defRPr sz="2800" b="1" kern="1200">
          <a:solidFill>
            <a:srgbClr val="00743A"/>
          </a:solidFill>
          <a:latin typeface="+mn-lt"/>
          <a:ea typeface="+mj-ea"/>
          <a:cs typeface="+mj-cs"/>
        </a:defRPr>
      </a:lvl1pPr>
      <a:lvl2pPr algn="l" rtl="0" eaLnBrk="0" fontAlgn="base" hangingPunct="0">
        <a:lnSpc>
          <a:spcPct val="90000"/>
        </a:lnSpc>
        <a:spcBef>
          <a:spcPct val="0"/>
        </a:spcBef>
        <a:spcAft>
          <a:spcPct val="0"/>
        </a:spcAft>
        <a:defRPr sz="3000" b="1">
          <a:solidFill>
            <a:srgbClr val="34539A"/>
          </a:solidFill>
          <a:latin typeface="Arial" charset="0"/>
        </a:defRPr>
      </a:lvl2pPr>
      <a:lvl3pPr algn="l" rtl="0" eaLnBrk="0" fontAlgn="base" hangingPunct="0">
        <a:lnSpc>
          <a:spcPct val="90000"/>
        </a:lnSpc>
        <a:spcBef>
          <a:spcPct val="0"/>
        </a:spcBef>
        <a:spcAft>
          <a:spcPct val="0"/>
        </a:spcAft>
        <a:defRPr sz="3000" b="1">
          <a:solidFill>
            <a:srgbClr val="34539A"/>
          </a:solidFill>
          <a:latin typeface="Arial" charset="0"/>
        </a:defRPr>
      </a:lvl3pPr>
      <a:lvl4pPr algn="l" rtl="0" eaLnBrk="0" fontAlgn="base" hangingPunct="0">
        <a:lnSpc>
          <a:spcPct val="90000"/>
        </a:lnSpc>
        <a:spcBef>
          <a:spcPct val="0"/>
        </a:spcBef>
        <a:spcAft>
          <a:spcPct val="0"/>
        </a:spcAft>
        <a:defRPr sz="3000" b="1">
          <a:solidFill>
            <a:srgbClr val="34539A"/>
          </a:solidFill>
          <a:latin typeface="Arial" charset="0"/>
        </a:defRPr>
      </a:lvl4pPr>
      <a:lvl5pPr algn="l" rtl="0" eaLnBrk="0" fontAlgn="base" hangingPunct="0">
        <a:lnSpc>
          <a:spcPct val="90000"/>
        </a:lnSpc>
        <a:spcBef>
          <a:spcPct val="0"/>
        </a:spcBef>
        <a:spcAft>
          <a:spcPct val="0"/>
        </a:spcAft>
        <a:defRPr sz="3000" b="1">
          <a:solidFill>
            <a:srgbClr val="34539A"/>
          </a:solidFill>
          <a:latin typeface="Arial" charset="0"/>
        </a:defRPr>
      </a:lvl5pPr>
      <a:lvl6pPr marL="457200" algn="l" rtl="0" fontAlgn="base">
        <a:lnSpc>
          <a:spcPct val="90000"/>
        </a:lnSpc>
        <a:spcBef>
          <a:spcPct val="0"/>
        </a:spcBef>
        <a:spcAft>
          <a:spcPct val="0"/>
        </a:spcAft>
        <a:defRPr sz="3000" b="1">
          <a:solidFill>
            <a:srgbClr val="34539A"/>
          </a:solidFill>
          <a:latin typeface="Arial" charset="0"/>
        </a:defRPr>
      </a:lvl6pPr>
      <a:lvl7pPr marL="914400" algn="l" rtl="0" fontAlgn="base">
        <a:lnSpc>
          <a:spcPct val="90000"/>
        </a:lnSpc>
        <a:spcBef>
          <a:spcPct val="0"/>
        </a:spcBef>
        <a:spcAft>
          <a:spcPct val="0"/>
        </a:spcAft>
        <a:defRPr sz="3000" b="1">
          <a:solidFill>
            <a:srgbClr val="34539A"/>
          </a:solidFill>
          <a:latin typeface="Arial" charset="0"/>
        </a:defRPr>
      </a:lvl7pPr>
      <a:lvl8pPr marL="1371600" algn="l" rtl="0" fontAlgn="base">
        <a:lnSpc>
          <a:spcPct val="90000"/>
        </a:lnSpc>
        <a:spcBef>
          <a:spcPct val="0"/>
        </a:spcBef>
        <a:spcAft>
          <a:spcPct val="0"/>
        </a:spcAft>
        <a:defRPr sz="3000" b="1">
          <a:solidFill>
            <a:srgbClr val="34539A"/>
          </a:solidFill>
          <a:latin typeface="Arial" charset="0"/>
        </a:defRPr>
      </a:lvl8pPr>
      <a:lvl9pPr marL="1828800" algn="l" rtl="0" fontAlgn="base">
        <a:lnSpc>
          <a:spcPct val="90000"/>
        </a:lnSpc>
        <a:spcBef>
          <a:spcPct val="0"/>
        </a:spcBef>
        <a:spcAft>
          <a:spcPct val="0"/>
        </a:spcAft>
        <a:defRPr sz="3000" b="1">
          <a:solidFill>
            <a:srgbClr val="34539A"/>
          </a:solidFill>
          <a:latin typeface="Arial" charset="0"/>
        </a:defRPr>
      </a:lvl9pPr>
    </p:titleStyle>
    <p:bodyStyle>
      <a:lvl1pPr algn="l" rtl="0" eaLnBrk="0" fontAlgn="base" hangingPunct="0">
        <a:spcBef>
          <a:spcPts val="0"/>
        </a:spcBef>
        <a:spcAft>
          <a:spcPts val="600"/>
        </a:spcAft>
        <a:buClr>
          <a:srgbClr val="34539A"/>
        </a:buClr>
        <a:buFont typeface="Arial" panose="020B0604020202020204" pitchFamily="34" charset="0"/>
        <a:defRPr sz="2800" b="0" kern="1200">
          <a:solidFill>
            <a:schemeClr val="tx1"/>
          </a:solidFill>
          <a:latin typeface="+mn-lt"/>
          <a:ea typeface="+mn-ea"/>
          <a:cs typeface="Times New Roman" panose="02020603050405020304" pitchFamily="18" charset="0"/>
        </a:defRPr>
      </a:lvl1pPr>
      <a:lvl2pPr marL="404813" indent="-228600" algn="l" rtl="0" eaLnBrk="0" fontAlgn="base" hangingPunct="0">
        <a:spcBef>
          <a:spcPts val="0"/>
        </a:spcBef>
        <a:spcAft>
          <a:spcPts val="600"/>
        </a:spcAft>
        <a:buClr>
          <a:srgbClr val="00743A"/>
        </a:buClr>
        <a:buFont typeface="Wingdings" panose="05000000000000000000" pitchFamily="2" charset="2"/>
        <a:buChar char="§"/>
        <a:defRPr sz="2600" b="0" kern="1200">
          <a:solidFill>
            <a:schemeClr val="tx1"/>
          </a:solidFill>
          <a:latin typeface="+mn-lt"/>
          <a:ea typeface="+mn-ea"/>
          <a:cs typeface="Times New Roman" panose="02020603050405020304" pitchFamily="18" charset="0"/>
        </a:defRPr>
      </a:lvl2pPr>
      <a:lvl3pPr marL="798513" indent="-228600" algn="l" rtl="0" eaLnBrk="0" fontAlgn="base" hangingPunct="0">
        <a:spcBef>
          <a:spcPts val="0"/>
        </a:spcBef>
        <a:spcAft>
          <a:spcPts val="600"/>
        </a:spcAft>
        <a:buClr>
          <a:srgbClr val="00743A"/>
        </a:buClr>
        <a:buFont typeface="Arial" panose="020B0604020202020204" pitchFamily="34" charset="0"/>
        <a:buChar char="•"/>
        <a:tabLst/>
        <a:defRPr sz="2400" b="0" kern="1200">
          <a:solidFill>
            <a:schemeClr val="tx1"/>
          </a:solidFill>
          <a:latin typeface="+mn-lt"/>
          <a:ea typeface="+mn-ea"/>
          <a:cs typeface="Times New Roman" panose="02020603050405020304" pitchFamily="18" charset="0"/>
        </a:defRPr>
      </a:lvl3pPr>
      <a:lvl4pPr marL="1203325" indent="-228600" algn="l" rtl="0" eaLnBrk="0" fontAlgn="base" hangingPunct="0">
        <a:spcBef>
          <a:spcPts val="0"/>
        </a:spcBef>
        <a:spcAft>
          <a:spcPts val="600"/>
        </a:spcAft>
        <a:buClr>
          <a:srgbClr val="00743A"/>
        </a:buClr>
        <a:buFont typeface="Times New Roman" panose="02020603050405020304" pitchFamily="18" charset="0"/>
        <a:buChar char="–"/>
        <a:defRPr sz="2200" b="0" kern="1200">
          <a:solidFill>
            <a:schemeClr val="tx1"/>
          </a:solidFill>
          <a:latin typeface="+mn-lt"/>
          <a:ea typeface="+mn-ea"/>
          <a:cs typeface="Times New Roman" panose="02020603050405020304" pitchFamily="18" charset="0"/>
        </a:defRPr>
      </a:lvl4pPr>
      <a:lvl5pPr marL="1539875" indent="-228600" algn="l" rtl="0" eaLnBrk="0" fontAlgn="base" hangingPunct="0">
        <a:spcBef>
          <a:spcPts val="0"/>
        </a:spcBef>
        <a:spcAft>
          <a:spcPts val="600"/>
        </a:spcAft>
        <a:buClr>
          <a:srgbClr val="00743A"/>
        </a:buClr>
        <a:buFont typeface="Courier New" panose="02070309020205020404" pitchFamily="49" charset="0"/>
        <a:buChar char="o"/>
        <a:defRPr sz="2200" b="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 2018 Pearson Education, Inc.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parasympathetic nervous system</a:t>
            </a:r>
          </a:p>
        </p:txBody>
      </p:sp>
      <p:sp>
        <p:nvSpPr>
          <p:cNvPr id="6" name="Footer Placeholder 5"/>
          <p:cNvSpPr>
            <a:spLocks noGrp="1"/>
          </p:cNvSpPr>
          <p:nvPr>
            <p:ph type="ftr" sz="quarter" idx="10"/>
          </p:nvPr>
        </p:nvSpPr>
        <p:spPr/>
        <p:txBody>
          <a:bodyPr/>
          <a:lstStyle/>
          <a:p>
            <a:r>
              <a:rPr lang="en-US"/>
              <a:t>© 2018 Pearson Education, Inc.</a:t>
            </a:r>
            <a:endParaRPr lang="en-US" dirty="0"/>
          </a:p>
        </p:txBody>
      </p:sp>
      <p:pic>
        <p:nvPicPr>
          <p:cNvPr id="22" name="Picture 104" descr="\\192.168.4.30\conversion\IRDVD\JPG Creation\Martini _VAP3E\Output\Chapter 14\JPEG FILES\Labeled\fig_14_03_02B-L.jpg"/>
          <p:cNvPicPr>
            <a:picLocks noChangeAspect="1" noChangeArrowheads="1"/>
          </p:cNvPicPr>
          <p:nvPr/>
        </p:nvPicPr>
        <p:blipFill>
          <a:blip r:embed="rId2">
            <a:extLst>
              <a:ext uri="{28A0092B-C50C-407E-A947-70E740481C1C}">
                <a14:useLocalDpi xmlns:a14="http://schemas.microsoft.com/office/drawing/2010/main" val="0"/>
              </a:ext>
            </a:extLst>
          </a:blip>
          <a:srcRect b="2473"/>
          <a:stretch>
            <a:fillRect/>
          </a:stretch>
        </p:blipFill>
        <p:spPr bwMode="auto">
          <a:xfrm>
            <a:off x="1249565" y="947738"/>
            <a:ext cx="6681381" cy="550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6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14.3: Sympathetic and parasympathetic divisions</a:t>
            </a:r>
            <a:endParaRPr lang="en-US" dirty="0"/>
          </a:p>
        </p:txBody>
      </p:sp>
      <p:sp>
        <p:nvSpPr>
          <p:cNvPr id="31746" name="Content Placeholder 2"/>
          <p:cNvSpPr>
            <a:spLocks noGrp="1"/>
          </p:cNvSpPr>
          <p:nvPr>
            <p:ph idx="1"/>
          </p:nvPr>
        </p:nvSpPr>
        <p:spPr/>
        <p:txBody>
          <a:bodyPr/>
          <a:lstStyle/>
          <a:p>
            <a:r>
              <a:rPr lang="en-US" dirty="0"/>
              <a:t>Responses to increased parasympathetic activity</a:t>
            </a:r>
          </a:p>
          <a:p>
            <a:pPr lvl="1"/>
            <a:r>
              <a:rPr lang="en-US" dirty="0"/>
              <a:t>“Rest and digest” responses, which include:</a:t>
            </a:r>
          </a:p>
          <a:p>
            <a:pPr marL="1027113" lvl="2" indent="-457200">
              <a:buFont typeface="+mj-lt"/>
              <a:buAutoNum type="arabicPeriod"/>
            </a:pPr>
            <a:r>
              <a:rPr lang="en-US" dirty="0"/>
              <a:t>Decreased metabolic rate</a:t>
            </a:r>
          </a:p>
          <a:p>
            <a:pPr marL="1027113" lvl="2" indent="-457200">
              <a:buFont typeface="+mj-lt"/>
              <a:buAutoNum type="arabicPeriod"/>
            </a:pPr>
            <a:r>
              <a:rPr lang="en-US" dirty="0"/>
              <a:t>Decreased heart rate and blood pressure</a:t>
            </a:r>
          </a:p>
          <a:p>
            <a:pPr marL="1027113" lvl="2" indent="-457200">
              <a:buFont typeface="+mj-lt"/>
              <a:buAutoNum type="arabicPeriod"/>
            </a:pPr>
            <a:r>
              <a:rPr lang="en-US" dirty="0"/>
              <a:t>Increased secretion by salivary and digestive glands</a:t>
            </a:r>
          </a:p>
          <a:p>
            <a:pPr marL="1027113" lvl="2" indent="-457200">
              <a:buFont typeface="+mj-lt"/>
              <a:buAutoNum type="arabicPeriod"/>
            </a:pPr>
            <a:r>
              <a:rPr lang="en-US" dirty="0"/>
              <a:t>Increased motility and blood flow to the digestive tract</a:t>
            </a:r>
          </a:p>
          <a:p>
            <a:pPr marL="1027113" lvl="2" indent="-457200">
              <a:buFont typeface="+mj-lt"/>
              <a:buAutoNum type="arabicPeriod"/>
            </a:pPr>
            <a:r>
              <a:rPr lang="en-US" dirty="0"/>
              <a:t>Stimulation of urination and defecation</a:t>
            </a:r>
          </a:p>
        </p:txBody>
      </p:sp>
      <p:sp>
        <p:nvSpPr>
          <p:cNvPr id="2" name="Footer Placeholder 1"/>
          <p:cNvSpPr>
            <a:spLocks noGrp="1"/>
          </p:cNvSpPr>
          <p:nvPr>
            <p:ph type="ftr" sz="quarter" idx="10"/>
          </p:nvPr>
        </p:nvSpPr>
        <p:spPr/>
        <p:txBody>
          <a:bodyPr/>
          <a:lstStyle/>
          <a:p>
            <a:r>
              <a:rPr lang="en-US"/>
              <a:t>© 2018 Pearson Education, Inc.</a:t>
            </a:r>
            <a:endParaRPr lang="en-US" dirty="0"/>
          </a:p>
        </p:txBody>
      </p:sp>
    </p:spTree>
    <p:extLst>
      <p:ext uri="{BB962C8B-B14F-4D97-AF65-F5344CB8AC3E}">
        <p14:creationId xmlns:p14="http://schemas.microsoft.com/office/powerpoint/2010/main" val="145155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Sympathetic nervous system distribution</a:t>
            </a:r>
          </a:p>
        </p:txBody>
      </p:sp>
      <p:sp>
        <p:nvSpPr>
          <p:cNvPr id="6" name="Footer Placeholder 5"/>
          <p:cNvSpPr>
            <a:spLocks noGrp="1"/>
          </p:cNvSpPr>
          <p:nvPr>
            <p:ph type="ftr" sz="quarter" idx="10"/>
          </p:nvPr>
        </p:nvSpPr>
        <p:spPr/>
        <p:txBody>
          <a:bodyPr/>
          <a:lstStyle/>
          <a:p>
            <a:r>
              <a:rPr lang="en-US"/>
              <a:t>© 2018 Pearson Education, Inc.</a:t>
            </a:r>
            <a:endParaRPr lang="en-US" dirty="0"/>
          </a:p>
        </p:txBody>
      </p:sp>
      <p:pic>
        <p:nvPicPr>
          <p:cNvPr id="25" name="Picture 106" descr="\\192.168.4.30\conversion\IRDVD\JPG Creation\Martini _VAP3E\Output\Chapter 14\JPEG FILES\Labeled\fig_14_04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1220790" y="792127"/>
            <a:ext cx="6738931" cy="562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0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14.4: Innervation patterns of the sympathetic and parasympathetic divisions</a:t>
            </a:r>
            <a:endParaRPr lang="en-US" dirty="0"/>
          </a:p>
        </p:txBody>
      </p:sp>
      <p:sp>
        <p:nvSpPr>
          <p:cNvPr id="39938" name="Content Placeholder 2"/>
          <p:cNvSpPr>
            <a:spLocks noGrp="1"/>
          </p:cNvSpPr>
          <p:nvPr>
            <p:ph idx="1"/>
          </p:nvPr>
        </p:nvSpPr>
        <p:spPr/>
        <p:txBody>
          <a:bodyPr/>
          <a:lstStyle/>
          <a:p>
            <a:r>
              <a:rPr lang="en-US" dirty="0"/>
              <a:t>Innervation in the parasympathetic division</a:t>
            </a:r>
          </a:p>
          <a:p>
            <a:pPr lvl="1"/>
            <a:r>
              <a:rPr lang="en-US" dirty="0" err="1"/>
              <a:t>Vagus</a:t>
            </a:r>
            <a:r>
              <a:rPr lang="en-US" dirty="0"/>
              <a:t> nerve (cranial nerve X) provides ~75 percent of all parasympathetic outflow</a:t>
            </a:r>
          </a:p>
          <a:p>
            <a:pPr lvl="2"/>
            <a:r>
              <a:rPr lang="en-US" dirty="0"/>
              <a:t>Vagal branches intermingle sympathetic fibers, forming nerve plexuses</a:t>
            </a:r>
          </a:p>
          <a:p>
            <a:pPr lvl="1"/>
            <a:r>
              <a:rPr lang="en-US" dirty="0"/>
              <a:t>Sacral preganglionic fibers carry sacral parasympathetic output directly—do not join spinal nerves</a:t>
            </a:r>
          </a:p>
          <a:p>
            <a:pPr lvl="2"/>
            <a:r>
              <a:rPr lang="en-US" dirty="0"/>
              <a:t>Form distinct </a:t>
            </a:r>
            <a:r>
              <a:rPr lang="en-US" b="1" dirty="0"/>
              <a:t>pelvic</a:t>
            </a:r>
            <a:r>
              <a:rPr lang="en-US" dirty="0"/>
              <a:t> </a:t>
            </a:r>
            <a:r>
              <a:rPr lang="en-US" b="1" dirty="0"/>
              <a:t>nerves</a:t>
            </a:r>
          </a:p>
          <a:p>
            <a:pPr lvl="3"/>
            <a:r>
              <a:rPr lang="en-US" dirty="0"/>
              <a:t>Innervate intramural ganglia in kidneys, bladder, distal large intestine, and sex organs</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190915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Parasympathetic nervous system distribution</a:t>
            </a:r>
          </a:p>
        </p:txBody>
      </p:sp>
      <p:sp>
        <p:nvSpPr>
          <p:cNvPr id="6" name="Footer Placeholder 5"/>
          <p:cNvSpPr>
            <a:spLocks noGrp="1"/>
          </p:cNvSpPr>
          <p:nvPr>
            <p:ph type="ftr" sz="quarter" idx="10"/>
          </p:nvPr>
        </p:nvSpPr>
        <p:spPr/>
        <p:txBody>
          <a:bodyPr/>
          <a:lstStyle/>
          <a:p>
            <a:r>
              <a:rPr lang="en-US"/>
              <a:t>© 2018 Pearson Education, Inc.</a:t>
            </a:r>
            <a:endParaRPr lang="en-US" dirty="0"/>
          </a:p>
        </p:txBody>
      </p:sp>
      <p:pic>
        <p:nvPicPr>
          <p:cNvPr id="19" name="Picture 137" descr="\\192.168.4.30\conversion\IRDVD\JPG Creation\Martini _VAP3E\Output\Chapter 14\JPEG FILES\Labeled\fig_14_04_02-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1412636" y="840773"/>
            <a:ext cx="6355239" cy="575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9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14.5: The functional differences between the two ANS divisions reflect their divergent anatomical and physiological characteristics</a:t>
            </a:r>
            <a:endParaRPr lang="en-US" dirty="0"/>
          </a:p>
        </p:txBody>
      </p:sp>
      <p:sp>
        <p:nvSpPr>
          <p:cNvPr id="39938" name="Content Placeholder 2"/>
          <p:cNvSpPr>
            <a:spLocks noGrp="1"/>
          </p:cNvSpPr>
          <p:nvPr>
            <p:ph idx="1"/>
          </p:nvPr>
        </p:nvSpPr>
        <p:spPr>
          <a:xfrm>
            <a:off x="446088" y="1879600"/>
            <a:ext cx="8288337" cy="4370388"/>
          </a:xfrm>
        </p:spPr>
        <p:txBody>
          <a:bodyPr/>
          <a:lstStyle/>
          <a:p>
            <a:r>
              <a:rPr lang="en-US" dirty="0"/>
              <a:t>Sympathetic division</a:t>
            </a:r>
          </a:p>
          <a:p>
            <a:pPr lvl="1"/>
            <a:r>
              <a:rPr lang="en-US" altLang="en-US" dirty="0"/>
              <a:t>Can trigger local reflexes with specific effectors</a:t>
            </a:r>
          </a:p>
          <a:p>
            <a:pPr lvl="1"/>
            <a:r>
              <a:rPr lang="en-US" altLang="en-US" dirty="0"/>
              <a:t>Can be activated in its entirety (</a:t>
            </a:r>
            <a:r>
              <a:rPr lang="en-US" altLang="en-US" b="1" dirty="0"/>
              <a:t>sympathetic activation</a:t>
            </a:r>
            <a:r>
              <a:rPr lang="en-US" altLang="en-US" dirty="0"/>
              <a:t>)</a:t>
            </a:r>
            <a:r>
              <a:rPr lang="en-US" altLang="en-US" b="1" dirty="0"/>
              <a:t> </a:t>
            </a:r>
            <a:r>
              <a:rPr lang="en-US" altLang="en-US" dirty="0"/>
              <a:t>by:</a:t>
            </a:r>
          </a:p>
          <a:p>
            <a:pPr lvl="2"/>
            <a:r>
              <a:rPr lang="en-US" altLang="en-US" dirty="0"/>
              <a:t>Releasing norepinephrine (NE) at peripheral synapses</a:t>
            </a:r>
          </a:p>
          <a:p>
            <a:pPr lvl="2"/>
            <a:r>
              <a:rPr lang="en-US" altLang="en-US" dirty="0"/>
              <a:t>Distributing NE and epinephrine (E) throughout body</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383497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t>Module 14.5: Functional differences in ANS divisions</a:t>
            </a:r>
          </a:p>
        </p:txBody>
      </p:sp>
      <p:sp>
        <p:nvSpPr>
          <p:cNvPr id="39938" name="Content Placeholder 2"/>
          <p:cNvSpPr>
            <a:spLocks noGrp="1"/>
          </p:cNvSpPr>
          <p:nvPr>
            <p:ph idx="1"/>
          </p:nvPr>
        </p:nvSpPr>
        <p:spPr/>
        <p:txBody>
          <a:bodyPr/>
          <a:lstStyle/>
          <a:p>
            <a:r>
              <a:rPr lang="en-US" altLang="en-US" dirty="0"/>
              <a:t>Sympathetic activation controlled by centers in hypothalamus</a:t>
            </a:r>
          </a:p>
          <a:p>
            <a:pPr lvl="1"/>
            <a:r>
              <a:rPr lang="en-US" altLang="en-US" dirty="0"/>
              <a:t>Occurs during crisis</a:t>
            </a:r>
          </a:p>
          <a:p>
            <a:pPr lvl="1"/>
            <a:r>
              <a:rPr lang="en-US" altLang="en-US" dirty="0"/>
              <a:t>Effects not limited to peripheral tissues</a:t>
            </a:r>
          </a:p>
          <a:p>
            <a:pPr lvl="1"/>
            <a:r>
              <a:rPr lang="en-US" altLang="en-US" dirty="0"/>
              <a:t>Also alters CNS activity </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383100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Module 14.5: Functional differences in ANS divisions</a:t>
            </a:r>
            <a:br>
              <a:rPr lang="en-US" dirty="0"/>
            </a:br>
            <a:endParaRPr lang="en-US" dirty="0"/>
          </a:p>
        </p:txBody>
      </p:sp>
      <p:sp>
        <p:nvSpPr>
          <p:cNvPr id="3" name="Footer Placeholder 2"/>
          <p:cNvSpPr>
            <a:spLocks noGrp="1"/>
          </p:cNvSpPr>
          <p:nvPr>
            <p:ph type="ftr" sz="quarter" idx="10"/>
          </p:nvPr>
        </p:nvSpPr>
        <p:spPr/>
        <p:txBody>
          <a:bodyPr/>
          <a:lstStyle/>
          <a:p>
            <a:r>
              <a:rPr lang="en-US"/>
              <a:t>© 2018 Pearson Education, Inc.</a:t>
            </a:r>
            <a:endParaRPr lang="en-US" dirty="0"/>
          </a:p>
        </p:txBody>
      </p:sp>
      <p:pic>
        <p:nvPicPr>
          <p:cNvPr id="14" name="Picture 107" descr="\\192.168.4.30\conversion\IRDVD\JPG Creation\Martini _VAP3E\Output\Chapter 14\JPEG FILES\Labeled\fig_14_05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894524" y="1110504"/>
            <a:ext cx="7354953" cy="55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02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14.5: Functional differences in ANS divisions</a:t>
            </a:r>
            <a:endParaRPr lang="en-US" dirty="0"/>
          </a:p>
        </p:txBody>
      </p:sp>
      <p:sp>
        <p:nvSpPr>
          <p:cNvPr id="39938" name="Content Placeholder 2"/>
          <p:cNvSpPr>
            <a:spLocks noGrp="1"/>
          </p:cNvSpPr>
          <p:nvPr>
            <p:ph idx="1"/>
          </p:nvPr>
        </p:nvSpPr>
        <p:spPr/>
        <p:txBody>
          <a:bodyPr/>
          <a:lstStyle/>
          <a:p>
            <a:r>
              <a:rPr lang="en-US" dirty="0"/>
              <a:t>Parasympathetic division</a:t>
            </a:r>
          </a:p>
          <a:p>
            <a:pPr lvl="1"/>
            <a:r>
              <a:rPr lang="en-US" altLang="en-US" dirty="0"/>
              <a:t>Does not release neurotransmitters into bloodstream, so does not do division-wide system activation. </a:t>
            </a:r>
          </a:p>
          <a:p>
            <a:pPr lvl="1"/>
            <a:r>
              <a:rPr lang="en-US" altLang="en-US" dirty="0"/>
              <a:t>Parts are active continuously</a:t>
            </a:r>
          </a:p>
          <a:p>
            <a:pPr lvl="1"/>
            <a:r>
              <a:rPr lang="en-US" altLang="en-US" dirty="0"/>
              <a:t>Activities are reflex responses to conditions within specific structures or regions</a:t>
            </a:r>
          </a:p>
          <a:p>
            <a:pPr lvl="1"/>
            <a:r>
              <a:rPr lang="en-US" altLang="en-US" dirty="0"/>
              <a:t>Effects center on relaxation, food processing, and energy absorption</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384854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Module 14.5: Functional differences in ANS divisions</a:t>
            </a:r>
            <a:br>
              <a:rPr lang="en-US" dirty="0"/>
            </a:br>
            <a:endParaRPr lang="en-US" dirty="0"/>
          </a:p>
        </p:txBody>
      </p:sp>
      <p:sp>
        <p:nvSpPr>
          <p:cNvPr id="6" name="Footer Placeholder 5"/>
          <p:cNvSpPr>
            <a:spLocks noGrp="1"/>
          </p:cNvSpPr>
          <p:nvPr>
            <p:ph type="ftr" sz="quarter" idx="10"/>
          </p:nvPr>
        </p:nvSpPr>
        <p:spPr/>
        <p:txBody>
          <a:bodyPr/>
          <a:lstStyle/>
          <a:p>
            <a:r>
              <a:rPr lang="en-US"/>
              <a:t>© 2018 Pearson Education, Inc.</a:t>
            </a:r>
            <a:endParaRPr lang="en-US" dirty="0"/>
          </a:p>
        </p:txBody>
      </p:sp>
      <p:pic>
        <p:nvPicPr>
          <p:cNvPr id="22" name="Picture 110" descr="\\192.168.4.30\conversion\IRDVD\JPG Creation\Martini _VAP3E\Output\Chapter 14\JPEG FILES\Labeled\fig_14_05_04-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509620" y="1097250"/>
            <a:ext cx="6124760" cy="518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80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t>Module 14.2: The ANS consists of sympathetic and parasympathetic divisions</a:t>
            </a:r>
            <a:endParaRPr lang="en-US" dirty="0"/>
          </a:p>
        </p:txBody>
      </p:sp>
      <p:sp>
        <p:nvSpPr>
          <p:cNvPr id="3" name="Content Placeholder 2"/>
          <p:cNvSpPr>
            <a:spLocks noGrp="1"/>
          </p:cNvSpPr>
          <p:nvPr>
            <p:ph idx="1"/>
          </p:nvPr>
        </p:nvSpPr>
        <p:spPr/>
        <p:txBody>
          <a:bodyPr/>
          <a:lstStyle/>
          <a:p>
            <a:r>
              <a:rPr lang="en-US" altLang="en-US" b="1" dirty="0"/>
              <a:t>Autonomic nervous system</a:t>
            </a:r>
          </a:p>
          <a:p>
            <a:pPr lvl="1"/>
            <a:r>
              <a:rPr lang="en-US" altLang="en-US" dirty="0"/>
              <a:t>Two major divisions</a:t>
            </a:r>
          </a:p>
          <a:p>
            <a:pPr lvl="2"/>
            <a:r>
              <a:rPr lang="en-US" altLang="en-US" b="1" dirty="0"/>
              <a:t>Sympathetic division</a:t>
            </a:r>
          </a:p>
          <a:p>
            <a:pPr lvl="2"/>
            <a:r>
              <a:rPr lang="en-US" altLang="en-US" b="1" dirty="0"/>
              <a:t>Parasympathetic division</a:t>
            </a:r>
            <a:r>
              <a:rPr lang="en-US" altLang="en-US" dirty="0"/>
              <a:t> </a:t>
            </a:r>
            <a:endParaRPr lang="en-US" altLang="en-US" b="1" dirty="0"/>
          </a:p>
          <a:p>
            <a:pPr lvl="1"/>
            <a:r>
              <a:rPr lang="en-US" altLang="en-US" dirty="0"/>
              <a:t>Usually have opposing effects </a:t>
            </a:r>
          </a:p>
          <a:p>
            <a:pPr lvl="2"/>
            <a:r>
              <a:rPr lang="en-US" altLang="en-US" dirty="0"/>
              <a:t>May also work independently</a:t>
            </a:r>
          </a:p>
          <a:p>
            <a:pPr lvl="2"/>
            <a:r>
              <a:rPr lang="en-US" altLang="en-US" dirty="0"/>
              <a:t>Some structures innervated by only one division</a:t>
            </a:r>
          </a:p>
          <a:p>
            <a:pPr lvl="2"/>
            <a:r>
              <a:rPr lang="en-US" altLang="en-US" dirty="0"/>
              <a:t>Sometimes work together in complex processes</a:t>
            </a:r>
          </a:p>
          <a:p>
            <a:pPr lvl="1"/>
            <a:r>
              <a:rPr lang="en-US" altLang="en-US" dirty="0"/>
              <a:t>Both divisions influence third autonomic division, called the </a:t>
            </a:r>
            <a:r>
              <a:rPr lang="en-US" altLang="en-US" b="1" dirty="0"/>
              <a:t>enteric</a:t>
            </a:r>
            <a:r>
              <a:rPr lang="en-US" altLang="en-US" dirty="0"/>
              <a:t> </a:t>
            </a:r>
            <a:r>
              <a:rPr lang="en-US" altLang="en-US" b="1" dirty="0"/>
              <a:t>nervous</a:t>
            </a:r>
            <a:r>
              <a:rPr lang="en-US" altLang="en-US" dirty="0"/>
              <a:t> </a:t>
            </a:r>
            <a:r>
              <a:rPr lang="en-US" altLang="en-US" b="1" dirty="0"/>
              <a:t>system (ENS)</a:t>
            </a:r>
            <a:endParaRPr lang="en-US" altLang="en-US" dirty="0"/>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250619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Summary comparison of sympathetic and parasympathetic divisions</a:t>
            </a:r>
          </a:p>
        </p:txBody>
      </p:sp>
      <p:sp>
        <p:nvSpPr>
          <p:cNvPr id="8" name="Footer Placeholder 7"/>
          <p:cNvSpPr>
            <a:spLocks noGrp="1"/>
          </p:cNvSpPr>
          <p:nvPr>
            <p:ph type="ftr" sz="quarter" idx="10"/>
          </p:nvPr>
        </p:nvSpPr>
        <p:spPr/>
        <p:txBody>
          <a:bodyPr/>
          <a:lstStyle/>
          <a:p>
            <a:r>
              <a:rPr lang="en-US"/>
              <a:t>© 2018 Pearson Education, Inc.</a:t>
            </a:r>
            <a:endParaRPr lang="en-US" dirty="0"/>
          </a:p>
        </p:txBody>
      </p:sp>
      <p:pic>
        <p:nvPicPr>
          <p:cNvPr id="32" name="Picture 113" descr="\\192.168.4.30\conversion\IRDVD\JPG Creation\Martini _VAP3E\Output\Chapter 14\JPEG FILES\Labeled\fig_14_05_02B-03B-L.jpg"/>
          <p:cNvPicPr>
            <a:picLocks noChangeAspect="1" noChangeArrowheads="1"/>
          </p:cNvPicPr>
          <p:nvPr/>
        </p:nvPicPr>
        <p:blipFill>
          <a:blip r:embed="rId2">
            <a:extLst>
              <a:ext uri="{28A0092B-C50C-407E-A947-70E740481C1C}">
                <a14:useLocalDpi xmlns:a14="http://schemas.microsoft.com/office/drawing/2010/main" val="0"/>
              </a:ext>
            </a:extLst>
          </a:blip>
          <a:srcRect b="3477"/>
          <a:stretch>
            <a:fillRect/>
          </a:stretch>
        </p:blipFill>
        <p:spPr bwMode="auto">
          <a:xfrm>
            <a:off x="3952240" y="4218994"/>
            <a:ext cx="5062086" cy="2505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4" descr="\\192.168.4.30\conversion\IRDVD\JPG Creation\Martini _VAP3E\Output\Chapter 14\JPEG FILES\Labeled\fig_14_05_02A-03A-L.jpg"/>
          <p:cNvPicPr>
            <a:picLocks noChangeAspect="1" noChangeArrowheads="1"/>
          </p:cNvPicPr>
          <p:nvPr/>
        </p:nvPicPr>
        <p:blipFill>
          <a:blip r:embed="rId3">
            <a:extLst>
              <a:ext uri="{28A0092B-C50C-407E-A947-70E740481C1C}">
                <a14:useLocalDpi xmlns:a14="http://schemas.microsoft.com/office/drawing/2010/main" val="0"/>
              </a:ext>
            </a:extLst>
          </a:blip>
          <a:srcRect b="2475"/>
          <a:stretch>
            <a:fillRect/>
          </a:stretch>
        </p:blipFill>
        <p:spPr bwMode="auto">
          <a:xfrm>
            <a:off x="277547" y="1255132"/>
            <a:ext cx="4219299" cy="296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722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14.6: Membrane receptors at target organs mediate the effects of sympathetic and parasympathetic stimulation</a:t>
            </a:r>
            <a:endParaRPr lang="en-US" dirty="0"/>
          </a:p>
        </p:txBody>
      </p:sp>
      <p:sp>
        <p:nvSpPr>
          <p:cNvPr id="39938" name="Content Placeholder 2"/>
          <p:cNvSpPr>
            <a:spLocks noGrp="1"/>
          </p:cNvSpPr>
          <p:nvPr>
            <p:ph idx="1"/>
          </p:nvPr>
        </p:nvSpPr>
        <p:spPr>
          <a:xfrm>
            <a:off x="446088" y="1478070"/>
            <a:ext cx="8288337" cy="4771917"/>
          </a:xfrm>
        </p:spPr>
        <p:txBody>
          <a:bodyPr/>
          <a:lstStyle/>
          <a:p>
            <a:r>
              <a:rPr lang="en-US" dirty="0"/>
              <a:t>Neurotransmitter release in sympathetic division</a:t>
            </a:r>
          </a:p>
          <a:p>
            <a:pPr lvl="1"/>
            <a:r>
              <a:rPr lang="en-US" dirty="0"/>
              <a:t>Effects result from norepinephrine (NE) and epinephrine (E) binding to </a:t>
            </a:r>
            <a:r>
              <a:rPr lang="en-US" b="1" dirty="0"/>
              <a:t>adrenergic</a:t>
            </a:r>
            <a:r>
              <a:rPr lang="en-US" dirty="0"/>
              <a:t> </a:t>
            </a:r>
            <a:r>
              <a:rPr lang="en-US" b="1" dirty="0"/>
              <a:t>receptors </a:t>
            </a:r>
            <a:r>
              <a:rPr lang="en-US" dirty="0"/>
              <a:t>in target cell plasma membrane</a:t>
            </a:r>
          </a:p>
          <a:p>
            <a:pPr lvl="1"/>
            <a:r>
              <a:rPr lang="en-US" dirty="0"/>
              <a:t>Two types of adrenergic receptors: </a:t>
            </a:r>
            <a:r>
              <a:rPr lang="en-US" b="1" dirty="0"/>
              <a:t>alpha receptors</a:t>
            </a:r>
            <a:r>
              <a:rPr lang="en-US" dirty="0"/>
              <a:t> and </a:t>
            </a:r>
            <a:r>
              <a:rPr lang="en-US" b="1" dirty="0"/>
              <a:t>beta receptors</a:t>
            </a:r>
          </a:p>
          <a:p>
            <a:pPr lvl="2"/>
            <a:r>
              <a:rPr lang="en-US" dirty="0"/>
              <a:t>NE stimulates alpha receptors more than beta receptors</a:t>
            </a:r>
          </a:p>
          <a:p>
            <a:pPr lvl="2"/>
            <a:r>
              <a:rPr lang="en-US" dirty="0"/>
              <a:t>E stimulates both types</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1136436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14.6: Membrane receptors at target organs mediate the effects of sympathetic and parasympathetic stimulation</a:t>
            </a:r>
            <a:endParaRPr lang="en-US" dirty="0"/>
          </a:p>
        </p:txBody>
      </p:sp>
      <p:sp>
        <p:nvSpPr>
          <p:cNvPr id="39938" name="Content Placeholder 2"/>
          <p:cNvSpPr>
            <a:spLocks noGrp="1"/>
          </p:cNvSpPr>
          <p:nvPr>
            <p:ph idx="1"/>
          </p:nvPr>
        </p:nvSpPr>
        <p:spPr>
          <a:xfrm>
            <a:off x="446088" y="1478070"/>
            <a:ext cx="8288337" cy="4771917"/>
          </a:xfrm>
        </p:spPr>
        <p:txBody>
          <a:bodyPr/>
          <a:lstStyle/>
          <a:p>
            <a:pPr lvl="1"/>
            <a:r>
              <a:rPr lang="en-US" dirty="0"/>
              <a:t>Generalized sympathetic activation and release of NE/E from adrenal medulla stimulates both types of receptors; effect lasts longer. </a:t>
            </a:r>
          </a:p>
          <a:p>
            <a:pPr lvl="1"/>
            <a:r>
              <a:rPr lang="en-US" dirty="0"/>
              <a:t>Adrenals release three times more E than NE, so during sympathetic activation, beta receptor effects predominate</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3518980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14.6: Neurotransmitter release in ANS divisions</a:t>
            </a:r>
            <a:endParaRPr lang="en-US" dirty="0"/>
          </a:p>
        </p:txBody>
      </p:sp>
      <p:sp>
        <p:nvSpPr>
          <p:cNvPr id="39938" name="Content Placeholder 2"/>
          <p:cNvSpPr>
            <a:spLocks noGrp="1"/>
          </p:cNvSpPr>
          <p:nvPr>
            <p:ph idx="1"/>
          </p:nvPr>
        </p:nvSpPr>
        <p:spPr>
          <a:xfrm>
            <a:off x="446089" y="1290638"/>
            <a:ext cx="4301276" cy="4959350"/>
          </a:xfrm>
        </p:spPr>
        <p:txBody>
          <a:bodyPr/>
          <a:lstStyle/>
          <a:p>
            <a:r>
              <a:rPr lang="en-US" b="1" dirty="0"/>
              <a:t>Alpha (α) receptors</a:t>
            </a:r>
          </a:p>
          <a:p>
            <a:pPr lvl="1"/>
            <a:r>
              <a:rPr lang="en-US" dirty="0"/>
              <a:t>Generally stimulated by NE and E</a:t>
            </a:r>
          </a:p>
          <a:p>
            <a:pPr lvl="1"/>
            <a:r>
              <a:rPr lang="en-US" dirty="0"/>
              <a:t>Activates G proteins of plasma membrane</a:t>
            </a:r>
          </a:p>
          <a:p>
            <a:pPr lvl="1"/>
            <a:r>
              <a:rPr lang="en-US" dirty="0"/>
              <a:t>Activation triggers different activities in cell</a:t>
            </a:r>
          </a:p>
          <a:p>
            <a:pPr lvl="2"/>
            <a:r>
              <a:rPr lang="en-US" dirty="0"/>
              <a:t>Alpha-1 receptors—excitatory</a:t>
            </a:r>
          </a:p>
          <a:p>
            <a:pPr lvl="2"/>
            <a:r>
              <a:rPr lang="en-US" dirty="0"/>
              <a:t>Alpha-2 receptors—inhibitory</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pic>
        <p:nvPicPr>
          <p:cNvPr id="8" name="Picture 115" descr="\\192.168.4.30\conversion\IRDVD\JPG Creation\Martini _VAP3E\Output\Chapter 14\JPEG FILES\Labeled\fig_14_06_01-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4867171" y="813134"/>
            <a:ext cx="4009480" cy="577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9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14.6: Neurotransmitter release in ANS divisions</a:t>
            </a:r>
            <a:endParaRPr lang="en-US" dirty="0"/>
          </a:p>
        </p:txBody>
      </p:sp>
      <p:sp>
        <p:nvSpPr>
          <p:cNvPr id="39938" name="Content Placeholder 2"/>
          <p:cNvSpPr>
            <a:spLocks noGrp="1"/>
          </p:cNvSpPr>
          <p:nvPr>
            <p:ph idx="1"/>
          </p:nvPr>
        </p:nvSpPr>
        <p:spPr>
          <a:xfrm>
            <a:off x="446088" y="1290638"/>
            <a:ext cx="4576849" cy="4959350"/>
          </a:xfrm>
        </p:spPr>
        <p:txBody>
          <a:bodyPr/>
          <a:lstStyle/>
          <a:p>
            <a:r>
              <a:rPr lang="en-US" b="1" dirty="0"/>
              <a:t>Beta (β) receptors</a:t>
            </a:r>
          </a:p>
          <a:p>
            <a:pPr lvl="1"/>
            <a:r>
              <a:rPr lang="en-US" dirty="0"/>
              <a:t>Generally stimulated </a:t>
            </a:r>
            <a:br>
              <a:rPr lang="en-US" dirty="0"/>
            </a:br>
            <a:r>
              <a:rPr lang="en-US" dirty="0"/>
              <a:t>by E</a:t>
            </a:r>
          </a:p>
          <a:p>
            <a:pPr lvl="1"/>
            <a:r>
              <a:rPr lang="en-US" dirty="0"/>
              <a:t>In many organs (skeletal muscles, lungs, heart, liver)</a:t>
            </a:r>
          </a:p>
          <a:p>
            <a:pPr lvl="1"/>
            <a:r>
              <a:rPr lang="en-US" dirty="0"/>
              <a:t>Stimulation of beta receptors and G protein activation change target cell’s metabolic activity </a:t>
            </a:r>
          </a:p>
          <a:p>
            <a:pPr lvl="1"/>
            <a:r>
              <a:rPr lang="en-US" dirty="0"/>
              <a:t>Three types: beta-1 (β</a:t>
            </a:r>
            <a:r>
              <a:rPr lang="en-US" baseline="-25000" dirty="0"/>
              <a:t>1</a:t>
            </a:r>
            <a:r>
              <a:rPr lang="en-US" dirty="0"/>
              <a:t>), beta-2 (β</a:t>
            </a:r>
            <a:r>
              <a:rPr lang="en-US" baseline="-25000" dirty="0"/>
              <a:t>2</a:t>
            </a:r>
            <a:r>
              <a:rPr lang="en-US" dirty="0"/>
              <a:t>), beta-3 (β</a:t>
            </a:r>
            <a:r>
              <a:rPr lang="en-US" baseline="-25000" dirty="0"/>
              <a:t>3</a:t>
            </a:r>
            <a:r>
              <a:rPr lang="en-US" dirty="0"/>
              <a:t>)</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pic>
        <p:nvPicPr>
          <p:cNvPr id="8" name="Picture 116" descr="\\192.168.4.30\conversion\IRDVD\JPG Creation\Martini _VAP3E\Output\Chapter 14\JPEG FILES\Labeled\fig_14_06_02-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4738026" y="1290638"/>
            <a:ext cx="4224441" cy="393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4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14.6: Neurotransmitter release in ANS divisions</a:t>
            </a:r>
            <a:endParaRPr lang="en-US" dirty="0"/>
          </a:p>
        </p:txBody>
      </p:sp>
      <p:sp>
        <p:nvSpPr>
          <p:cNvPr id="39938" name="Content Placeholder 2"/>
          <p:cNvSpPr>
            <a:spLocks noGrp="1"/>
          </p:cNvSpPr>
          <p:nvPr>
            <p:ph idx="1"/>
          </p:nvPr>
        </p:nvSpPr>
        <p:spPr/>
        <p:txBody>
          <a:bodyPr/>
          <a:lstStyle/>
          <a:p>
            <a:r>
              <a:rPr lang="en-US" dirty="0"/>
              <a:t>Neurotransmitter release in the parasympathetic division</a:t>
            </a:r>
          </a:p>
          <a:p>
            <a:pPr lvl="1"/>
            <a:r>
              <a:rPr lang="en-US" dirty="0"/>
              <a:t>All parasympathetic fibers release acetylcholine (</a:t>
            </a:r>
            <a:r>
              <a:rPr lang="en-US" dirty="0" err="1"/>
              <a:t>ACh</a:t>
            </a:r>
            <a:r>
              <a:rPr lang="en-US" dirty="0"/>
              <a:t>)</a:t>
            </a:r>
          </a:p>
          <a:p>
            <a:pPr lvl="1"/>
            <a:r>
              <a:rPr lang="en-US" dirty="0"/>
              <a:t>Two types of </a:t>
            </a:r>
            <a:r>
              <a:rPr lang="en-US" b="1" dirty="0"/>
              <a:t>cholinergic receptors</a:t>
            </a:r>
            <a:r>
              <a:rPr lang="en-US" dirty="0"/>
              <a:t>—nicotinic and muscarinic</a:t>
            </a:r>
          </a:p>
        </p:txBody>
      </p:sp>
      <p:sp>
        <p:nvSpPr>
          <p:cNvPr id="2" name="Footer Placeholder 1"/>
          <p:cNvSpPr>
            <a:spLocks noGrp="1"/>
          </p:cNvSpPr>
          <p:nvPr>
            <p:ph type="ftr" sz="quarter" idx="10"/>
          </p:nvPr>
        </p:nvSpPr>
        <p:spPr/>
        <p:txBody>
          <a:bodyPr/>
          <a:lstStyle/>
          <a:p>
            <a:r>
              <a:rPr lang="en-US"/>
              <a:t>© 2018 Pearson Education, Inc.</a:t>
            </a:r>
            <a:endParaRPr lang="en-US" dirty="0"/>
          </a:p>
        </p:txBody>
      </p:sp>
    </p:spTree>
    <p:extLst>
      <p:ext uri="{BB962C8B-B14F-4D97-AF65-F5344CB8AC3E}">
        <p14:creationId xmlns:p14="http://schemas.microsoft.com/office/powerpoint/2010/main" val="23820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14.6: Neurotransmitter release in ANS divisions</a:t>
            </a:r>
            <a:endParaRPr lang="en-US" dirty="0"/>
          </a:p>
        </p:txBody>
      </p:sp>
      <p:sp>
        <p:nvSpPr>
          <p:cNvPr id="39938" name="Content Placeholder 2"/>
          <p:cNvSpPr>
            <a:spLocks noGrp="1"/>
          </p:cNvSpPr>
          <p:nvPr>
            <p:ph idx="1"/>
          </p:nvPr>
        </p:nvSpPr>
        <p:spPr/>
        <p:txBody>
          <a:bodyPr/>
          <a:lstStyle/>
          <a:p>
            <a:pPr marL="690563" lvl="1" indent="-514350">
              <a:buFont typeface="+mj-lt"/>
              <a:buAutoNum type="arabicPeriod"/>
            </a:pPr>
            <a:r>
              <a:rPr lang="en-US" dirty="0">
                <a:cs typeface="Arial"/>
              </a:rPr>
              <a:t>​</a:t>
            </a:r>
            <a:r>
              <a:rPr lang="en-US" b="1" dirty="0"/>
              <a:t>Nicotinic</a:t>
            </a:r>
            <a:r>
              <a:rPr lang="en-US" dirty="0"/>
              <a:t> </a:t>
            </a:r>
            <a:r>
              <a:rPr lang="en-US" b="1" dirty="0"/>
              <a:t>receptors</a:t>
            </a:r>
          </a:p>
          <a:p>
            <a:pPr lvl="2"/>
            <a:r>
              <a:rPr lang="en-US" dirty="0"/>
              <a:t>On all postganglionic neurons, on adrenal medullae cells, and at neuromuscular junctions of skeletal muscle fibers</a:t>
            </a:r>
          </a:p>
          <a:p>
            <a:pPr lvl="3"/>
            <a:r>
              <a:rPr lang="en-US" dirty="0"/>
              <a:t>Excitatory</a:t>
            </a:r>
          </a:p>
          <a:p>
            <a:pPr lvl="3"/>
            <a:r>
              <a:rPr lang="en-US" dirty="0"/>
              <a:t>Stimulated </a:t>
            </a:r>
            <a:br>
              <a:rPr lang="en-US" dirty="0"/>
            </a:br>
            <a:r>
              <a:rPr lang="en-US" dirty="0"/>
              <a:t>by nicotine </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pic>
        <p:nvPicPr>
          <p:cNvPr id="5" name="Picture 117" descr="\\192.168.4.30\conversion\IRDVD\JPG Creation\Martini _VAP3E\Output\Chapter 14\JPEG FILES\Labeled\fig_14_06_03-L.jpg"/>
          <p:cNvPicPr>
            <a:picLocks noChangeAspect="1" noChangeArrowheads="1"/>
          </p:cNvPicPr>
          <p:nvPr/>
        </p:nvPicPr>
        <p:blipFill>
          <a:blip r:embed="rId2">
            <a:extLst>
              <a:ext uri="{28A0092B-C50C-407E-A947-70E740481C1C}">
                <a14:useLocalDpi xmlns:a14="http://schemas.microsoft.com/office/drawing/2010/main" val="0"/>
              </a:ext>
            </a:extLst>
          </a:blip>
          <a:srcRect b="2682"/>
          <a:stretch>
            <a:fillRect/>
          </a:stretch>
        </p:blipFill>
        <p:spPr bwMode="auto">
          <a:xfrm>
            <a:off x="3780028" y="3386220"/>
            <a:ext cx="4954397" cy="320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3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14.6: Neurotransmitter release in ANS divisions</a:t>
            </a:r>
            <a:endParaRPr lang="en-US" dirty="0"/>
          </a:p>
        </p:txBody>
      </p:sp>
      <p:sp>
        <p:nvSpPr>
          <p:cNvPr id="39938" name="Content Placeholder 2"/>
          <p:cNvSpPr>
            <a:spLocks noGrp="1"/>
          </p:cNvSpPr>
          <p:nvPr>
            <p:ph idx="1"/>
          </p:nvPr>
        </p:nvSpPr>
        <p:spPr/>
        <p:txBody>
          <a:bodyPr/>
          <a:lstStyle/>
          <a:p>
            <a:pPr marL="690563" lvl="1" indent="-514350">
              <a:buFont typeface="+mj-lt"/>
              <a:buAutoNum type="arabicPeriod" startAt="2"/>
            </a:pPr>
            <a:r>
              <a:rPr lang="en-US" dirty="0">
                <a:cs typeface="Arial"/>
              </a:rPr>
              <a:t>​</a:t>
            </a:r>
            <a:r>
              <a:rPr lang="en-US" b="1" dirty="0"/>
              <a:t>Muscarinic</a:t>
            </a:r>
            <a:r>
              <a:rPr lang="en-US" dirty="0"/>
              <a:t> </a:t>
            </a:r>
            <a:r>
              <a:rPr lang="en-US" b="1" dirty="0"/>
              <a:t>receptors</a:t>
            </a:r>
          </a:p>
          <a:p>
            <a:pPr lvl="2"/>
            <a:r>
              <a:rPr lang="en-US" dirty="0"/>
              <a:t>G protein–coupled receptors</a:t>
            </a:r>
          </a:p>
          <a:p>
            <a:pPr lvl="2"/>
            <a:r>
              <a:rPr lang="en-US" dirty="0"/>
              <a:t>At cholinergic neuromuscular or </a:t>
            </a:r>
            <a:r>
              <a:rPr lang="en-US" dirty="0" err="1"/>
              <a:t>neuroglandular</a:t>
            </a:r>
            <a:r>
              <a:rPr lang="en-US" dirty="0"/>
              <a:t> junctions in parasympathetic division and few cholinergic junctions in sympathetic division</a:t>
            </a:r>
          </a:p>
          <a:p>
            <a:pPr lvl="2"/>
            <a:r>
              <a:rPr lang="en-US" dirty="0"/>
              <a:t>Longer-lasting effects </a:t>
            </a:r>
            <a:br>
              <a:rPr lang="en-US" dirty="0"/>
            </a:br>
            <a:r>
              <a:rPr lang="en-US" dirty="0"/>
              <a:t>than nicotinic receptors</a:t>
            </a:r>
          </a:p>
          <a:p>
            <a:pPr lvl="2"/>
            <a:r>
              <a:rPr lang="en-US" dirty="0"/>
              <a:t>Excitatory or inhibitory</a:t>
            </a:r>
          </a:p>
          <a:p>
            <a:pPr lvl="2"/>
            <a:r>
              <a:rPr lang="en-US" dirty="0"/>
              <a:t>Stimulated by</a:t>
            </a:r>
            <a:br>
              <a:rPr lang="en-US" dirty="0"/>
            </a:br>
            <a:r>
              <a:rPr lang="en-US" dirty="0" err="1"/>
              <a:t>muscarine</a:t>
            </a:r>
            <a:r>
              <a:rPr lang="en-US" dirty="0"/>
              <a:t> (toxin </a:t>
            </a:r>
            <a:br>
              <a:rPr lang="en-US" dirty="0"/>
            </a:br>
            <a:r>
              <a:rPr lang="en-US" dirty="0"/>
              <a:t>produced by poisonous</a:t>
            </a:r>
            <a:br>
              <a:rPr lang="en-US" dirty="0"/>
            </a:br>
            <a:r>
              <a:rPr lang="en-US" dirty="0"/>
              <a:t>mushrooms)</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pic>
        <p:nvPicPr>
          <p:cNvPr id="9" name="Picture 118" descr="\\192.168.4.30\conversion\IRDVD\JPG Creation\Martini _VAP3E\Output\Chapter 14\JPEG FILES\Labeled\fig_14_06_04-L.jpg"/>
          <p:cNvPicPr>
            <a:picLocks noChangeAspect="1" noChangeArrowheads="1"/>
          </p:cNvPicPr>
          <p:nvPr/>
        </p:nvPicPr>
        <p:blipFill>
          <a:blip r:embed="rId2">
            <a:extLst>
              <a:ext uri="{28A0092B-C50C-407E-A947-70E740481C1C}">
                <a14:useLocalDpi xmlns:a14="http://schemas.microsoft.com/office/drawing/2010/main" val="0"/>
              </a:ext>
            </a:extLst>
          </a:blip>
          <a:srcRect b="2449"/>
          <a:stretch>
            <a:fillRect/>
          </a:stretch>
        </p:blipFill>
        <p:spPr bwMode="auto">
          <a:xfrm>
            <a:off x="4590256" y="3566311"/>
            <a:ext cx="4257929" cy="302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14.7: The ANS adjusts visceral motor responses to maintain homeostasis</a:t>
            </a:r>
            <a:endParaRPr lang="en-US" dirty="0"/>
          </a:p>
        </p:txBody>
      </p:sp>
      <p:sp>
        <p:nvSpPr>
          <p:cNvPr id="39938" name="Content Placeholder 2"/>
          <p:cNvSpPr>
            <a:spLocks noGrp="1"/>
          </p:cNvSpPr>
          <p:nvPr>
            <p:ph idx="1"/>
          </p:nvPr>
        </p:nvSpPr>
        <p:spPr/>
        <p:txBody>
          <a:bodyPr/>
          <a:lstStyle/>
          <a:p>
            <a:r>
              <a:rPr lang="en-US" dirty="0"/>
              <a:t>Maintaining homeostasis</a:t>
            </a:r>
          </a:p>
          <a:p>
            <a:pPr lvl="1"/>
            <a:r>
              <a:rPr lang="en-US" dirty="0"/>
              <a:t>Vital physiological processes continue even if person is unconscious</a:t>
            </a:r>
          </a:p>
          <a:p>
            <a:pPr lvl="1"/>
            <a:r>
              <a:rPr lang="en-US" dirty="0"/>
              <a:t>Person can survive in a coma for decades</a:t>
            </a:r>
          </a:p>
          <a:p>
            <a:pPr lvl="1"/>
            <a:r>
              <a:rPr lang="en-US" dirty="0"/>
              <a:t>ANS adjusts activities of digestive, cardiovascular, respiratory, and reproductive systems without input from conscious mind</a:t>
            </a:r>
          </a:p>
          <a:p>
            <a:pPr lvl="1"/>
            <a:r>
              <a:rPr lang="en-US" dirty="0"/>
              <a:t>ANS output impacts virtually every body system</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91697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9" descr="\\192.168.4.30\conversion\IRDVD\Lecture Format\Martini VAP3e\Output\Ch13-15\Custom_JPGs\ch14\fig_14_07_01_step1-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614221" y="856493"/>
            <a:ext cx="5915558" cy="514501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US" dirty="0"/>
              <a:t>CNS processing</a:t>
            </a:r>
            <a:br>
              <a:rPr lang="en-US" dirty="0"/>
            </a:br>
            <a:endParaRPr lang="en-US" dirty="0"/>
          </a:p>
        </p:txBody>
      </p:sp>
      <p:sp>
        <p:nvSpPr>
          <p:cNvPr id="6" name="Footer Placeholder 5"/>
          <p:cNvSpPr>
            <a:spLocks noGrp="1"/>
          </p:cNvSpPr>
          <p:nvPr>
            <p:ph type="ftr" sz="quarter" idx="10"/>
          </p:nvPr>
        </p:nvSpPr>
        <p:spPr/>
        <p:txBody>
          <a:bodyPr/>
          <a:lstStyle/>
          <a:p>
            <a:r>
              <a:rPr lang="en-US"/>
              <a:t>© 2018 Pearson Education, Inc.</a:t>
            </a:r>
            <a:endParaRPr lang="en-US" dirty="0"/>
          </a:p>
        </p:txBody>
      </p:sp>
    </p:spTree>
    <p:extLst>
      <p:ext uri="{BB962C8B-B14F-4D97-AF65-F5344CB8AC3E}">
        <p14:creationId xmlns:p14="http://schemas.microsoft.com/office/powerpoint/2010/main" val="60525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t>Module 14.2: ANS divisions</a:t>
            </a:r>
            <a:endParaRPr lang="en-US" dirty="0"/>
          </a:p>
        </p:txBody>
      </p:sp>
      <p:sp>
        <p:nvSpPr>
          <p:cNvPr id="3" name="Content Placeholder 2"/>
          <p:cNvSpPr>
            <a:spLocks noGrp="1"/>
          </p:cNvSpPr>
          <p:nvPr>
            <p:ph idx="1"/>
          </p:nvPr>
        </p:nvSpPr>
        <p:spPr>
          <a:xfrm>
            <a:off x="446089" y="909522"/>
            <a:ext cx="5668168" cy="5340466"/>
          </a:xfrm>
        </p:spPr>
        <p:txBody>
          <a:bodyPr/>
          <a:lstStyle/>
          <a:p>
            <a:pPr>
              <a:lnSpc>
                <a:spcPts val="2960"/>
              </a:lnSpc>
            </a:pPr>
            <a:r>
              <a:rPr lang="en-US" altLang="en-US" b="1" dirty="0"/>
              <a:t>Sympathetic division</a:t>
            </a:r>
          </a:p>
          <a:p>
            <a:pPr lvl="1">
              <a:lnSpc>
                <a:spcPts val="2960"/>
              </a:lnSpc>
            </a:pPr>
            <a:r>
              <a:rPr lang="en-US" altLang="en-US" dirty="0"/>
              <a:t>In general, active during exertion, stress, or emergency</a:t>
            </a:r>
          </a:p>
          <a:p>
            <a:pPr lvl="1">
              <a:lnSpc>
                <a:spcPts val="2960"/>
              </a:lnSpc>
            </a:pPr>
            <a:r>
              <a:rPr lang="en-US" altLang="en-US" dirty="0"/>
              <a:t>Also called </a:t>
            </a:r>
            <a:r>
              <a:rPr lang="en-US" altLang="en-US" b="1" dirty="0"/>
              <a:t>thoracolumbar</a:t>
            </a:r>
            <a:r>
              <a:rPr lang="en-US" altLang="en-US" dirty="0"/>
              <a:t> </a:t>
            </a:r>
            <a:r>
              <a:rPr lang="en-US" altLang="en-US" b="1" dirty="0"/>
              <a:t>division</a:t>
            </a:r>
          </a:p>
          <a:p>
            <a:pPr lvl="2">
              <a:lnSpc>
                <a:spcPts val="2960"/>
              </a:lnSpc>
            </a:pPr>
            <a:r>
              <a:rPr lang="en-US" altLang="en-US" dirty="0"/>
              <a:t>Axons emerge from cell bodies in lateral gray horns of thoracic and superior lumbar segments of spinal cord (T</a:t>
            </a:r>
            <a:r>
              <a:rPr lang="en-US" altLang="en-US" baseline="-25000" dirty="0"/>
              <a:t>1</a:t>
            </a:r>
            <a:r>
              <a:rPr lang="en-US" altLang="en-US" dirty="0"/>
              <a:t>–L</a:t>
            </a:r>
            <a:r>
              <a:rPr lang="en-US" altLang="en-US" baseline="-25000" dirty="0"/>
              <a:t>2</a:t>
            </a:r>
            <a:r>
              <a:rPr lang="en-US" altLang="en-US" dirty="0"/>
              <a:t>)</a:t>
            </a:r>
          </a:p>
          <a:p>
            <a:pPr lvl="1">
              <a:lnSpc>
                <a:spcPts val="2960"/>
              </a:lnSpc>
            </a:pPr>
            <a:r>
              <a:rPr lang="en-US" altLang="en-US" dirty="0"/>
              <a:t>Axons innervate ganglia close to spinal cord (sympathetic chain ganglia)</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pic>
        <p:nvPicPr>
          <p:cNvPr id="6" name="Picture 5" descr="D:\Aslam\04_EPUB\June\27-06-2017\Labeled\fig_14_02_01-L.jpg"/>
          <p:cNvPicPr>
            <a:picLocks noChangeAspect="1" noChangeArrowheads="1"/>
          </p:cNvPicPr>
          <p:nvPr/>
        </p:nvPicPr>
        <p:blipFill rotWithShape="1">
          <a:blip r:embed="rId3">
            <a:extLst>
              <a:ext uri="{28A0092B-C50C-407E-A947-70E740481C1C}">
                <a14:useLocalDpi xmlns:a14="http://schemas.microsoft.com/office/drawing/2010/main" val="0"/>
              </a:ext>
            </a:extLst>
          </a:blip>
          <a:srcRect r="53903" b="2315"/>
          <a:stretch/>
        </p:blipFill>
        <p:spPr bwMode="auto">
          <a:xfrm>
            <a:off x="6114256" y="909522"/>
            <a:ext cx="2735104" cy="58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0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0" descr="\\192.168.4.30\conversion\IRDVD\Lecture Format\Martini VAP3e\Output\Ch13-15\Custom_JPGs\ch14\fig_14_07_01_step2-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614221" y="856493"/>
            <a:ext cx="5915558" cy="51450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CNS processing</a:t>
            </a:r>
            <a:br>
              <a:rPr lang="en-US" dirty="0"/>
            </a:br>
            <a:endParaRPr lang="en-US" dirty="0"/>
          </a:p>
        </p:txBody>
      </p:sp>
      <p:sp>
        <p:nvSpPr>
          <p:cNvPr id="4" name="Footer Placeholder 3"/>
          <p:cNvSpPr>
            <a:spLocks noGrp="1"/>
          </p:cNvSpPr>
          <p:nvPr>
            <p:ph type="ftr" sz="quarter" idx="10"/>
          </p:nvPr>
        </p:nvSpPr>
        <p:spPr/>
        <p:txBody>
          <a:bodyPr/>
          <a:lstStyle/>
          <a:p>
            <a:r>
              <a:rPr lang="en-US"/>
              <a:t>© 2018 Pearson Education, Inc.</a:t>
            </a:r>
            <a:endParaRPr lang="en-US" dirty="0"/>
          </a:p>
        </p:txBody>
      </p:sp>
    </p:spTree>
    <p:extLst>
      <p:ext uri="{BB962C8B-B14F-4D97-AF65-F5344CB8AC3E}">
        <p14:creationId xmlns:p14="http://schemas.microsoft.com/office/powerpoint/2010/main" val="424771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2018 Pearson Education, Inc.</a:t>
            </a:r>
            <a:endParaRPr lang="en-US" dirty="0"/>
          </a:p>
        </p:txBody>
      </p:sp>
      <p:pic>
        <p:nvPicPr>
          <p:cNvPr id="6" name="Picture 121" descr="\\192.168.4.30\conversion\IRDVD\Lecture Format\Martini VAP3e\Output\Ch13-15\Custom_JPGs\ch14\fig_14_07_01_step3-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614221" y="856493"/>
            <a:ext cx="5915558" cy="51450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8"/>
          <p:cNvSpPr>
            <a:spLocks noGrp="1"/>
          </p:cNvSpPr>
          <p:nvPr>
            <p:ph type="title"/>
          </p:nvPr>
        </p:nvSpPr>
        <p:spPr>
          <a:xfrm>
            <a:off x="446088" y="193677"/>
            <a:ext cx="8288337" cy="557094"/>
          </a:xfrm>
        </p:spPr>
        <p:txBody>
          <a:bodyPr/>
          <a:lstStyle/>
          <a:p>
            <a:r>
              <a:rPr lang="en-US" dirty="0"/>
              <a:t>CNS processing</a:t>
            </a:r>
            <a:br>
              <a:rPr lang="en-US" dirty="0"/>
            </a:br>
            <a:endParaRPr lang="en-US" dirty="0"/>
          </a:p>
        </p:txBody>
      </p:sp>
    </p:spTree>
    <p:extLst>
      <p:ext uri="{BB962C8B-B14F-4D97-AF65-F5344CB8AC3E}">
        <p14:creationId xmlns:p14="http://schemas.microsoft.com/office/powerpoint/2010/main" val="4011668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2018 Pearson Education, Inc.</a:t>
            </a:r>
            <a:endParaRPr lang="en-US" dirty="0"/>
          </a:p>
        </p:txBody>
      </p:sp>
      <p:pic>
        <p:nvPicPr>
          <p:cNvPr id="6" name="Picture 122" descr="\\192.168.4.30\conversion\IRDVD\Lecture Format\Martini VAP3e\Output\Ch13-15\Custom_JPGs\ch14\fig_14_07_01_step4-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614221" y="856493"/>
            <a:ext cx="5915558" cy="51450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8"/>
          <p:cNvSpPr>
            <a:spLocks noGrp="1"/>
          </p:cNvSpPr>
          <p:nvPr>
            <p:ph type="title"/>
          </p:nvPr>
        </p:nvSpPr>
        <p:spPr>
          <a:xfrm>
            <a:off x="446088" y="193677"/>
            <a:ext cx="8288337" cy="557094"/>
          </a:xfrm>
        </p:spPr>
        <p:txBody>
          <a:bodyPr/>
          <a:lstStyle/>
          <a:p>
            <a:r>
              <a:rPr lang="en-US" dirty="0"/>
              <a:t>CNS processing</a:t>
            </a:r>
            <a:br>
              <a:rPr lang="en-US" dirty="0"/>
            </a:br>
            <a:endParaRPr lang="en-US" dirty="0"/>
          </a:p>
        </p:txBody>
      </p:sp>
    </p:spTree>
    <p:extLst>
      <p:ext uri="{BB962C8B-B14F-4D97-AF65-F5344CB8AC3E}">
        <p14:creationId xmlns:p14="http://schemas.microsoft.com/office/powerpoint/2010/main" val="247325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2018 Pearson Education, Inc.</a:t>
            </a:r>
            <a:endParaRPr lang="en-US" dirty="0"/>
          </a:p>
        </p:txBody>
      </p:sp>
      <p:pic>
        <p:nvPicPr>
          <p:cNvPr id="6" name="Picture 123" descr="\\192.168.4.30\conversion\IRDVD\Lecture Format\Martini VAP3e\Output\Ch13-15\Custom_JPGs\ch14\fig_14_07_01_step5-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614221" y="856493"/>
            <a:ext cx="5915558" cy="51450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8"/>
          <p:cNvSpPr>
            <a:spLocks noGrp="1"/>
          </p:cNvSpPr>
          <p:nvPr>
            <p:ph type="title"/>
          </p:nvPr>
        </p:nvSpPr>
        <p:spPr>
          <a:xfrm>
            <a:off x="446088" y="193677"/>
            <a:ext cx="8288337" cy="557094"/>
          </a:xfrm>
        </p:spPr>
        <p:txBody>
          <a:bodyPr/>
          <a:lstStyle/>
          <a:p>
            <a:r>
              <a:rPr lang="en-US" dirty="0"/>
              <a:t>CNS processing</a:t>
            </a:r>
            <a:br>
              <a:rPr lang="en-US" dirty="0"/>
            </a:br>
            <a:endParaRPr lang="en-US" dirty="0"/>
          </a:p>
        </p:txBody>
      </p:sp>
    </p:spTree>
    <p:extLst>
      <p:ext uri="{BB962C8B-B14F-4D97-AF65-F5344CB8AC3E}">
        <p14:creationId xmlns:p14="http://schemas.microsoft.com/office/powerpoint/2010/main" val="2620283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14.8: The ANS provides precise control over visceral functions</a:t>
            </a:r>
            <a:endParaRPr lang="en-US" dirty="0"/>
          </a:p>
        </p:txBody>
      </p:sp>
      <p:sp>
        <p:nvSpPr>
          <p:cNvPr id="39938" name="Content Placeholder 2"/>
          <p:cNvSpPr>
            <a:spLocks noGrp="1"/>
          </p:cNvSpPr>
          <p:nvPr>
            <p:ph idx="1"/>
          </p:nvPr>
        </p:nvSpPr>
        <p:spPr/>
        <p:txBody>
          <a:bodyPr/>
          <a:lstStyle/>
          <a:p>
            <a:r>
              <a:rPr lang="en-US" altLang="en-US" dirty="0"/>
              <a:t>ANS control over visceral functions</a:t>
            </a:r>
          </a:p>
          <a:p>
            <a:pPr lvl="1"/>
            <a:r>
              <a:rPr lang="en-US" altLang="en-US" b="1" dirty="0"/>
              <a:t>Autonomic tone</a:t>
            </a:r>
          </a:p>
          <a:p>
            <a:pPr lvl="2"/>
            <a:r>
              <a:rPr lang="en-US" altLang="en-US" dirty="0"/>
              <a:t>Continuous level of spontaneous ANS activity; maintained even without stimuli</a:t>
            </a:r>
          </a:p>
          <a:p>
            <a:pPr lvl="1"/>
            <a:r>
              <a:rPr lang="en-US" altLang="en-US" b="1" dirty="0"/>
              <a:t>Dual innervation</a:t>
            </a:r>
          </a:p>
          <a:p>
            <a:pPr lvl="2"/>
            <a:r>
              <a:rPr lang="en-US" altLang="en-US" dirty="0"/>
              <a:t>Receiving instructions from both ANS divisions</a:t>
            </a:r>
          </a:p>
          <a:p>
            <a:pPr lvl="2"/>
            <a:r>
              <a:rPr lang="en-US" altLang="en-US" dirty="0"/>
              <a:t>Effects may be complementary or opposite</a:t>
            </a:r>
          </a:p>
          <a:p>
            <a:pPr lvl="1"/>
            <a:r>
              <a:rPr lang="en-US" altLang="en-US" dirty="0"/>
              <a:t>In organs with only sympathetic innervation, responses vary depending on receptor type stimulated</a:t>
            </a:r>
          </a:p>
          <a:p>
            <a:endParaRPr lang="en-US" dirty="0"/>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3290649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Dual innervation</a:t>
            </a:r>
          </a:p>
        </p:txBody>
      </p:sp>
      <p:sp>
        <p:nvSpPr>
          <p:cNvPr id="6" name="Footer Placeholder 5"/>
          <p:cNvSpPr>
            <a:spLocks noGrp="1"/>
          </p:cNvSpPr>
          <p:nvPr>
            <p:ph type="ftr" sz="quarter" idx="10"/>
          </p:nvPr>
        </p:nvSpPr>
        <p:spPr/>
        <p:txBody>
          <a:bodyPr/>
          <a:lstStyle/>
          <a:p>
            <a:r>
              <a:rPr lang="en-US"/>
              <a:t>© 2018 Pearson Education, Inc.</a:t>
            </a:r>
            <a:endParaRPr lang="en-US" dirty="0"/>
          </a:p>
        </p:txBody>
      </p:sp>
      <p:pic>
        <p:nvPicPr>
          <p:cNvPr id="23" name="Picture 124" descr="\\192.168.4.30\conversion\IRDVD\JPG Creation\Martini _VAP3E\Output\Chapter 14\JPEG FILES\Labeled\fig_14_08_01A-L.jpg"/>
          <p:cNvPicPr>
            <a:picLocks noChangeAspect="1" noChangeArrowheads="1"/>
          </p:cNvPicPr>
          <p:nvPr/>
        </p:nvPicPr>
        <p:blipFill>
          <a:blip r:embed="rId3">
            <a:extLst>
              <a:ext uri="{28A0092B-C50C-407E-A947-70E740481C1C}">
                <a14:useLocalDpi xmlns:a14="http://schemas.microsoft.com/office/drawing/2010/main" val="0"/>
              </a:ext>
            </a:extLst>
          </a:blip>
          <a:srcRect b="2966"/>
          <a:stretch>
            <a:fillRect/>
          </a:stretch>
        </p:blipFill>
        <p:spPr bwMode="auto">
          <a:xfrm>
            <a:off x="298450" y="935829"/>
            <a:ext cx="8547100" cy="498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445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Dual innervation</a:t>
            </a:r>
            <a:br>
              <a:rPr lang="en-US" dirty="0"/>
            </a:br>
            <a:endParaRPr lang="en-US" dirty="0"/>
          </a:p>
        </p:txBody>
      </p:sp>
      <p:sp>
        <p:nvSpPr>
          <p:cNvPr id="6" name="Footer Placeholder 5"/>
          <p:cNvSpPr>
            <a:spLocks noGrp="1"/>
          </p:cNvSpPr>
          <p:nvPr>
            <p:ph type="ftr" sz="quarter" idx="10"/>
          </p:nvPr>
        </p:nvSpPr>
        <p:spPr/>
        <p:txBody>
          <a:bodyPr/>
          <a:lstStyle/>
          <a:p>
            <a:r>
              <a:rPr lang="en-US"/>
              <a:t>© 2018 Pearson Education, Inc.</a:t>
            </a:r>
            <a:endParaRPr lang="en-US" dirty="0"/>
          </a:p>
        </p:txBody>
      </p:sp>
      <p:pic>
        <p:nvPicPr>
          <p:cNvPr id="12" name="Picture 125" descr="\\192.168.4.30\conversion\IRDVD\JPG Creation\Martini _VAP3E\Output\Chapter 14\JPEG FILES\Labeled\fig_14_08_01B-L.jpg"/>
          <p:cNvPicPr>
            <a:picLocks noChangeAspect="1" noChangeArrowheads="1"/>
          </p:cNvPicPr>
          <p:nvPr/>
        </p:nvPicPr>
        <p:blipFill>
          <a:blip r:embed="rId2">
            <a:extLst>
              <a:ext uri="{28A0092B-C50C-407E-A947-70E740481C1C}">
                <a14:useLocalDpi xmlns:a14="http://schemas.microsoft.com/office/drawing/2010/main" val="0"/>
              </a:ext>
            </a:extLst>
          </a:blip>
          <a:srcRect b="3060"/>
          <a:stretch>
            <a:fillRect/>
          </a:stretch>
        </p:blipFill>
        <p:spPr bwMode="auto">
          <a:xfrm>
            <a:off x="298450" y="1015199"/>
            <a:ext cx="8547100" cy="482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521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a:t>© 2018 Pearson Education, Inc.</a:t>
            </a:r>
            <a:endParaRPr lang="en-US" dirty="0"/>
          </a:p>
        </p:txBody>
      </p:sp>
      <p:sp>
        <p:nvSpPr>
          <p:cNvPr id="7" name="Title 6"/>
          <p:cNvSpPr>
            <a:spLocks noGrp="1"/>
          </p:cNvSpPr>
          <p:nvPr>
            <p:ph type="title"/>
          </p:nvPr>
        </p:nvSpPr>
        <p:spPr>
          <a:xfrm>
            <a:off x="446088" y="193677"/>
            <a:ext cx="8288337" cy="557094"/>
          </a:xfrm>
        </p:spPr>
        <p:txBody>
          <a:bodyPr/>
          <a:lstStyle/>
          <a:p>
            <a:r>
              <a:rPr lang="en-US" dirty="0"/>
              <a:t>Dual innervation</a:t>
            </a:r>
            <a:br>
              <a:rPr lang="en-US" dirty="0"/>
            </a:br>
            <a:endParaRPr lang="en-US" dirty="0"/>
          </a:p>
        </p:txBody>
      </p:sp>
      <p:pic>
        <p:nvPicPr>
          <p:cNvPr id="8" name="Picture 126" descr="\\192.168.4.30\conversion\IRDVD\JPG Creation\Martini _VAP3E\Output\Chapter 14\JPEG FILES\Labeled\fig_14_08_01C-L.jpg"/>
          <p:cNvPicPr>
            <a:picLocks noChangeAspect="1" noChangeArrowheads="1"/>
          </p:cNvPicPr>
          <p:nvPr/>
        </p:nvPicPr>
        <p:blipFill>
          <a:blip r:embed="rId2">
            <a:extLst>
              <a:ext uri="{28A0092B-C50C-407E-A947-70E740481C1C}">
                <a14:useLocalDpi xmlns:a14="http://schemas.microsoft.com/office/drawing/2010/main" val="0"/>
              </a:ext>
            </a:extLst>
          </a:blip>
          <a:srcRect b="3369"/>
          <a:stretch>
            <a:fillRect/>
          </a:stretch>
        </p:blipFill>
        <p:spPr bwMode="auto">
          <a:xfrm>
            <a:off x="298450" y="1243799"/>
            <a:ext cx="8547100" cy="437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36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7" descr="\\192.168.4.30\conversion\IRDVD\JPG Creation\Martini _VAP3E\Output\Chapter 14\JPEG FILES\Labeled\fig_14_08_02-L.jpg"/>
          <p:cNvPicPr>
            <a:picLocks noChangeAspect="1" noChangeArrowheads="1"/>
          </p:cNvPicPr>
          <p:nvPr/>
        </p:nvPicPr>
        <p:blipFill>
          <a:blip r:embed="rId2">
            <a:extLst>
              <a:ext uri="{28A0092B-C50C-407E-A947-70E740481C1C}">
                <a14:useLocalDpi xmlns:a14="http://schemas.microsoft.com/office/drawing/2010/main" val="0"/>
              </a:ext>
            </a:extLst>
          </a:blip>
          <a:srcRect b="4146"/>
          <a:stretch>
            <a:fillRect/>
          </a:stretch>
        </p:blipFill>
        <p:spPr bwMode="auto">
          <a:xfrm>
            <a:off x="3810000" y="4474025"/>
            <a:ext cx="5135676" cy="2117275"/>
          </a:xfrm>
          <a:prstGeom prst="rect">
            <a:avLst/>
          </a:prstGeom>
          <a:noFill/>
          <a:extLst>
            <a:ext uri="{909E8E84-426E-40DD-AFC4-6F175D3DCCD1}">
              <a14:hiddenFill xmlns:a14="http://schemas.microsoft.com/office/drawing/2010/main">
                <a:solidFill>
                  <a:srgbClr val="FFFFFF"/>
                </a:solidFill>
              </a14:hiddenFill>
            </a:ext>
          </a:extLst>
        </p:spPr>
      </p:pic>
      <p:sp>
        <p:nvSpPr>
          <p:cNvPr id="39937" name="Title 1"/>
          <p:cNvSpPr>
            <a:spLocks noGrp="1"/>
          </p:cNvSpPr>
          <p:nvPr>
            <p:ph type="title"/>
          </p:nvPr>
        </p:nvSpPr>
        <p:spPr/>
        <p:txBody>
          <a:bodyPr/>
          <a:lstStyle/>
          <a:p>
            <a:r>
              <a:rPr lang="en-US"/>
              <a:t>Module 14.8: Dual innervation</a:t>
            </a:r>
            <a:endParaRPr lang="en-US" dirty="0"/>
          </a:p>
        </p:txBody>
      </p:sp>
      <p:sp>
        <p:nvSpPr>
          <p:cNvPr id="39938" name="Content Placeholder 2"/>
          <p:cNvSpPr>
            <a:spLocks noGrp="1"/>
          </p:cNvSpPr>
          <p:nvPr>
            <p:ph idx="1"/>
          </p:nvPr>
        </p:nvSpPr>
        <p:spPr/>
        <p:txBody>
          <a:bodyPr/>
          <a:lstStyle/>
          <a:p>
            <a:r>
              <a:rPr lang="en-US" altLang="en-US" dirty="0"/>
              <a:t>Dual innervation of the heart</a:t>
            </a:r>
          </a:p>
          <a:p>
            <a:pPr lvl="1"/>
            <a:r>
              <a:rPr lang="en-US" altLang="en-US" dirty="0"/>
              <a:t>Cardiac muscle tissue—contractions triggered by pacemaker cells</a:t>
            </a:r>
          </a:p>
          <a:p>
            <a:pPr lvl="2"/>
            <a:r>
              <a:rPr lang="en-US" altLang="en-US" dirty="0"/>
              <a:t>ANS divisions—opposing effects on pacemaker function</a:t>
            </a:r>
          </a:p>
          <a:p>
            <a:pPr lvl="3"/>
            <a:r>
              <a:rPr lang="en-US" altLang="en-US" dirty="0" err="1"/>
              <a:t>ACh</a:t>
            </a:r>
            <a:r>
              <a:rPr lang="en-US" altLang="en-US" dirty="0"/>
              <a:t> (parasympathetic) reduces heart rate</a:t>
            </a:r>
          </a:p>
          <a:p>
            <a:pPr lvl="3"/>
            <a:r>
              <a:rPr lang="en-US" altLang="en-US" dirty="0"/>
              <a:t>NE (sympathetic) accelerates heart rate</a:t>
            </a:r>
          </a:p>
          <a:p>
            <a:pPr lvl="3"/>
            <a:r>
              <a:rPr lang="en-US" altLang="en-US" dirty="0"/>
              <a:t>Small amounts of both released continuously</a:t>
            </a:r>
          </a:p>
          <a:p>
            <a:pPr lvl="2"/>
            <a:r>
              <a:rPr lang="en-US" altLang="en-US" dirty="0"/>
              <a:t>At rest, </a:t>
            </a:r>
            <a:br>
              <a:rPr lang="en-US" altLang="en-US" dirty="0"/>
            </a:br>
            <a:r>
              <a:rPr lang="en-US" altLang="en-US" dirty="0"/>
              <a:t>parasympathetic </a:t>
            </a:r>
            <a:br>
              <a:rPr lang="en-US" altLang="en-US" dirty="0"/>
            </a:br>
            <a:r>
              <a:rPr lang="en-US" altLang="en-US" dirty="0"/>
              <a:t>effects dominate</a:t>
            </a:r>
          </a:p>
        </p:txBody>
      </p:sp>
      <p:sp>
        <p:nvSpPr>
          <p:cNvPr id="2" name="Footer Placeholder 1"/>
          <p:cNvSpPr>
            <a:spLocks noGrp="1"/>
          </p:cNvSpPr>
          <p:nvPr>
            <p:ph type="ftr" sz="quarter" idx="10"/>
          </p:nvPr>
        </p:nvSpPr>
        <p:spPr/>
        <p:txBody>
          <a:bodyPr/>
          <a:lstStyle/>
          <a:p>
            <a:r>
              <a:rPr lang="en-US"/>
              <a:t>© 2018 Pearson Education, Inc.</a:t>
            </a:r>
            <a:endParaRPr lang="en-US" dirty="0"/>
          </a:p>
        </p:txBody>
      </p:sp>
    </p:spTree>
    <p:extLst>
      <p:ext uri="{BB962C8B-B14F-4D97-AF65-F5344CB8AC3E}">
        <p14:creationId xmlns:p14="http://schemas.microsoft.com/office/powerpoint/2010/main" val="65329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14.9: Visceral reflexes</a:t>
            </a:r>
            <a:endParaRPr lang="en-US" dirty="0"/>
          </a:p>
        </p:txBody>
      </p:sp>
      <p:sp>
        <p:nvSpPr>
          <p:cNvPr id="39938" name="Content Placeholder 2"/>
          <p:cNvSpPr>
            <a:spLocks noGrp="1"/>
          </p:cNvSpPr>
          <p:nvPr>
            <p:ph idx="1"/>
          </p:nvPr>
        </p:nvSpPr>
        <p:spPr/>
        <p:txBody>
          <a:bodyPr/>
          <a:lstStyle/>
          <a:p>
            <a:r>
              <a:rPr lang="en-US" dirty="0" err="1"/>
              <a:t>Interoceptors</a:t>
            </a:r>
            <a:r>
              <a:rPr lang="en-US" dirty="0"/>
              <a:t> monitor visceral tissues and organs</a:t>
            </a:r>
          </a:p>
          <a:p>
            <a:pPr lvl="1"/>
            <a:r>
              <a:rPr lang="en-US" dirty="0"/>
              <a:t>Include nociceptors, thermoreceptors, tactile receptors, baroreceptors, chemoreceptors</a:t>
            </a:r>
          </a:p>
          <a:p>
            <a:pPr lvl="1"/>
            <a:r>
              <a:rPr lang="en-US" dirty="0"/>
              <a:t>Most processing is subconscious—occurs in nuclei of spinal nerves and </a:t>
            </a:r>
            <a:r>
              <a:rPr lang="en-US" b="1" dirty="0"/>
              <a:t>solitary nuclei </a:t>
            </a:r>
            <a:r>
              <a:rPr lang="en-US" dirty="0"/>
              <a:t>in brainstem</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pic>
        <p:nvPicPr>
          <p:cNvPr id="6" name="Picture 130" descr="\\192.168.4.30\conversion\IRDVD\JPG Creation\Martini _VAP3E\Output\Chapter 14\JPEG FILES\Labeled\fig_14_09_03-L.jpg"/>
          <p:cNvPicPr>
            <a:picLocks noChangeAspect="1" noChangeArrowheads="1"/>
          </p:cNvPicPr>
          <p:nvPr/>
        </p:nvPicPr>
        <p:blipFill>
          <a:blip r:embed="rId2">
            <a:extLst>
              <a:ext uri="{28A0092B-C50C-407E-A947-70E740481C1C}">
                <a14:useLocalDpi xmlns:a14="http://schemas.microsoft.com/office/drawing/2010/main" val="0"/>
              </a:ext>
            </a:extLst>
          </a:blip>
          <a:srcRect b="4513"/>
          <a:stretch>
            <a:fillRect/>
          </a:stretch>
        </p:blipFill>
        <p:spPr bwMode="auto">
          <a:xfrm>
            <a:off x="298450" y="3320004"/>
            <a:ext cx="8547100" cy="322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2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26915" y="880643"/>
            <a:ext cx="3188176" cy="5844007"/>
            <a:chOff x="5826915" y="880643"/>
            <a:chExt cx="3188176" cy="5844007"/>
          </a:xfrm>
        </p:grpSpPr>
        <p:pic>
          <p:nvPicPr>
            <p:cNvPr id="6" name="Picture 5" descr="D:\Aslam\04_EPUB\June\27-06-2017\Labeled\fig_14_02_01-L.jpg"/>
            <p:cNvPicPr>
              <a:picLocks noChangeAspect="1" noChangeArrowheads="1"/>
            </p:cNvPicPr>
            <p:nvPr/>
          </p:nvPicPr>
          <p:blipFill rotWithShape="1">
            <a:blip r:embed="rId2">
              <a:extLst>
                <a:ext uri="{28A0092B-C50C-407E-A947-70E740481C1C}">
                  <a14:useLocalDpi xmlns:a14="http://schemas.microsoft.com/office/drawing/2010/main" val="0"/>
                </a:ext>
              </a:extLst>
            </a:blip>
            <a:srcRect l="46781" b="2315"/>
            <a:stretch/>
          </p:blipFill>
          <p:spPr bwMode="auto">
            <a:xfrm>
              <a:off x="5857395" y="880643"/>
              <a:ext cx="3157696" cy="58440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Aslam\04_EPUB\June\27-06-2017\Labeled\fig_14_02_01-L.jpg"/>
            <p:cNvPicPr>
              <a:picLocks noChangeAspect="1" noChangeArrowheads="1"/>
            </p:cNvPicPr>
            <p:nvPr/>
          </p:nvPicPr>
          <p:blipFill rotWithShape="1">
            <a:blip r:embed="rId2">
              <a:extLst>
                <a:ext uri="{28A0092B-C50C-407E-A947-70E740481C1C}">
                  <a14:useLocalDpi xmlns:a14="http://schemas.microsoft.com/office/drawing/2010/main" val="0"/>
                </a:ext>
              </a:extLst>
            </a:blip>
            <a:srcRect r="60239" b="95700"/>
            <a:stretch/>
          </p:blipFill>
          <p:spPr bwMode="auto">
            <a:xfrm>
              <a:off x="5826915" y="880643"/>
              <a:ext cx="2359184" cy="25727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le 1"/>
          <p:cNvSpPr>
            <a:spLocks noGrp="1"/>
          </p:cNvSpPr>
          <p:nvPr>
            <p:ph type="title"/>
          </p:nvPr>
        </p:nvSpPr>
        <p:spPr/>
        <p:txBody>
          <a:bodyPr/>
          <a:lstStyle/>
          <a:p>
            <a:r>
              <a:rPr lang="en-US"/>
              <a:t>Module 14.2: ANS divisions</a:t>
            </a:r>
            <a:endParaRPr lang="en-US" dirty="0"/>
          </a:p>
        </p:txBody>
      </p:sp>
      <p:sp>
        <p:nvSpPr>
          <p:cNvPr id="3" name="Content Placeholder 2"/>
          <p:cNvSpPr>
            <a:spLocks noGrp="1"/>
          </p:cNvSpPr>
          <p:nvPr>
            <p:ph idx="1"/>
          </p:nvPr>
        </p:nvSpPr>
        <p:spPr>
          <a:xfrm>
            <a:off x="446089" y="909522"/>
            <a:ext cx="5411306" cy="5340466"/>
          </a:xfrm>
        </p:spPr>
        <p:txBody>
          <a:bodyPr/>
          <a:lstStyle/>
          <a:p>
            <a:r>
              <a:rPr lang="en-US" altLang="en-US" b="1" dirty="0"/>
              <a:t>Parasympathetic division</a:t>
            </a:r>
          </a:p>
          <a:p>
            <a:pPr lvl="1"/>
            <a:r>
              <a:rPr lang="en-US" altLang="en-US" dirty="0"/>
              <a:t>Predominates under resting conditions</a:t>
            </a:r>
          </a:p>
          <a:p>
            <a:pPr lvl="1"/>
            <a:r>
              <a:rPr lang="en-US" altLang="en-US" dirty="0"/>
              <a:t>Also called </a:t>
            </a:r>
            <a:r>
              <a:rPr lang="en-US" altLang="en-US" b="1" dirty="0"/>
              <a:t>craniosacral</a:t>
            </a:r>
            <a:r>
              <a:rPr lang="en-US" altLang="en-US" dirty="0"/>
              <a:t> </a:t>
            </a:r>
            <a:r>
              <a:rPr lang="en-US" altLang="en-US" b="1" dirty="0"/>
              <a:t>division</a:t>
            </a:r>
          </a:p>
          <a:p>
            <a:pPr lvl="2"/>
            <a:r>
              <a:rPr lang="en-US" altLang="en-US" dirty="0"/>
              <a:t>Axons emerge from brainstem nuclei and lateral gray horns of sacral segments of spinal cord</a:t>
            </a:r>
          </a:p>
          <a:p>
            <a:pPr lvl="1"/>
            <a:r>
              <a:rPr lang="en-US" altLang="en-US" dirty="0"/>
              <a:t>Axons innervate ganglia close to or within target organs</a:t>
            </a:r>
          </a:p>
          <a:p>
            <a:pPr lvl="1"/>
            <a:r>
              <a:rPr lang="en-US" altLang="en-US" dirty="0"/>
              <a:t>Parasympathetic fibers carried in cranial nerves III, VII, IX, and X and sacral nerves S</a:t>
            </a:r>
            <a:r>
              <a:rPr lang="en-US" altLang="en-US" baseline="-25000" dirty="0"/>
              <a:t>2</a:t>
            </a:r>
            <a:r>
              <a:rPr lang="en-US" altLang="en-US" dirty="0"/>
              <a:t>, S</a:t>
            </a:r>
            <a:r>
              <a:rPr lang="en-US" altLang="en-US" baseline="-25000" dirty="0"/>
              <a:t>3</a:t>
            </a:r>
            <a:r>
              <a:rPr lang="en-US" altLang="en-US" dirty="0"/>
              <a:t>, and S</a:t>
            </a:r>
            <a:r>
              <a:rPr lang="en-US" altLang="en-US" baseline="-25000" dirty="0"/>
              <a:t>4</a:t>
            </a:r>
            <a:endParaRPr lang="en-US" altLang="en-US" dirty="0"/>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851804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Module 14.9: Visceral reflexes</a:t>
            </a:r>
            <a:br>
              <a:rPr lang="en-US" dirty="0"/>
            </a:br>
            <a:endParaRPr lang="en-US" dirty="0"/>
          </a:p>
        </p:txBody>
      </p:sp>
      <p:sp>
        <p:nvSpPr>
          <p:cNvPr id="6" name="Footer Placeholder 5"/>
          <p:cNvSpPr>
            <a:spLocks noGrp="1"/>
          </p:cNvSpPr>
          <p:nvPr>
            <p:ph type="ftr" sz="quarter" idx="10"/>
          </p:nvPr>
        </p:nvSpPr>
        <p:spPr/>
        <p:txBody>
          <a:bodyPr/>
          <a:lstStyle/>
          <a:p>
            <a:r>
              <a:rPr lang="en-US"/>
              <a:t>© 2018 Pearson Education, Inc.</a:t>
            </a:r>
            <a:endParaRPr lang="en-US" dirty="0"/>
          </a:p>
        </p:txBody>
      </p:sp>
      <p:pic>
        <p:nvPicPr>
          <p:cNvPr id="21" name="Picture 131" descr="\\192.168.4.30\conversion\IRDVD\JPG Creation\Martini _VAP3E\Output\Chapter 14\JPEG FILES\Labeled\fig_14_09A-L.jpg"/>
          <p:cNvPicPr>
            <a:picLocks noChangeAspect="1" noChangeArrowheads="1"/>
          </p:cNvPicPr>
          <p:nvPr/>
        </p:nvPicPr>
        <p:blipFill>
          <a:blip r:embed="rId2">
            <a:extLst>
              <a:ext uri="{28A0092B-C50C-407E-A947-70E740481C1C}">
                <a14:useLocalDpi xmlns:a14="http://schemas.microsoft.com/office/drawing/2010/main" val="0"/>
              </a:ext>
            </a:extLst>
          </a:blip>
          <a:srcRect b="2709"/>
          <a:stretch>
            <a:fillRect/>
          </a:stretch>
        </p:blipFill>
        <p:spPr bwMode="auto">
          <a:xfrm>
            <a:off x="298450" y="763263"/>
            <a:ext cx="8547100" cy="54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2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14.10: Baroreceptors and chemoreceptors initiate important autonomic reflexes involving visceral sensory pathways</a:t>
            </a:r>
            <a:endParaRPr lang="en-US" dirty="0"/>
          </a:p>
        </p:txBody>
      </p:sp>
      <p:sp>
        <p:nvSpPr>
          <p:cNvPr id="39938" name="Content Placeholder 2"/>
          <p:cNvSpPr>
            <a:spLocks noGrp="1"/>
          </p:cNvSpPr>
          <p:nvPr>
            <p:ph idx="1"/>
          </p:nvPr>
        </p:nvSpPr>
        <p:spPr>
          <a:xfrm>
            <a:off x="446088" y="1478070"/>
            <a:ext cx="8288337" cy="4771917"/>
          </a:xfrm>
        </p:spPr>
        <p:txBody>
          <a:bodyPr/>
          <a:lstStyle/>
          <a:p>
            <a:r>
              <a:rPr lang="en-US" altLang="en-US" b="1" dirty="0"/>
              <a:t>Baroreceptors</a:t>
            </a:r>
          </a:p>
          <a:p>
            <a:pPr lvl="1"/>
            <a:r>
              <a:rPr lang="en-US" altLang="en-US" dirty="0"/>
              <a:t>Stretch receptors that monitor pressure changes</a:t>
            </a:r>
          </a:p>
          <a:p>
            <a:pPr lvl="1"/>
            <a:r>
              <a:rPr lang="en-US" altLang="en-US" dirty="0"/>
              <a:t>Free nerve endings branching into elastic tissues in:</a:t>
            </a:r>
          </a:p>
          <a:p>
            <a:pPr lvl="2"/>
            <a:r>
              <a:rPr lang="en-US" altLang="en-US" dirty="0"/>
              <a:t>Hollow organs</a:t>
            </a:r>
          </a:p>
          <a:p>
            <a:pPr lvl="2"/>
            <a:r>
              <a:rPr lang="en-US" altLang="en-US" dirty="0"/>
              <a:t>Blood vessels</a:t>
            </a:r>
          </a:p>
          <a:p>
            <a:pPr lvl="2"/>
            <a:r>
              <a:rPr lang="en-US" altLang="en-US" dirty="0"/>
              <a:t>Tubes of respiratory, digestive, urinary tracts</a:t>
            </a:r>
          </a:p>
          <a:p>
            <a:pPr lvl="1"/>
            <a:r>
              <a:rPr lang="en-US" altLang="en-US" dirty="0"/>
              <a:t>Changes in pressure distort dendritic branches; alter rate of action potential generation</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243886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Module 14.10: Roles of baroreceptors and chemoreceptors</a:t>
            </a:r>
            <a:endParaRPr lang="en-US" dirty="0"/>
          </a:p>
        </p:txBody>
      </p:sp>
      <p:sp>
        <p:nvSpPr>
          <p:cNvPr id="39938" name="Content Placeholder 2"/>
          <p:cNvSpPr>
            <a:spLocks noGrp="1"/>
          </p:cNvSpPr>
          <p:nvPr>
            <p:ph idx="1"/>
          </p:nvPr>
        </p:nvSpPr>
        <p:spPr>
          <a:xfrm>
            <a:off x="446088" y="1290638"/>
            <a:ext cx="8515032" cy="4959350"/>
          </a:xfrm>
        </p:spPr>
        <p:txBody>
          <a:bodyPr/>
          <a:lstStyle/>
          <a:p>
            <a:r>
              <a:rPr lang="en-US" altLang="en-US" dirty="0"/>
              <a:t>Baroreceptors (continued)</a:t>
            </a:r>
          </a:p>
          <a:p>
            <a:pPr lvl="1"/>
            <a:r>
              <a:rPr lang="en-US" altLang="en-US" dirty="0"/>
              <a:t>Monitor blood pressure in walls of major vessels</a:t>
            </a:r>
          </a:p>
          <a:p>
            <a:pPr lvl="2"/>
            <a:r>
              <a:rPr lang="en-US" altLang="en-US" dirty="0"/>
              <a:t>Carotid artery (at the </a:t>
            </a:r>
            <a:r>
              <a:rPr lang="en-US" altLang="en-US" b="1" dirty="0"/>
              <a:t>carotid</a:t>
            </a:r>
            <a:r>
              <a:rPr lang="en-US" altLang="en-US" dirty="0"/>
              <a:t> </a:t>
            </a:r>
            <a:r>
              <a:rPr lang="en-US" altLang="en-US" b="1" dirty="0"/>
              <a:t>sinus</a:t>
            </a:r>
            <a:r>
              <a:rPr lang="en-US" altLang="en-US" dirty="0"/>
              <a:t>)</a:t>
            </a:r>
          </a:p>
          <a:p>
            <a:pPr lvl="2"/>
            <a:r>
              <a:rPr lang="en-US" altLang="en-US" dirty="0"/>
              <a:t>Aorta (at the </a:t>
            </a:r>
            <a:r>
              <a:rPr lang="en-US" altLang="en-US" b="1" dirty="0"/>
              <a:t>aortic</a:t>
            </a:r>
            <a:r>
              <a:rPr lang="en-US" altLang="en-US" dirty="0"/>
              <a:t> </a:t>
            </a:r>
            <a:r>
              <a:rPr lang="en-US" altLang="en-US" b="1" dirty="0"/>
              <a:t>sinus</a:t>
            </a:r>
            <a:r>
              <a:rPr lang="en-US" altLang="en-US" dirty="0"/>
              <a:t>)</a:t>
            </a:r>
          </a:p>
          <a:p>
            <a:pPr lvl="2"/>
            <a:r>
              <a:rPr lang="en-US" altLang="en-US" dirty="0"/>
              <a:t>Regulates cardiac function; adjusts blood flow to vital tissues</a:t>
            </a:r>
          </a:p>
          <a:p>
            <a:pPr lvl="1"/>
            <a:r>
              <a:rPr lang="en-US" altLang="en-US" dirty="0"/>
              <a:t>Monitor degree of lung expansion</a:t>
            </a:r>
          </a:p>
          <a:p>
            <a:pPr lvl="2"/>
            <a:r>
              <a:rPr lang="en-US" altLang="en-US" dirty="0"/>
              <a:t>Relayed to respiratory rhythmicity centers in medulla oblongata (sets the pace of respiration)</a:t>
            </a:r>
          </a:p>
          <a:p>
            <a:pPr lvl="1"/>
            <a:r>
              <a:rPr lang="en-US" altLang="en-US" dirty="0"/>
              <a:t>Trigger visceral reflexes in digestive and urinary tracts </a:t>
            </a:r>
          </a:p>
          <a:p>
            <a:pPr lvl="2"/>
            <a:r>
              <a:rPr lang="en-US" altLang="en-US" i="1" dirty="0"/>
              <a:t>Example</a:t>
            </a:r>
            <a:r>
              <a:rPr lang="en-US" altLang="en-US" dirty="0"/>
              <a:t>: urination/defecation</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1121127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Baroreceptors</a:t>
            </a:r>
          </a:p>
        </p:txBody>
      </p:sp>
      <p:sp>
        <p:nvSpPr>
          <p:cNvPr id="7" name="Footer Placeholder 6"/>
          <p:cNvSpPr>
            <a:spLocks noGrp="1"/>
          </p:cNvSpPr>
          <p:nvPr>
            <p:ph type="ftr" sz="quarter" idx="10"/>
          </p:nvPr>
        </p:nvSpPr>
        <p:spPr/>
        <p:txBody>
          <a:bodyPr/>
          <a:lstStyle/>
          <a:p>
            <a:r>
              <a:rPr lang="en-US"/>
              <a:t>© 2018 Pearson Education, Inc.</a:t>
            </a:r>
            <a:endParaRPr lang="en-US" dirty="0"/>
          </a:p>
        </p:txBody>
      </p:sp>
      <p:pic>
        <p:nvPicPr>
          <p:cNvPr id="28" name="Picture 132" descr="\\192.168.4.30\conversion\IRDVD\JPG Creation\Martini _VAP3E\Output\Chapter 14\JPEG FILES\Labeled\fig_14_10_01-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834879" y="672306"/>
            <a:ext cx="7510754" cy="565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735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14.10: Roles of baroreceptors and chemoreceptors</a:t>
            </a:r>
            <a:endParaRPr lang="en-US" dirty="0"/>
          </a:p>
        </p:txBody>
      </p:sp>
      <p:sp>
        <p:nvSpPr>
          <p:cNvPr id="39938" name="Content Placeholder 2"/>
          <p:cNvSpPr>
            <a:spLocks noGrp="1"/>
          </p:cNvSpPr>
          <p:nvPr>
            <p:ph idx="1"/>
          </p:nvPr>
        </p:nvSpPr>
        <p:spPr/>
        <p:txBody>
          <a:bodyPr/>
          <a:lstStyle/>
          <a:p>
            <a:r>
              <a:rPr lang="en-US" altLang="en-US" b="1" dirty="0"/>
              <a:t>Chemoreceptors</a:t>
            </a:r>
          </a:p>
          <a:p>
            <a:pPr lvl="1"/>
            <a:r>
              <a:rPr lang="en-US" altLang="en-US" dirty="0"/>
              <a:t>Specialized neurons that detect changes in concentrations of specific chemicals or compounds</a:t>
            </a:r>
          </a:p>
          <a:p>
            <a:pPr lvl="2"/>
            <a:r>
              <a:rPr lang="en-US" altLang="en-US" dirty="0"/>
              <a:t>Role in reflexive control of respiration/cardiovascular function</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947130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Module 14.10: Roles of baroreceptors and chemoreceptors</a:t>
            </a:r>
            <a:endParaRPr lang="en-US" dirty="0"/>
          </a:p>
        </p:txBody>
      </p:sp>
      <p:sp>
        <p:nvSpPr>
          <p:cNvPr id="39938" name="Content Placeholder 2"/>
          <p:cNvSpPr>
            <a:spLocks noGrp="1"/>
          </p:cNvSpPr>
          <p:nvPr>
            <p:ph idx="1"/>
          </p:nvPr>
        </p:nvSpPr>
        <p:spPr/>
        <p:txBody>
          <a:bodyPr/>
          <a:lstStyle/>
          <a:p>
            <a:r>
              <a:rPr lang="en-US" altLang="en-US" dirty="0"/>
              <a:t>Locations of chemoreceptors</a:t>
            </a:r>
          </a:p>
          <a:p>
            <a:pPr marL="690563" lvl="1" indent="-514350">
              <a:buFont typeface="+mj-lt"/>
              <a:buAutoNum type="arabicPeriod"/>
            </a:pPr>
            <a:r>
              <a:rPr lang="en-US" altLang="en-US" dirty="0"/>
              <a:t>Medulla oblongata and elsewhere in the brain</a:t>
            </a:r>
          </a:p>
          <a:p>
            <a:pPr lvl="2"/>
            <a:r>
              <a:rPr lang="en-US" dirty="0"/>
              <a:t>Monitor pH and P</a:t>
            </a:r>
            <a:r>
              <a:rPr lang="en-US" baseline="-25000" dirty="0"/>
              <a:t>CO</a:t>
            </a:r>
            <a:r>
              <a:rPr lang="en-US" baseline="-55000" dirty="0"/>
              <a:t>2</a:t>
            </a:r>
            <a:r>
              <a:rPr lang="en-US" dirty="0"/>
              <a:t> in CSF</a:t>
            </a:r>
            <a:endParaRPr lang="en-US" altLang="en-US" dirty="0"/>
          </a:p>
          <a:p>
            <a:pPr marL="690563" lvl="1" indent="-514350">
              <a:buFont typeface="+mj-lt"/>
              <a:buAutoNum type="arabicPeriod"/>
            </a:pPr>
            <a:r>
              <a:rPr lang="en-US" dirty="0">
                <a:cs typeface="Arial"/>
              </a:rPr>
              <a:t>​</a:t>
            </a:r>
            <a:r>
              <a:rPr lang="en-US" altLang="en-US" b="1" dirty="0"/>
              <a:t>Carotid</a:t>
            </a:r>
            <a:r>
              <a:rPr lang="en-US" altLang="en-US" dirty="0"/>
              <a:t> </a:t>
            </a:r>
            <a:r>
              <a:rPr lang="en-US" altLang="en-US" b="1" dirty="0"/>
              <a:t>bodies</a:t>
            </a:r>
            <a:endParaRPr lang="en-US" b="1" dirty="0"/>
          </a:p>
          <a:p>
            <a:pPr lvl="2"/>
            <a:r>
              <a:rPr lang="en-US" dirty="0"/>
              <a:t>Near the origin of internal carotid arteries</a:t>
            </a:r>
          </a:p>
          <a:p>
            <a:pPr lvl="2"/>
            <a:r>
              <a:rPr lang="en-US" dirty="0"/>
              <a:t>Monitor pH, P</a:t>
            </a:r>
            <a:r>
              <a:rPr lang="en-US" baseline="-25000" dirty="0"/>
              <a:t>CO</a:t>
            </a:r>
            <a:r>
              <a:rPr lang="en-US" baseline="-55000" dirty="0"/>
              <a:t>2</a:t>
            </a:r>
            <a:r>
              <a:rPr lang="en-US" dirty="0"/>
              <a:t>, and P</a:t>
            </a:r>
            <a:r>
              <a:rPr lang="en-US" baseline="-25000" dirty="0"/>
              <a:t>O</a:t>
            </a:r>
            <a:r>
              <a:rPr lang="en-US" baseline="-55000" dirty="0"/>
              <a:t>2</a:t>
            </a:r>
            <a:r>
              <a:rPr lang="en-US" dirty="0"/>
              <a:t> in arterial blood</a:t>
            </a:r>
            <a:endParaRPr lang="en-US" altLang="en-US" dirty="0"/>
          </a:p>
          <a:p>
            <a:pPr marL="690563" lvl="1" indent="-514350">
              <a:buFont typeface="+mj-lt"/>
              <a:buAutoNum type="arabicPeriod"/>
            </a:pPr>
            <a:r>
              <a:rPr lang="en-US" dirty="0">
                <a:cs typeface="Arial"/>
              </a:rPr>
              <a:t>​</a:t>
            </a:r>
            <a:r>
              <a:rPr lang="en-US" altLang="en-US" b="1" dirty="0"/>
              <a:t>Aortic</a:t>
            </a:r>
            <a:r>
              <a:rPr lang="en-US" altLang="en-US" dirty="0"/>
              <a:t> </a:t>
            </a:r>
            <a:r>
              <a:rPr lang="en-US" altLang="en-US" b="1" dirty="0"/>
              <a:t>bodies</a:t>
            </a:r>
          </a:p>
          <a:p>
            <a:pPr lvl="2"/>
            <a:r>
              <a:rPr lang="en-US" dirty="0"/>
              <a:t>Between branches of the aortic arch</a:t>
            </a:r>
          </a:p>
          <a:p>
            <a:pPr lvl="2"/>
            <a:r>
              <a:rPr lang="en-US" dirty="0"/>
              <a:t>Monitor pH, P</a:t>
            </a:r>
            <a:r>
              <a:rPr lang="en-US" baseline="-25000" dirty="0"/>
              <a:t>CO</a:t>
            </a:r>
            <a:r>
              <a:rPr lang="en-US" baseline="-55000" dirty="0"/>
              <a:t>2</a:t>
            </a:r>
            <a:r>
              <a:rPr lang="en-US" dirty="0"/>
              <a:t>, and P</a:t>
            </a:r>
            <a:r>
              <a:rPr lang="en-US" baseline="-25000" dirty="0"/>
              <a:t>O</a:t>
            </a:r>
            <a:r>
              <a:rPr lang="en-US" baseline="-55000" dirty="0"/>
              <a:t>2</a:t>
            </a:r>
            <a:r>
              <a:rPr lang="en-US" dirty="0"/>
              <a:t> in arterial blood</a:t>
            </a:r>
            <a:endParaRPr lang="en-US" altLang="en-US" dirty="0"/>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657251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Chemoreceptors</a:t>
            </a:r>
            <a:br>
              <a:rPr lang="en-US" dirty="0"/>
            </a:br>
            <a:endParaRPr lang="en-US" dirty="0"/>
          </a:p>
        </p:txBody>
      </p:sp>
      <p:sp>
        <p:nvSpPr>
          <p:cNvPr id="7" name="Footer Placeholder 6"/>
          <p:cNvSpPr>
            <a:spLocks noGrp="1"/>
          </p:cNvSpPr>
          <p:nvPr>
            <p:ph type="ftr" sz="quarter" idx="10"/>
          </p:nvPr>
        </p:nvSpPr>
        <p:spPr/>
        <p:txBody>
          <a:bodyPr/>
          <a:lstStyle/>
          <a:p>
            <a:r>
              <a:rPr lang="en-US"/>
              <a:t>© 2018 Pearson Education, Inc.</a:t>
            </a:r>
            <a:endParaRPr lang="en-US" dirty="0"/>
          </a:p>
        </p:txBody>
      </p:sp>
      <p:pic>
        <p:nvPicPr>
          <p:cNvPr id="25" name="Picture 133" descr="\\192.168.4.30\conversion\IRDVD\JPG Creation\Martini _VAP3E\Output\Chapter 14\JPEG FILES\Labeled\fig_14_10_02-L.jpg"/>
          <p:cNvPicPr>
            <a:picLocks noChangeAspect="1" noChangeArrowheads="1"/>
          </p:cNvPicPr>
          <p:nvPr/>
        </p:nvPicPr>
        <p:blipFill>
          <a:blip r:embed="rId2">
            <a:extLst>
              <a:ext uri="{28A0092B-C50C-407E-A947-70E740481C1C}">
                <a14:useLocalDpi xmlns:a14="http://schemas.microsoft.com/office/drawing/2010/main" val="0"/>
              </a:ext>
            </a:extLst>
          </a:blip>
          <a:srcRect b="3177"/>
          <a:stretch>
            <a:fillRect/>
          </a:stretch>
        </p:blipFill>
        <p:spPr bwMode="auto">
          <a:xfrm>
            <a:off x="316706" y="1235224"/>
            <a:ext cx="8547100" cy="464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91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carotid sinus and carotid body</a:t>
            </a:r>
          </a:p>
        </p:txBody>
      </p:sp>
      <p:sp>
        <p:nvSpPr>
          <p:cNvPr id="7" name="Footer Placeholder 6"/>
          <p:cNvSpPr>
            <a:spLocks noGrp="1"/>
          </p:cNvSpPr>
          <p:nvPr>
            <p:ph type="ftr" sz="quarter" idx="10"/>
          </p:nvPr>
        </p:nvSpPr>
        <p:spPr/>
        <p:txBody>
          <a:bodyPr/>
          <a:lstStyle/>
          <a:p>
            <a:r>
              <a:rPr lang="en-US"/>
              <a:t>© 2018 Pearson Education, Inc.</a:t>
            </a:r>
            <a:endParaRPr lang="en-US" dirty="0"/>
          </a:p>
        </p:txBody>
      </p:sp>
      <p:pic>
        <p:nvPicPr>
          <p:cNvPr id="25" name="Picture 134" descr="\\192.168.4.30\conversion\IRDVD\JPG Creation\Martini _VAP3E\Output\Chapter 14\JPEG FILES\Labeled\fig_14_10_03A-B-L.jpg"/>
          <p:cNvPicPr>
            <a:picLocks noChangeAspect="1" noChangeArrowheads="1"/>
          </p:cNvPicPr>
          <p:nvPr/>
        </p:nvPicPr>
        <p:blipFill>
          <a:blip r:embed="rId3">
            <a:extLst>
              <a:ext uri="{28A0092B-C50C-407E-A947-70E740481C1C}">
                <a14:useLocalDpi xmlns:a14="http://schemas.microsoft.com/office/drawing/2010/main" val="0"/>
              </a:ext>
            </a:extLst>
          </a:blip>
          <a:srcRect b="3962"/>
          <a:stretch>
            <a:fillRect/>
          </a:stretch>
        </p:blipFill>
        <p:spPr bwMode="auto">
          <a:xfrm>
            <a:off x="316706" y="1748399"/>
            <a:ext cx="8547100" cy="369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3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Module 14.2: ANS divisions</a:t>
            </a:r>
            <a:br>
              <a:rPr lang="en-US"/>
            </a:br>
            <a:endParaRPr lang="en-US" dirty="0"/>
          </a:p>
        </p:txBody>
      </p:sp>
      <p:pic>
        <p:nvPicPr>
          <p:cNvPr id="18" name="Picture 5" descr="D:\Aslam\04_EPUB\June\27-06-2017\Labeled\fig_14_02_01-L.jpg"/>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1623536" y="749032"/>
            <a:ext cx="5933440" cy="584400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260236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D:\Aslam\04_EPUB\June\27-06-2017\Labeled\fig_14_02_02-L.jpg"/>
          <p:cNvPicPr>
            <a:picLocks noChangeAspect="1" noChangeArrowheads="1"/>
          </p:cNvPicPr>
          <p:nvPr/>
        </p:nvPicPr>
        <p:blipFill>
          <a:blip r:embed="rId3">
            <a:extLst>
              <a:ext uri="{28A0092B-C50C-407E-A947-70E740481C1C}">
                <a14:useLocalDpi xmlns:a14="http://schemas.microsoft.com/office/drawing/2010/main" val="0"/>
              </a:ext>
            </a:extLst>
          </a:blip>
          <a:srcRect b="4371"/>
          <a:stretch>
            <a:fillRect/>
          </a:stretch>
        </p:blipFill>
        <p:spPr bwMode="auto">
          <a:xfrm>
            <a:off x="4590256" y="4258073"/>
            <a:ext cx="4394200" cy="233322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a:t>Module 14.2: ANS divisions</a:t>
            </a:r>
            <a:endParaRPr lang="en-US" dirty="0"/>
          </a:p>
        </p:txBody>
      </p:sp>
      <p:sp>
        <p:nvSpPr>
          <p:cNvPr id="3" name="Content Placeholder 2"/>
          <p:cNvSpPr>
            <a:spLocks noGrp="1"/>
          </p:cNvSpPr>
          <p:nvPr>
            <p:ph idx="1"/>
          </p:nvPr>
        </p:nvSpPr>
        <p:spPr/>
        <p:txBody>
          <a:bodyPr/>
          <a:lstStyle/>
          <a:p>
            <a:r>
              <a:rPr lang="en-US" altLang="en-US" b="1" dirty="0"/>
              <a:t>Enteric nervous system (ENS)</a:t>
            </a:r>
          </a:p>
          <a:p>
            <a:pPr lvl="1"/>
            <a:r>
              <a:rPr lang="en-US" altLang="en-US" dirty="0"/>
              <a:t>Extensive network of neurons and nerve networks in walls of digestive tract</a:t>
            </a:r>
          </a:p>
          <a:p>
            <a:pPr lvl="1"/>
            <a:r>
              <a:rPr lang="en-US" altLang="en-US" dirty="0"/>
              <a:t>Initiates/coordinates many complex local visceral reflexes with no CNS input</a:t>
            </a:r>
          </a:p>
          <a:p>
            <a:pPr lvl="1"/>
            <a:r>
              <a:rPr lang="en-US" altLang="en-US" dirty="0"/>
              <a:t>Influenced by sympathetic and parasympathetic divisions</a:t>
            </a:r>
          </a:p>
          <a:p>
            <a:pPr lvl="1"/>
            <a:r>
              <a:rPr lang="en-US" altLang="en-US" dirty="0"/>
              <a:t>~100 million neurons—at least </a:t>
            </a:r>
            <a:br>
              <a:rPr lang="en-US" altLang="en-US" dirty="0"/>
            </a:br>
            <a:r>
              <a:rPr lang="en-US" altLang="en-US" dirty="0"/>
              <a:t>as many as spinal cord</a:t>
            </a:r>
          </a:p>
          <a:p>
            <a:pPr lvl="1"/>
            <a:r>
              <a:rPr lang="en-US" altLang="en-US" dirty="0"/>
              <a:t>Same neurotransmitters </a:t>
            </a:r>
            <a:br>
              <a:rPr lang="en-US" altLang="en-US" dirty="0"/>
            </a:br>
            <a:r>
              <a:rPr lang="en-US" altLang="en-US" dirty="0"/>
              <a:t>as brain</a:t>
            </a:r>
          </a:p>
          <a:p>
            <a:pPr lvl="1"/>
            <a:r>
              <a:rPr lang="en-US" altLang="en-US" dirty="0"/>
              <a:t>See Chapter 22</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11531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6088" y="100208"/>
            <a:ext cx="8288337" cy="420100"/>
          </a:xfrm>
          <a:prstGeom prst="rect">
            <a:avLst/>
          </a:prstGeom>
        </p:spPr>
        <p:txBody>
          <a:bodyPr/>
          <a:lstStyle>
            <a:lvl1pPr algn="l" rtl="0" fontAlgn="base">
              <a:lnSpc>
                <a:spcPct val="90000"/>
              </a:lnSpc>
              <a:spcBef>
                <a:spcPct val="0"/>
              </a:spcBef>
              <a:spcAft>
                <a:spcPct val="0"/>
              </a:spcAft>
              <a:defRPr sz="2800" b="0" kern="1200">
                <a:solidFill>
                  <a:srgbClr val="990000"/>
                </a:solidFill>
                <a:latin typeface="+mj-lt"/>
                <a:ea typeface="+mj-ea"/>
                <a:cs typeface="+mj-cs"/>
              </a:defRPr>
            </a:lvl1pPr>
            <a:lvl2pPr algn="l" rtl="0" fontAlgn="base">
              <a:lnSpc>
                <a:spcPct val="90000"/>
              </a:lnSpc>
              <a:spcBef>
                <a:spcPct val="0"/>
              </a:spcBef>
              <a:spcAft>
                <a:spcPct val="0"/>
              </a:spcAft>
              <a:defRPr sz="3000" b="1">
                <a:solidFill>
                  <a:srgbClr val="34539A"/>
                </a:solidFill>
                <a:latin typeface="Arial" charset="0"/>
              </a:defRPr>
            </a:lvl2pPr>
            <a:lvl3pPr algn="l" rtl="0" fontAlgn="base">
              <a:lnSpc>
                <a:spcPct val="90000"/>
              </a:lnSpc>
              <a:spcBef>
                <a:spcPct val="0"/>
              </a:spcBef>
              <a:spcAft>
                <a:spcPct val="0"/>
              </a:spcAft>
              <a:defRPr sz="3000" b="1">
                <a:solidFill>
                  <a:srgbClr val="34539A"/>
                </a:solidFill>
                <a:latin typeface="Arial" charset="0"/>
              </a:defRPr>
            </a:lvl3pPr>
            <a:lvl4pPr algn="l" rtl="0" fontAlgn="base">
              <a:lnSpc>
                <a:spcPct val="90000"/>
              </a:lnSpc>
              <a:spcBef>
                <a:spcPct val="0"/>
              </a:spcBef>
              <a:spcAft>
                <a:spcPct val="0"/>
              </a:spcAft>
              <a:defRPr sz="3000" b="1">
                <a:solidFill>
                  <a:srgbClr val="34539A"/>
                </a:solidFill>
                <a:latin typeface="Arial" charset="0"/>
              </a:defRPr>
            </a:lvl4pPr>
            <a:lvl5pPr algn="l" rtl="0" fontAlgn="base">
              <a:lnSpc>
                <a:spcPct val="90000"/>
              </a:lnSpc>
              <a:spcBef>
                <a:spcPct val="0"/>
              </a:spcBef>
              <a:spcAft>
                <a:spcPct val="0"/>
              </a:spcAft>
              <a:defRPr sz="3000" b="1">
                <a:solidFill>
                  <a:srgbClr val="34539A"/>
                </a:solidFill>
                <a:latin typeface="Arial" charset="0"/>
              </a:defRPr>
            </a:lvl5pPr>
            <a:lvl6pPr marL="457200" algn="l" rtl="0" fontAlgn="base">
              <a:lnSpc>
                <a:spcPct val="90000"/>
              </a:lnSpc>
              <a:spcBef>
                <a:spcPct val="0"/>
              </a:spcBef>
              <a:spcAft>
                <a:spcPct val="0"/>
              </a:spcAft>
              <a:defRPr sz="3000" b="1">
                <a:solidFill>
                  <a:srgbClr val="34539A"/>
                </a:solidFill>
                <a:latin typeface="Arial" charset="0"/>
              </a:defRPr>
            </a:lvl6pPr>
            <a:lvl7pPr marL="914400" algn="l" rtl="0" fontAlgn="base">
              <a:lnSpc>
                <a:spcPct val="90000"/>
              </a:lnSpc>
              <a:spcBef>
                <a:spcPct val="0"/>
              </a:spcBef>
              <a:spcAft>
                <a:spcPct val="0"/>
              </a:spcAft>
              <a:defRPr sz="3000" b="1">
                <a:solidFill>
                  <a:srgbClr val="34539A"/>
                </a:solidFill>
                <a:latin typeface="Arial" charset="0"/>
              </a:defRPr>
            </a:lvl7pPr>
            <a:lvl8pPr marL="1371600" algn="l" rtl="0" fontAlgn="base">
              <a:lnSpc>
                <a:spcPct val="90000"/>
              </a:lnSpc>
              <a:spcBef>
                <a:spcPct val="0"/>
              </a:spcBef>
              <a:spcAft>
                <a:spcPct val="0"/>
              </a:spcAft>
              <a:defRPr sz="3000" b="1">
                <a:solidFill>
                  <a:srgbClr val="34539A"/>
                </a:solidFill>
                <a:latin typeface="Arial" charset="0"/>
              </a:defRPr>
            </a:lvl8pPr>
            <a:lvl9pPr marL="1828800" algn="l" rtl="0" fontAlgn="base">
              <a:lnSpc>
                <a:spcPct val="90000"/>
              </a:lnSpc>
              <a:spcBef>
                <a:spcPct val="0"/>
              </a:spcBef>
              <a:spcAft>
                <a:spcPct val="0"/>
              </a:spcAft>
              <a:defRPr sz="3000" b="1">
                <a:solidFill>
                  <a:srgbClr val="34539A"/>
                </a:solidFill>
                <a:latin typeface="Arial" charset="0"/>
              </a:defRPr>
            </a:lvl9pPr>
          </a:lstStyle>
          <a:p>
            <a:endParaRPr lang="en-US" sz="2000" dirty="0">
              <a:solidFill>
                <a:schemeClr val="tx1"/>
              </a:solidFill>
            </a:endParaRPr>
          </a:p>
        </p:txBody>
      </p:sp>
      <p:sp>
        <p:nvSpPr>
          <p:cNvPr id="2" name="Title 1"/>
          <p:cNvSpPr>
            <a:spLocks noGrp="1"/>
          </p:cNvSpPr>
          <p:nvPr>
            <p:ph type="title"/>
          </p:nvPr>
        </p:nvSpPr>
        <p:spPr/>
        <p:txBody>
          <a:bodyPr/>
          <a:lstStyle/>
          <a:p>
            <a:r>
              <a:rPr lang="en-US"/>
              <a:t>Module 14.2: ANS divisions</a:t>
            </a:r>
            <a:br>
              <a:rPr lang="en-US"/>
            </a:br>
            <a:endParaRPr lang="en-US" dirty="0"/>
          </a:p>
        </p:txBody>
      </p:sp>
      <p:pic>
        <p:nvPicPr>
          <p:cNvPr id="11" name="Picture 7" descr="D:\Aslam\04_EPUB\June\27-06-2017\Labeled\fig_14_02_03-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247379" y="876345"/>
            <a:ext cx="6649243" cy="563871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23715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t>Module 14.3: Sympathetic and parasympathetic divisions</a:t>
            </a:r>
            <a:endParaRPr lang="en-US" dirty="0"/>
          </a:p>
        </p:txBody>
      </p:sp>
      <p:sp>
        <p:nvSpPr>
          <p:cNvPr id="31746" name="Content Placeholder 2"/>
          <p:cNvSpPr>
            <a:spLocks noGrp="1"/>
          </p:cNvSpPr>
          <p:nvPr>
            <p:ph idx="1"/>
          </p:nvPr>
        </p:nvSpPr>
        <p:spPr/>
        <p:txBody>
          <a:bodyPr/>
          <a:lstStyle/>
          <a:p>
            <a:r>
              <a:rPr lang="en-US" dirty="0"/>
              <a:t>Responses to increased sympathetic activity </a:t>
            </a:r>
          </a:p>
          <a:p>
            <a:pPr lvl="1"/>
            <a:r>
              <a:rPr lang="en-US" dirty="0"/>
              <a:t>“Fight or flight” responses, which include:</a:t>
            </a:r>
          </a:p>
          <a:p>
            <a:pPr marL="1027113" lvl="2" indent="-457200">
              <a:buFont typeface="+mj-lt"/>
              <a:buAutoNum type="arabicPeriod"/>
            </a:pPr>
            <a:r>
              <a:rPr lang="en-US" dirty="0"/>
              <a:t>Heightened mental alertness</a:t>
            </a:r>
          </a:p>
          <a:p>
            <a:pPr marL="1027113" lvl="2" indent="-457200">
              <a:buFont typeface="+mj-lt"/>
              <a:buAutoNum type="arabicPeriod"/>
            </a:pPr>
            <a:r>
              <a:rPr lang="en-US" dirty="0"/>
              <a:t>Increased metabolic rate</a:t>
            </a:r>
          </a:p>
          <a:p>
            <a:pPr marL="1027113" lvl="2" indent="-457200">
              <a:buFont typeface="+mj-lt"/>
              <a:buAutoNum type="arabicPeriod"/>
            </a:pPr>
            <a:r>
              <a:rPr lang="en-US" dirty="0"/>
              <a:t>Decreased digestive and urinary functions</a:t>
            </a:r>
          </a:p>
          <a:p>
            <a:pPr marL="1027113" lvl="2" indent="-457200">
              <a:buFont typeface="+mj-lt"/>
              <a:buAutoNum type="arabicPeriod"/>
            </a:pPr>
            <a:r>
              <a:rPr lang="en-US" dirty="0"/>
              <a:t>Activation of energy reserves</a:t>
            </a:r>
          </a:p>
          <a:p>
            <a:pPr marL="1027113" lvl="2" indent="-457200">
              <a:buFont typeface="+mj-lt"/>
              <a:buAutoNum type="arabicPeriod"/>
            </a:pPr>
            <a:r>
              <a:rPr lang="en-US" dirty="0"/>
              <a:t>Dilation of respiratory passageways; increased respiratory rate</a:t>
            </a:r>
          </a:p>
          <a:p>
            <a:pPr marL="1027113" lvl="2" indent="-457200">
              <a:buFont typeface="+mj-lt"/>
              <a:buAutoNum type="arabicPeriod"/>
            </a:pPr>
            <a:r>
              <a:rPr lang="en-US" dirty="0"/>
              <a:t>Increased heart rate and blood pressure</a:t>
            </a:r>
          </a:p>
          <a:p>
            <a:pPr marL="1027113" lvl="2" indent="-457200">
              <a:buFont typeface="+mj-lt"/>
              <a:buAutoNum type="arabicPeriod"/>
            </a:pPr>
            <a:r>
              <a:rPr lang="en-US" dirty="0"/>
              <a:t>Activation of sweat glands</a:t>
            </a:r>
          </a:p>
        </p:txBody>
      </p:sp>
      <p:sp>
        <p:nvSpPr>
          <p:cNvPr id="2" name="Footer Placeholder 1"/>
          <p:cNvSpPr>
            <a:spLocks noGrp="1"/>
          </p:cNvSpPr>
          <p:nvPr>
            <p:ph type="ftr" sz="quarter" idx="10"/>
          </p:nvPr>
        </p:nvSpPr>
        <p:spPr/>
        <p:txBody>
          <a:bodyPr/>
          <a:lstStyle/>
          <a:p>
            <a:pPr>
              <a:defRPr/>
            </a:pPr>
            <a:r>
              <a:rPr lang="en-US"/>
              <a:t>© 2018 Pearson Education, Inc.</a:t>
            </a:r>
            <a:endParaRPr lang="en-US" dirty="0"/>
          </a:p>
        </p:txBody>
      </p:sp>
    </p:spTree>
    <p:extLst>
      <p:ext uri="{BB962C8B-B14F-4D97-AF65-F5344CB8AC3E}">
        <p14:creationId xmlns:p14="http://schemas.microsoft.com/office/powerpoint/2010/main" val="213075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parasympathetic nervous system</a:t>
            </a:r>
          </a:p>
        </p:txBody>
      </p:sp>
      <p:sp>
        <p:nvSpPr>
          <p:cNvPr id="7" name="Footer Placeholder 6"/>
          <p:cNvSpPr>
            <a:spLocks noGrp="1"/>
          </p:cNvSpPr>
          <p:nvPr>
            <p:ph type="ftr" sz="quarter" idx="10"/>
          </p:nvPr>
        </p:nvSpPr>
        <p:spPr/>
        <p:txBody>
          <a:bodyPr/>
          <a:lstStyle/>
          <a:p>
            <a:r>
              <a:rPr lang="en-US"/>
              <a:t>© 2018 Pearson Education, Inc.</a:t>
            </a:r>
            <a:endParaRPr lang="en-US" dirty="0"/>
          </a:p>
        </p:txBody>
      </p:sp>
      <p:pic>
        <p:nvPicPr>
          <p:cNvPr id="21" name="Picture 103" descr="\\192.168.4.30\conversion\IRDVD\JPG Creation\Martini _VAP3E\Output\Chapter 14\JPEG FILES\Labeled\fig_14_03_02A-L.jpg"/>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449872" y="748954"/>
            <a:ext cx="6280767" cy="584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26312"/>
      </p:ext>
    </p:extLst>
  </p:cSld>
  <p:clrMapOvr>
    <a:masterClrMapping/>
  </p:clrMapOvr>
</p:sld>
</file>

<file path=ppt/theme/theme1.xml><?xml version="1.0" encoding="utf-8"?>
<a:theme xmlns:a="http://schemas.openxmlformats.org/drawingml/2006/main" name="Office Theme">
  <a:themeElements>
    <a:clrScheme name="VAP 3e">
      <a:dk1>
        <a:sysClr val="windowText" lastClr="000000"/>
      </a:dk1>
      <a:lt1>
        <a:sysClr val="window" lastClr="FFFFFF"/>
      </a:lt1>
      <a:dk2>
        <a:srgbClr val="00743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15604</TotalTime>
  <Words>1980</Words>
  <Application>Microsoft Office PowerPoint</Application>
  <PresentationFormat>On-screen Show (4:3)</PresentationFormat>
  <Paragraphs>262</Paragraphs>
  <Slides>47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Courier New</vt:lpstr>
      <vt:lpstr>Times New Roman</vt:lpstr>
      <vt:lpstr>Wingdings</vt:lpstr>
      <vt:lpstr>Office Theme</vt:lpstr>
      <vt:lpstr>PowerPoint Presentation</vt:lpstr>
      <vt:lpstr>Module 14.2: The ANS consists of sympathetic and parasympathetic divisions</vt:lpstr>
      <vt:lpstr>Module 14.2: ANS divisions</vt:lpstr>
      <vt:lpstr>Module 14.2: ANS divisions</vt:lpstr>
      <vt:lpstr>Module 14.2: ANS divisions </vt:lpstr>
      <vt:lpstr>Module 14.2: ANS divisions</vt:lpstr>
      <vt:lpstr>Module 14.2: ANS divisions </vt:lpstr>
      <vt:lpstr>Module 14.3: Sympathetic and parasympathetic divisions</vt:lpstr>
      <vt:lpstr>The parasympathetic nervous system</vt:lpstr>
      <vt:lpstr>The parasympathetic nervous system</vt:lpstr>
      <vt:lpstr>Module 14.3: Sympathetic and parasympathetic divisions</vt:lpstr>
      <vt:lpstr>Sympathetic nervous system distribution</vt:lpstr>
      <vt:lpstr>Module 14.4: Innervation patterns of the sympathetic and parasympathetic divisions</vt:lpstr>
      <vt:lpstr>Parasympathetic nervous system distribution</vt:lpstr>
      <vt:lpstr>Module 14.5: The functional differences between the two ANS divisions reflect their divergent anatomical and physiological characteristics</vt:lpstr>
      <vt:lpstr>Module 14.5: Functional differences in ANS divisions</vt:lpstr>
      <vt:lpstr>Module 14.5: Functional differences in ANS divisions </vt:lpstr>
      <vt:lpstr>Module 14.5: Functional differences in ANS divisions</vt:lpstr>
      <vt:lpstr>Module 14.5: Functional differences in ANS divisions </vt:lpstr>
      <vt:lpstr>Summary comparison of sympathetic and parasympathetic divisions</vt:lpstr>
      <vt:lpstr>Module 14.6: Membrane receptors at target organs mediate the effects of sympathetic and parasympathetic stimulation</vt:lpstr>
      <vt:lpstr>Module 14.6: Membrane receptors at target organs mediate the effects of sympathetic and parasympathetic stimulation</vt:lpstr>
      <vt:lpstr>Module 14.6: Neurotransmitter release in ANS divisions</vt:lpstr>
      <vt:lpstr>Module 14.6: Neurotransmitter release in ANS divisions</vt:lpstr>
      <vt:lpstr>Module 14.6: Neurotransmitter release in ANS divisions</vt:lpstr>
      <vt:lpstr>Module 14.6: Neurotransmitter release in ANS divisions</vt:lpstr>
      <vt:lpstr>Module 14.6: Neurotransmitter release in ANS divisions</vt:lpstr>
      <vt:lpstr>Module 14.7: The ANS adjusts visceral motor responses to maintain homeostasis</vt:lpstr>
      <vt:lpstr>CNS processing </vt:lpstr>
      <vt:lpstr>CNS processing </vt:lpstr>
      <vt:lpstr>CNS processing </vt:lpstr>
      <vt:lpstr>CNS processing </vt:lpstr>
      <vt:lpstr>CNS processing </vt:lpstr>
      <vt:lpstr>Module 14.8: The ANS provides precise control over visceral functions</vt:lpstr>
      <vt:lpstr>Dual innervation</vt:lpstr>
      <vt:lpstr>Dual innervation </vt:lpstr>
      <vt:lpstr>Dual innervation </vt:lpstr>
      <vt:lpstr>Module 14.8: Dual innervation</vt:lpstr>
      <vt:lpstr>Module 14.9: Visceral reflexes</vt:lpstr>
      <vt:lpstr>Module 14.9: Visceral reflexes </vt:lpstr>
      <vt:lpstr>Module 14.10: Baroreceptors and chemoreceptors initiate important autonomic reflexes involving visceral sensory pathways</vt:lpstr>
      <vt:lpstr>Module 14.10: Roles of baroreceptors and chemoreceptors</vt:lpstr>
      <vt:lpstr>Baroreceptors</vt:lpstr>
      <vt:lpstr>Module 14.10: Roles of baroreceptors and chemoreceptors</vt:lpstr>
      <vt:lpstr>Module 14.10: Roles of baroreceptors and chemoreceptors</vt:lpstr>
      <vt:lpstr>Chemoreceptors </vt:lpstr>
      <vt:lpstr>The carotid sinus and carotid body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Steven Hammer</cp:lastModifiedBy>
  <cp:revision>1293</cp:revision>
  <dcterms:created xsi:type="dcterms:W3CDTF">2013-10-29T17:07:36Z</dcterms:created>
  <dcterms:modified xsi:type="dcterms:W3CDTF">2018-05-07T13:43:18Z</dcterms:modified>
</cp:coreProperties>
</file>