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0" r:id="rId3"/>
    <p:sldId id="256" r:id="rId4"/>
    <p:sldId id="262" r:id="rId5"/>
    <p:sldId id="263" r:id="rId6"/>
    <p:sldId id="264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CB8BF-D983-4091-B34C-9D0C8CEF5ED8}" type="datetimeFigureOut">
              <a:rPr lang="en-US"/>
              <a:pPr>
                <a:defRPr/>
              </a:pPr>
              <a:t>1/4/2018</a:t>
            </a:fld>
            <a:endParaRPr lang="en-US" dirty="0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2246C-C1FC-43AD-86A3-A163968FE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FA5E-014A-44C8-9298-47F6DE0FEB94}" type="datetimeFigureOut">
              <a:rPr lang="en-US"/>
              <a:pPr>
                <a:defRPr/>
              </a:pPr>
              <a:t>1/4/2018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2819B-39D5-484D-A13C-652E73886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84BE1-3FAE-4BA6-A0F0-B190165FE2B9}" type="datetimeFigureOut">
              <a:rPr lang="en-US"/>
              <a:pPr>
                <a:defRPr/>
              </a:pPr>
              <a:t>1/4/2018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2B7A5-C7E8-4764-B0F2-6C312BAB05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BA7DC-FCC6-4401-9406-6BB3E636C8AC}" type="datetimeFigureOut">
              <a:rPr lang="en-US"/>
              <a:pPr>
                <a:defRPr/>
              </a:pPr>
              <a:t>1/4/2018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7E87-6F23-43E2-882B-15A6EF1ECD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CABF5-EC5D-4BE8-96DE-B4D2BE9A3E36}" type="datetimeFigureOut">
              <a:rPr lang="en-US"/>
              <a:pPr>
                <a:defRPr/>
              </a:pPr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5C8B1-DB08-4770-B0A1-E176D2C176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8E09-26D9-4202-BDE0-7F6A0A9AE9EE}" type="datetimeFigureOut">
              <a:rPr lang="en-US"/>
              <a:pPr>
                <a:defRPr/>
              </a:pPr>
              <a:t>1/4/2018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4693-2222-4716-9B5B-AFC8228306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338B2-8E1D-4164-A267-86002B842856}" type="datetimeFigureOut">
              <a:rPr lang="en-US"/>
              <a:pPr>
                <a:defRPr/>
              </a:pPr>
              <a:t>1/4/2018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41C8D-77FB-4B3E-9852-375DE7640C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7B83A-3984-4427-8C39-D9BBB15C41C9}" type="datetimeFigureOut">
              <a:rPr lang="en-US"/>
              <a:pPr>
                <a:defRPr/>
              </a:pPr>
              <a:t>1/4/2018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C3B3B-1D93-43BD-9D64-D57AECF328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4C981-BBE9-4170-BAE7-1FFE172E4DA0}" type="datetimeFigureOut">
              <a:rPr lang="en-US"/>
              <a:pPr>
                <a:defRPr/>
              </a:pPr>
              <a:t>1/4/2018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90D56-F967-480A-8D66-21116BBBF9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28EC-04F3-48C5-998A-78B9E277B8BE}" type="datetimeFigureOut">
              <a:rPr lang="en-US"/>
              <a:pPr>
                <a:defRPr/>
              </a:pPr>
              <a:t>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DE68C-2BF2-414D-9AC0-06FF6E89F1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506D4-9601-4898-A11F-DC5D6916A546}" type="datetimeFigureOut">
              <a:rPr lang="en-US"/>
              <a:pPr>
                <a:defRPr/>
              </a:pPr>
              <a:t>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CA94D-8641-48CD-A548-543326A291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179638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44AA2F-2F2A-49AD-80AB-07DD956DDCFF}" type="datetimeFigureOut">
              <a:rPr lang="en-US"/>
              <a:pPr>
                <a:defRPr/>
              </a:pPr>
              <a:t>1/4/2018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5C4E89-8547-4BFC-B139-46BB7A9C42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27" r:id="rId2"/>
    <p:sldLayoutId id="2147483735" r:id="rId3"/>
    <p:sldLayoutId id="2147483728" r:id="rId4"/>
    <p:sldLayoutId id="2147483729" r:id="rId5"/>
    <p:sldLayoutId id="2147483730" r:id="rId6"/>
    <p:sldLayoutId id="2147483731" r:id="rId7"/>
    <p:sldLayoutId id="2147483736" r:id="rId8"/>
    <p:sldLayoutId id="2147483737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eaLnBrk="0" fontAlgn="base" hangingPunct="0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eaLnBrk="0" fontAlgn="base" hangingPunct="0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logy-world.com/photoalbum/thumbnails.php?album=7&amp;page=1" TargetMode="External"/><Relationship Id="rId2" Type="http://schemas.openxmlformats.org/officeDocument/2006/relationships/hyperlink" Target="http://www.siumed.edu/~dking2/intro/bldcells.htm#nb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hologyoutlines.com/myeloproliferative.html" TargetMode="External"/><Relationship Id="rId7" Type="http://schemas.openxmlformats.org/officeDocument/2006/relationships/hyperlink" Target="http://en.wikipedia.org/wiki/White_blood_cells" TargetMode="External"/><Relationship Id="rId2" Type="http://schemas.openxmlformats.org/officeDocument/2006/relationships/hyperlink" Target="http://education.vetmed.vt.edu/Curriculum/VM8054/Labs/Lab6/Lab6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iumed.edu/~dking2/intro/bldcells.htm" TargetMode="External"/><Relationship Id="rId5" Type="http://schemas.openxmlformats.org/officeDocument/2006/relationships/hyperlink" Target="http://www.lab.anhb.uwa.edu.au/mb140/CorePages/Blood/blood.htm" TargetMode="External"/><Relationship Id="rId4" Type="http://schemas.openxmlformats.org/officeDocument/2006/relationships/hyperlink" Target="http://www.histology-world.com/contents/contents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001" y="576072"/>
            <a:ext cx="8229600" cy="399592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3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Anatomy &amp; physiology ii lab BSC 2094L</a:t>
            </a:r>
            <a:br>
              <a:rPr lang="en-US" sz="5300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b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sz="44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Introduction </a:t>
            </a:r>
            <a:br>
              <a:rPr lang="en-US" sz="4400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sz="44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and </a:t>
            </a:r>
            <a:br>
              <a:rPr lang="en-US" sz="4400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sz="44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white blood cells</a:t>
            </a:r>
            <a:b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A1EAF-C212-4E5E-BA9B-A9F5C4049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001" y="5090802"/>
            <a:ext cx="5105400" cy="1219200"/>
          </a:xfrm>
        </p:spPr>
        <p:txBody>
          <a:bodyPr/>
          <a:lstStyle/>
          <a:p>
            <a:r>
              <a:rPr lang="en-US" dirty="0"/>
              <a:t>INDIAN RIVER STATE COLLEGE</a:t>
            </a:r>
          </a:p>
          <a:p>
            <a:r>
              <a:rPr lang="en-US" dirty="0"/>
              <a:t>WEEK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Basophils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Nucleus: Lobed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Granules: Large blue-purple Cytoplasmic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Size: 10 to 14 micrometers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Number: 20 to 50/mm</a:t>
            </a:r>
            <a:r>
              <a:rPr lang="en-US" sz="2200" baseline="30000" dirty="0"/>
              <a:t>3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Development: 1 to 7 Days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Life Span: A few hours to a few days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Function: 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200" dirty="0"/>
              <a:t>Release Histamine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200" dirty="0"/>
              <a:t>Contain Heparin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endParaRPr lang="en-US" sz="2200" dirty="0"/>
          </a:p>
        </p:txBody>
      </p:sp>
      <p:pic>
        <p:nvPicPr>
          <p:cNvPr id="6" name="Content Placeholder 5" descr="Basophil bloo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703116"/>
            <a:ext cx="4038600" cy="315515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0"/>
            <a:ext cx="8229600" cy="72152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Lymphocytes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Nucleus: Spherical or indented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Granules: None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Size: 5 to 17 micrometers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Number: 1500 to 3000/mm</a:t>
            </a:r>
            <a:r>
              <a:rPr lang="en-US" sz="2200" baseline="30000" dirty="0"/>
              <a:t>3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Development: Days to Weeks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Life Span: Hours to Years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Function: Mount immune response by direct cell attack or by antibodies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endParaRPr lang="en-US" sz="2200" dirty="0"/>
          </a:p>
        </p:txBody>
      </p:sp>
      <p:pic>
        <p:nvPicPr>
          <p:cNvPr id="5" name="Content Placeholder 4" descr="29100705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52632"/>
          <a:stretch>
            <a:fillRect/>
          </a:stretch>
        </p:blipFill>
        <p:spPr>
          <a:xfrm>
            <a:off x="5169669" y="2199800"/>
            <a:ext cx="3554645" cy="3657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Monocyte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Nucleus: U or Kidney Shaped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Granules: None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Size: 14 to 24 micrometers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Number: 100 to 700/mm</a:t>
            </a:r>
            <a:r>
              <a:rPr lang="en-US" sz="2200" baseline="30000" dirty="0"/>
              <a:t>3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Development: 2 to 3 Days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Life Span: Months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Function: Phagocytosis (Develop into macrophages in tissue)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endParaRPr lang="en-US" sz="2200" dirty="0"/>
          </a:p>
        </p:txBody>
      </p:sp>
      <p:pic>
        <p:nvPicPr>
          <p:cNvPr id="5" name="Content Placeholder 4" descr="29100705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r="45284"/>
          <a:stretch>
            <a:fillRect/>
          </a:stretch>
        </p:blipFill>
        <p:spPr>
          <a:xfrm>
            <a:off x="4648202" y="2257476"/>
            <a:ext cx="4194175" cy="34750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Platelets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60520"/>
          </a:xfrm>
        </p:spPr>
        <p:txBody>
          <a:bodyPr>
            <a:no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Nucleus: None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Granules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Stain Deep Purple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Size: 2 to 4 micrometers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Number: 150,000 to 400,000/mm</a:t>
            </a:r>
            <a:r>
              <a:rPr lang="en-US" sz="2200" baseline="30000" dirty="0"/>
              <a:t>3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Development: 4 to 5 Days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Life Span: 5 to 10 Days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Function: 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200" dirty="0"/>
              <a:t>Seal small tears in blood vessels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200" dirty="0"/>
              <a:t>Blood clotting</a:t>
            </a:r>
          </a:p>
        </p:txBody>
      </p:sp>
      <p:pic>
        <p:nvPicPr>
          <p:cNvPr id="6" name="Content Placeholder 5" descr="206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1981200"/>
            <a:ext cx="3143250" cy="44799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Practice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hlinkClick r:id="rId2"/>
              </a:rPr>
              <a:t>Practice Slides about 15</a:t>
            </a:r>
            <a:endParaRPr lang="en-US">
              <a:hlinkClick r:id="rId3"/>
            </a:endParaRPr>
          </a:p>
          <a:p>
            <a:pPr eaLnBrk="1" hangingPunct="1"/>
            <a:r>
              <a:rPr lang="en-US">
                <a:hlinkClick r:id="rId3"/>
              </a:rPr>
              <a:t>Practice Slides 144</a:t>
            </a:r>
            <a:endParaRPr lang="en-US"/>
          </a:p>
          <a:p>
            <a:pPr eaLnBrk="1" hangingPunct="1">
              <a:buFont typeface="Wingdings 2" pitchFamily="18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3136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/>
              <a:t>Cell Pictures and Other Information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>
                <a:hlinkClick r:id="rId2"/>
              </a:rPr>
              <a:t>http://education.vetmed.vt.edu/Curriculum/VM8054/Labs/Lab6/Lab6.htm</a:t>
            </a:r>
            <a:endParaRPr lang="en-US" dirty="0"/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>
                <a:hlinkClick r:id="rId3"/>
              </a:rPr>
              <a:t>http://www.pathologyoutlines.com/myeloproliferative.html</a:t>
            </a:r>
            <a:endParaRPr lang="en-US" dirty="0"/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>
                <a:hlinkClick r:id="rId4"/>
              </a:rPr>
              <a:t>http://www.histology-world.com/contents/contents.htm</a:t>
            </a:r>
            <a:endParaRPr lang="en-US" dirty="0"/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>
                <a:hlinkClick r:id="rId5"/>
              </a:rPr>
              <a:t>http://www.lab.anhb.uwa.edu.au/mb140/CorePages/Blood/blood.htm</a:t>
            </a:r>
            <a:endParaRPr lang="en-US" dirty="0"/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>
                <a:hlinkClick r:id="rId6"/>
              </a:rPr>
              <a:t>http://www.siumed.edu/~dking2/intro/bldcells.htm</a:t>
            </a:r>
            <a:endParaRPr lang="en-US" dirty="0"/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>
                <a:hlinkClick r:id="rId7"/>
              </a:rPr>
              <a:t>http://en.wikipedia.org/wiki/White_blood_cells</a:t>
            </a:r>
            <a:endParaRPr lang="en-US" dirty="0"/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Paperwork for class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Syllabus/Tentative Schedule</a:t>
            </a:r>
          </a:p>
          <a:p>
            <a:pPr eaLnBrk="1" hangingPunct="1"/>
            <a:r>
              <a:rPr lang="en-US" dirty="0"/>
              <a:t>General Laboratory Rules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72"/>
            <a:ext cx="8229600" cy="216712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0000" dirty="0"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a:rPr>
              <a:t>Blood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67F0B8-0781-4FE3-94AC-A0B88E6231D0}"/>
              </a:ext>
            </a:extLst>
          </p:cNvPr>
          <p:cNvSpPr/>
          <p:nvPr/>
        </p:nvSpPr>
        <p:spPr>
          <a:xfrm>
            <a:off x="228600" y="2274838"/>
            <a:ext cx="8458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9E5">
                    <a:tint val="100000"/>
                    <a:satMod val="250000"/>
                  </a:srgbClr>
                </a:solidFill>
                <a:effectLst>
                  <a:outerShdw blurRad="30000" dist="30000" dir="2700000" algn="tl" rotWithShape="0">
                    <a:srgbClr val="30356E">
                      <a:shade val="45000"/>
                      <a:satMod val="150000"/>
                      <a:alpha val="90000"/>
                    </a:srgbClr>
                  </a:outerShdw>
                </a:effectLst>
                <a:latin typeface="Corbel"/>
                <a:ea typeface="+mj-ea"/>
                <a:cs typeface="+mj-cs"/>
              </a:rPr>
              <a:t>Functions of the Circulatory System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9E5">
                    <a:tint val="100000"/>
                    <a:satMod val="250000"/>
                  </a:srgbClr>
                </a:solidFill>
                <a:effectLst>
                  <a:outerShdw blurRad="30000" dist="30000" dir="2700000" algn="tl" rotWithShape="0">
                    <a:srgbClr val="30356E">
                      <a:shade val="45000"/>
                      <a:satMod val="150000"/>
                      <a:alpha val="90000"/>
                    </a:srgbClr>
                  </a:outerShdw>
                </a:effectLst>
                <a:latin typeface="Corbel"/>
                <a:ea typeface="+mj-ea"/>
                <a:cs typeface="+mj-cs"/>
              </a:rPr>
              <a:t>Transport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9E5">
                    <a:tint val="100000"/>
                    <a:satMod val="250000"/>
                  </a:srgbClr>
                </a:solidFill>
                <a:effectLst>
                  <a:outerShdw blurRad="30000" dist="30000" dir="2700000" algn="tl" rotWithShape="0">
                    <a:srgbClr val="30356E">
                      <a:shade val="45000"/>
                      <a:satMod val="150000"/>
                      <a:alpha val="90000"/>
                    </a:srgbClr>
                  </a:outerShdw>
                </a:effectLst>
                <a:latin typeface="Corbel"/>
                <a:ea typeface="+mj-ea"/>
                <a:cs typeface="+mj-cs"/>
              </a:rPr>
              <a:t>Protection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9E5">
                    <a:tint val="100000"/>
                    <a:satMod val="250000"/>
                  </a:srgbClr>
                </a:solidFill>
                <a:effectLst>
                  <a:outerShdw blurRad="30000" dist="30000" dir="2700000" algn="tl" rotWithShape="0">
                    <a:srgbClr val="30356E">
                      <a:shade val="45000"/>
                      <a:satMod val="150000"/>
                      <a:alpha val="90000"/>
                    </a:srgbClr>
                  </a:outerShdw>
                </a:effectLst>
                <a:latin typeface="Corbel"/>
                <a:ea typeface="+mj-ea"/>
                <a:cs typeface="+mj-cs"/>
              </a:rPr>
              <a:t>Regulation	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4"/>
            <a:ext cx="8229600" cy="7610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Properties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2135"/>
            <a:ext cx="8229600" cy="4770438"/>
          </a:xfrm>
        </p:spPr>
        <p:txBody>
          <a:bodyPr/>
          <a:lstStyle/>
          <a:p>
            <a:pPr eaLnBrk="1" hangingPunct="1"/>
            <a:r>
              <a:rPr lang="en-US"/>
              <a:t>4 to 6 liters</a:t>
            </a:r>
          </a:p>
          <a:p>
            <a:pPr eaLnBrk="1" hangingPunct="1"/>
            <a:r>
              <a:rPr lang="en-US"/>
              <a:t>Plasma</a:t>
            </a:r>
          </a:p>
          <a:p>
            <a:pPr lvl="1" eaLnBrk="1" hangingPunct="1"/>
            <a:r>
              <a:rPr lang="en-US"/>
              <a:t>55%</a:t>
            </a:r>
          </a:p>
          <a:p>
            <a:pPr eaLnBrk="1" hangingPunct="1"/>
            <a:r>
              <a:rPr lang="en-US"/>
              <a:t>Formed elements</a:t>
            </a:r>
          </a:p>
          <a:p>
            <a:pPr lvl="1" eaLnBrk="1" hangingPunct="1"/>
            <a:r>
              <a:rPr lang="en-US"/>
              <a:t>Buffy Coat </a:t>
            </a:r>
          </a:p>
          <a:p>
            <a:pPr lvl="2" eaLnBrk="1" hangingPunct="1"/>
            <a:r>
              <a:rPr lang="en-US"/>
              <a:t>1%</a:t>
            </a:r>
          </a:p>
          <a:p>
            <a:pPr lvl="2" eaLnBrk="1" hangingPunct="1"/>
            <a:r>
              <a:rPr lang="en-US"/>
              <a:t>Leukocytes and platelets</a:t>
            </a:r>
          </a:p>
          <a:p>
            <a:pPr lvl="1" eaLnBrk="1" hangingPunct="1"/>
            <a:r>
              <a:rPr lang="en-US"/>
              <a:t>Erythrocytes</a:t>
            </a:r>
          </a:p>
          <a:p>
            <a:pPr lvl="2" eaLnBrk="1" hangingPunct="1"/>
            <a:r>
              <a:rPr lang="en-US"/>
              <a:t>45%</a:t>
            </a:r>
          </a:p>
        </p:txBody>
      </p:sp>
      <p:pic>
        <p:nvPicPr>
          <p:cNvPr id="11268" name="Picture 3" descr="MTF-Cascade-w-Test-Tub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762000"/>
            <a:ext cx="23780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testtube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276600"/>
            <a:ext cx="393858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90"/>
            <a:ext cx="8229600" cy="73301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Plasma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Water (92%)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Proteins 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200" dirty="0"/>
              <a:t>Albumin, Globulins, Fibrinogen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Nutrients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200" dirty="0"/>
              <a:t>Glucose, A.A.’s, Lactic Acid, Lipids, Iron, Trace elements, Vitamins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Electrolytes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200" dirty="0"/>
              <a:t>Na</a:t>
            </a:r>
            <a:r>
              <a:rPr lang="en-US" sz="2200" baseline="30000" dirty="0"/>
              <a:t>+</a:t>
            </a:r>
            <a:r>
              <a:rPr lang="en-US" sz="2200" dirty="0"/>
              <a:t>, Ca</a:t>
            </a:r>
            <a:r>
              <a:rPr lang="en-US" sz="2200" baseline="30000" dirty="0"/>
              <a:t>++</a:t>
            </a:r>
            <a:r>
              <a:rPr lang="en-US" sz="2200" dirty="0"/>
              <a:t>, K</a:t>
            </a:r>
            <a:r>
              <a:rPr lang="en-US" sz="2200" baseline="30000" dirty="0"/>
              <a:t>+</a:t>
            </a:r>
            <a:r>
              <a:rPr lang="en-US" sz="2200" dirty="0"/>
              <a:t>, Mg</a:t>
            </a:r>
            <a:r>
              <a:rPr lang="en-US" sz="2200" baseline="30000" dirty="0"/>
              <a:t>++</a:t>
            </a:r>
            <a:r>
              <a:rPr lang="en-US" sz="2200" dirty="0"/>
              <a:t>, Cl</a:t>
            </a:r>
            <a:r>
              <a:rPr lang="en-US" sz="2200" baseline="30000" dirty="0"/>
              <a:t>-</a:t>
            </a:r>
            <a:r>
              <a:rPr lang="en-US" sz="2200" dirty="0"/>
              <a:t>, HCO</a:t>
            </a:r>
            <a:r>
              <a:rPr lang="en-US" sz="2200" baseline="-25000" dirty="0"/>
              <a:t>3</a:t>
            </a:r>
            <a:r>
              <a:rPr lang="en-US" sz="2200" baseline="30000" dirty="0"/>
              <a:t>-</a:t>
            </a:r>
            <a:r>
              <a:rPr lang="en-US" sz="2200" dirty="0"/>
              <a:t>,HPO</a:t>
            </a:r>
            <a:r>
              <a:rPr lang="en-US" sz="2200" baseline="-25000" dirty="0"/>
              <a:t>4</a:t>
            </a:r>
            <a:r>
              <a:rPr lang="en-US" sz="2200" baseline="30000" dirty="0"/>
              <a:t>--</a:t>
            </a:r>
            <a:r>
              <a:rPr lang="en-US" sz="2200" dirty="0"/>
              <a:t>,SO</a:t>
            </a:r>
            <a:r>
              <a:rPr lang="en-US" sz="2200" baseline="-25000" dirty="0"/>
              <a:t>4</a:t>
            </a:r>
            <a:r>
              <a:rPr lang="en-US" sz="2200" baseline="30000" dirty="0"/>
              <a:t>--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Nitrogenous Wastes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200" dirty="0"/>
              <a:t>Urea, Uric acid, Creatinine, Creatine, Ammonia, Bilirubin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Others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200" dirty="0"/>
              <a:t>Dissolved CO2, O2, N2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200" dirty="0"/>
              <a:t>Enzymes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200" dirty="0"/>
              <a:t>Hormones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023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Formed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0735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/>
              <a:t>Erythrocytes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/>
              <a:t>Platelets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/>
              <a:t>Leukocytes (Percentage of total WBC’s)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/>
              <a:t>Granulocytes</a:t>
            </a:r>
          </a:p>
          <a:p>
            <a:pPr marL="923544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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dirty="0"/>
              <a:t>eutrophils (60 to 70%)</a:t>
            </a:r>
          </a:p>
          <a:p>
            <a:pPr marL="923544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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dirty="0"/>
              <a:t>osinophils (2 to 4%)</a:t>
            </a:r>
          </a:p>
          <a:p>
            <a:pPr marL="923544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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/>
              <a:t>asophils (&lt; 0.5%)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/>
              <a:t>Agranulocytes</a:t>
            </a:r>
          </a:p>
          <a:p>
            <a:pPr marL="923544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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</a:t>
            </a:r>
            <a:r>
              <a:rPr lang="en-US" dirty="0"/>
              <a:t>ymphocytes (25 to 33%)</a:t>
            </a:r>
          </a:p>
          <a:p>
            <a:pPr marL="923544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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dirty="0"/>
              <a:t>onocytes (3 to 8%)</a:t>
            </a:r>
          </a:p>
          <a:p>
            <a:pPr marL="923544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"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9026951">
            <a:off x="5624513" y="3209925"/>
            <a:ext cx="3276600" cy="2000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“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N</a:t>
            </a:r>
            <a:r>
              <a:rPr lang="en-US" sz="4000" dirty="0">
                <a:solidFill>
                  <a:schemeClr val="bg1"/>
                </a:solidFill>
                <a:latin typeface="+mn-lt"/>
              </a:rPr>
              <a:t>ever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L</a:t>
            </a:r>
            <a:r>
              <a:rPr lang="en-US" sz="4000" dirty="0">
                <a:solidFill>
                  <a:schemeClr val="bg1"/>
                </a:solidFill>
                <a:latin typeface="+mn-lt"/>
              </a:rPr>
              <a:t>et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M</a:t>
            </a:r>
            <a:r>
              <a:rPr lang="en-US" sz="4000" dirty="0">
                <a:solidFill>
                  <a:schemeClr val="bg1"/>
                </a:solidFill>
                <a:latin typeface="+mn-lt"/>
              </a:rPr>
              <a:t>onkeys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E</a:t>
            </a:r>
            <a:r>
              <a:rPr lang="en-US" sz="4000" dirty="0">
                <a:solidFill>
                  <a:schemeClr val="bg1"/>
                </a:solidFill>
                <a:latin typeface="+mn-lt"/>
              </a:rPr>
              <a:t>at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B</a:t>
            </a:r>
            <a:r>
              <a:rPr lang="en-US" sz="4000" dirty="0">
                <a:solidFill>
                  <a:schemeClr val="bg1"/>
                </a:solidFill>
                <a:latin typeface="+mn-lt"/>
              </a:rPr>
              <a:t>ananas”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Blood Components</a:t>
            </a:r>
          </a:p>
        </p:txBody>
      </p:sp>
      <p:pic>
        <p:nvPicPr>
          <p:cNvPr id="14339" name="Content Placeholder 3" descr="image47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4600" y="1447800"/>
            <a:ext cx="4170363" cy="523398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Neutrophils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304800" y="2429571"/>
            <a:ext cx="4040188" cy="3657600"/>
          </a:xfrm>
        </p:spPr>
        <p:txBody>
          <a:bodyPr/>
          <a:lstStyle/>
          <a:p>
            <a:pPr eaLnBrk="1" hangingPunct="1"/>
            <a:r>
              <a:rPr lang="en-US" dirty="0"/>
              <a:t>Nucleus: Multilobed</a:t>
            </a:r>
          </a:p>
          <a:p>
            <a:pPr eaLnBrk="1" hangingPunct="1"/>
            <a:r>
              <a:rPr lang="en-US" dirty="0"/>
              <a:t>Granules: inconspicuous</a:t>
            </a:r>
          </a:p>
          <a:p>
            <a:pPr eaLnBrk="1" hangingPunct="1"/>
            <a:r>
              <a:rPr lang="en-US" dirty="0"/>
              <a:t>Size: 10 to 12 micrometers</a:t>
            </a:r>
          </a:p>
          <a:p>
            <a:pPr eaLnBrk="1" hangingPunct="1"/>
            <a:r>
              <a:rPr lang="en-US" dirty="0"/>
              <a:t>Number: 3000 to 7000/mm</a:t>
            </a:r>
            <a:r>
              <a:rPr lang="en-US" baseline="30000" dirty="0"/>
              <a:t>3</a:t>
            </a:r>
          </a:p>
          <a:p>
            <a:pPr eaLnBrk="1" hangingPunct="1"/>
            <a:r>
              <a:rPr lang="en-US" dirty="0"/>
              <a:t>Development: 14 Days</a:t>
            </a:r>
          </a:p>
          <a:p>
            <a:pPr eaLnBrk="1" hangingPunct="1"/>
            <a:r>
              <a:rPr lang="en-US" dirty="0"/>
              <a:t>Life Span: 6 hours to a few days</a:t>
            </a:r>
          </a:p>
          <a:p>
            <a:pPr eaLnBrk="1" hangingPunct="1"/>
            <a:r>
              <a:rPr lang="en-US" dirty="0"/>
              <a:t>Function: Phagocytize bacteria</a:t>
            </a:r>
          </a:p>
        </p:txBody>
      </p:sp>
      <p:pic>
        <p:nvPicPr>
          <p:cNvPr id="9" name="Content Placeholder 8" descr="Neutrophil Blood WITH LABEL copy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91000" y="2697065"/>
            <a:ext cx="4754563" cy="31226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3754" y="15240"/>
            <a:ext cx="8229600" cy="7467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Eosinophils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2240756"/>
            <a:ext cx="4038600" cy="4160838"/>
          </a:xfrm>
        </p:spPr>
        <p:txBody>
          <a:bodyPr>
            <a:no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Nucleus: Bi-lobed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Granules: Red Cytoplasmic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Size: 10 to 14 micrometers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Number: 100 to 400/mm</a:t>
            </a:r>
            <a:r>
              <a:rPr lang="en-US" sz="2200" baseline="30000" dirty="0"/>
              <a:t>3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Development: 14 Days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Life Span: 8 to 12 days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200" dirty="0"/>
              <a:t>Function: 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200" dirty="0"/>
              <a:t>Worms (parasites)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200" dirty="0"/>
              <a:t>Antigen-antibody complexes</a:t>
            </a:r>
          </a:p>
          <a:p>
            <a:pPr marL="630936" lvl="1" indent="-274320" eaLnBrk="1" fontAlgn="auto" hangingPunct="1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200" dirty="0"/>
              <a:t> inflammatory and allergies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endParaRPr lang="en-US" sz="2200" dirty="0"/>
          </a:p>
        </p:txBody>
      </p:sp>
      <p:pic>
        <p:nvPicPr>
          <p:cNvPr id="7" name="Content Placeholder 6" descr="Eosinophil blood WITH LABEL cop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48554" y="2971800"/>
            <a:ext cx="4389438" cy="26987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542</Words>
  <Application>Microsoft Office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Corbel</vt:lpstr>
      <vt:lpstr>Wingdings 2</vt:lpstr>
      <vt:lpstr>Deluxe</vt:lpstr>
      <vt:lpstr>Anatomy &amp; physiology ii lab BSC 2094L  Introduction  and  white blood cells </vt:lpstr>
      <vt:lpstr>Paperwork for class </vt:lpstr>
      <vt:lpstr>Blood</vt:lpstr>
      <vt:lpstr>Properties </vt:lpstr>
      <vt:lpstr>Plasma</vt:lpstr>
      <vt:lpstr>Formed Elements</vt:lpstr>
      <vt:lpstr>Blood Components</vt:lpstr>
      <vt:lpstr>Neutrophils</vt:lpstr>
      <vt:lpstr>Eosinophils</vt:lpstr>
      <vt:lpstr>Basophils</vt:lpstr>
      <vt:lpstr>Lymphocytes</vt:lpstr>
      <vt:lpstr>Monocyte </vt:lpstr>
      <vt:lpstr>Platelets</vt:lpstr>
      <vt:lpstr>Practice</vt:lpstr>
      <vt:lpstr>References</vt:lpstr>
    </vt:vector>
  </TitlesOfParts>
  <Company>Kent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</dc:title>
  <dc:creator>Dr. Steven B. Hammer</dc:creator>
  <cp:lastModifiedBy>Steven Hammer</cp:lastModifiedBy>
  <cp:revision>30</cp:revision>
  <dcterms:created xsi:type="dcterms:W3CDTF">2010-01-11T19:01:07Z</dcterms:created>
  <dcterms:modified xsi:type="dcterms:W3CDTF">2018-01-04T18:25:21Z</dcterms:modified>
</cp:coreProperties>
</file>