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2" r:id="rId4"/>
    <p:sldId id="261" r:id="rId5"/>
    <p:sldId id="269" r:id="rId6"/>
    <p:sldId id="264" r:id="rId7"/>
    <p:sldId id="271" r:id="rId8"/>
    <p:sldId id="265" r:id="rId9"/>
    <p:sldId id="270" r:id="rId10"/>
    <p:sldId id="266" r:id="rId11"/>
    <p:sldId id="272" r:id="rId12"/>
    <p:sldId id="267" r:id="rId13"/>
    <p:sldId id="273" r:id="rId14"/>
    <p:sldId id="268" r:id="rId15"/>
    <p:sldId id="274" r:id="rId16"/>
    <p:sldId id="275" r:id="rId17"/>
    <p:sldId id="277" r:id="rId18"/>
    <p:sldId id="279" r:id="rId19"/>
    <p:sldId id="281" r:id="rId20"/>
    <p:sldId id="283" r:id="rId21"/>
    <p:sldId id="284" r:id="rId22"/>
    <p:sldId id="285" r:id="rId23"/>
    <p:sldId id="286" r:id="rId24"/>
    <p:sldId id="287" r:id="rId25"/>
    <p:sldId id="289" r:id="rId26"/>
    <p:sldId id="292" r:id="rId27"/>
    <p:sldId id="293" r:id="rId28"/>
    <p:sldId id="294" r:id="rId29"/>
    <p:sldId id="290" r:id="rId30"/>
    <p:sldId id="291" r:id="rId31"/>
    <p:sldId id="26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692" y="-6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C8799402-77D6-480E-9726-B78A5A5462D4}" type="datetimeFigureOut">
              <a:rPr lang="en-US"/>
              <a:pPr>
                <a:defRPr/>
              </a:pPr>
              <a:t>8/27/2013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0C1FE1B-1731-402B-87A9-5E75404F315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DE8B4D-2D5D-4D94-BB06-28387F1BC4F1}" type="datetimeFigureOut">
              <a:rPr lang="en-US"/>
              <a:pPr>
                <a:defRPr/>
              </a:pPr>
              <a:t>8/27/2013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FE2D522-38A6-4067-AB72-C042F3BA18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4821883-CCC4-4A34-9249-67248984C1B3}" type="datetimeFigureOut">
              <a:rPr lang="en-US"/>
              <a:pPr>
                <a:defRPr/>
              </a:pPr>
              <a:t>8/27/2013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7DD64D4-D273-4BBE-93D1-95212350D1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2B4D26D-7208-49EF-A93F-6BE7A7F2470C}" type="datetimeFigureOut">
              <a:rPr lang="en-US"/>
              <a:pPr>
                <a:defRPr/>
              </a:pPr>
              <a:t>8/27/2013</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C96E24C-EBC2-4BD1-A94F-6617739CEFD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4A99744-927B-49D7-B95C-52E810641143}" type="datetimeFigureOut">
              <a:rPr lang="en-US"/>
              <a:pPr>
                <a:defRPr/>
              </a:pPr>
              <a:t>8/27/2013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A4CB00-BB44-4281-A857-82E0C51749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3A10FD0-2437-4CC9-BD65-A76E608C6C41}" type="datetimeFigureOut">
              <a:rPr lang="en-US"/>
              <a:pPr>
                <a:defRPr/>
              </a:pPr>
              <a:t>8/27/2013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B16AF6D-7345-4A50-9523-1C8A1CC8085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06FD479-23D4-4396-9B2C-76C5998513B1}" type="datetimeFigureOut">
              <a:rPr lang="en-US"/>
              <a:pPr>
                <a:defRPr/>
              </a:pPr>
              <a:t>8/27/2013</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4D9EE39-11F3-445F-B949-AAB7436584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56F4661-775A-4FA3-AD69-FB5BFC6ADC18}" type="datetimeFigureOut">
              <a:rPr lang="en-US"/>
              <a:pPr>
                <a:defRPr/>
              </a:pPr>
              <a:t>8/27/2013</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69CEC6C-82C1-4EDF-99B6-C116C47DFB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1D2FA08-D8D1-40B1-B16A-D129A9DE369A}" type="datetimeFigureOut">
              <a:rPr lang="en-US"/>
              <a:pPr>
                <a:defRPr/>
              </a:pPr>
              <a:t>8/27/2013</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D958EF8-BCC7-4D13-BF15-8EFEB720039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7CFDB010-1ACC-4B86-9101-A6F1EE86D4D2}" type="datetimeFigureOut">
              <a:rPr lang="en-US"/>
              <a:pPr>
                <a:defRPr/>
              </a:pPr>
              <a:t>8/27/2013</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C9994BA-70E7-48FA-97E9-2A35F7C9015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256A059-9B27-499A-8157-4C36D4F446FC}" type="datetimeFigureOut">
              <a:rPr lang="en-US"/>
              <a:pPr>
                <a:defRPr/>
              </a:pPr>
              <a:t>8/27/2013</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13E21DF-4970-45C0-94AE-9E0B6B90A9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4CCEAE8-86B4-4C19-863B-D7B4BA1DD714}" type="datetimeFigureOut">
              <a:rPr lang="en-US"/>
              <a:pPr>
                <a:defRPr/>
              </a:pPr>
              <a:t>8/27/2013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22AE384D-1B50-4BBC-A21E-CDD1ADA48A48}"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725" r:id="rId1"/>
    <p:sldLayoutId id="2147483717" r:id="rId2"/>
    <p:sldLayoutId id="2147483726" r:id="rId3"/>
    <p:sldLayoutId id="2147483718" r:id="rId4"/>
    <p:sldLayoutId id="2147483719" r:id="rId5"/>
    <p:sldLayoutId id="2147483720" r:id="rId6"/>
    <p:sldLayoutId id="2147483721" r:id="rId7"/>
    <p:sldLayoutId id="2147483722" r:id="rId8"/>
    <p:sldLayoutId id="2147483727" r:id="rId9"/>
    <p:sldLayoutId id="2147483723" r:id="rId10"/>
    <p:sldLayoutId id="214748372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n.wikipedia.org/wiki/Oxygen" TargetMode="External"/><Relationship Id="rId2" Type="http://schemas.openxmlformats.org/officeDocument/2006/relationships/hyperlink" Target="http://en.wikipedia.org/wiki/Nutrients" TargetMode="External"/><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hyperlink" Target="http://en.wikipedia.org/wiki/Pathoge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unm.edu/~vscience/microscopy.htm" TargetMode="External"/><Relationship Id="rId2" Type="http://schemas.openxmlformats.org/officeDocument/2006/relationships/hyperlink" Target="http://www.histology-world.com/" TargetMode="External"/><Relationship Id="rId1" Type="http://schemas.openxmlformats.org/officeDocument/2006/relationships/slideLayout" Target="../slideLayouts/slideLayout2.xml"/><Relationship Id="rId6" Type="http://schemas.openxmlformats.org/officeDocument/2006/relationships/hyperlink" Target="http://www.google.com/" TargetMode="External"/><Relationship Id="rId5" Type="http://schemas.openxmlformats.org/officeDocument/2006/relationships/hyperlink" Target="http://webanatomy.net/histology/epithelium/epithelial_index.htm" TargetMode="External"/><Relationship Id="rId4" Type="http://schemas.openxmlformats.org/officeDocument/2006/relationships/hyperlink" Target="http://www.technion.ac.il/~mdcourse/274203/lect5.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gn="l" eaLnBrk="1" fontAlgn="auto" hangingPunct="1">
              <a:spcAft>
                <a:spcPts val="0"/>
              </a:spcAft>
              <a:defRPr/>
            </a:pPr>
            <a:r>
              <a:rPr lang="en-US" dirty="0" smtClean="0">
                <a:solidFill>
                  <a:schemeClr val="bg1"/>
                </a:solidFill>
              </a:rPr>
              <a:t>Anatomy &amp; Physiology I Lab</a:t>
            </a:r>
            <a:br>
              <a:rPr lang="en-US" dirty="0" smtClean="0">
                <a:solidFill>
                  <a:schemeClr val="bg1"/>
                </a:solidFill>
              </a:rPr>
            </a:br>
            <a:r>
              <a:rPr lang="en-US" dirty="0" smtClean="0">
                <a:solidFill>
                  <a:schemeClr val="bg1"/>
                </a:solidFill>
              </a:rPr>
              <a:t>BSC 2093 LAB</a:t>
            </a:r>
            <a:endParaRPr lang="en-US" dirty="0">
              <a:solidFill>
                <a:schemeClr val="bg1"/>
              </a:solidFill>
            </a:endParaRPr>
          </a:p>
        </p:txBody>
      </p:sp>
      <p:sp>
        <p:nvSpPr>
          <p:cNvPr id="5123" name="Subtitle 3"/>
          <p:cNvSpPr>
            <a:spLocks noGrp="1"/>
          </p:cNvSpPr>
          <p:nvPr>
            <p:ph type="subTitle" idx="1"/>
          </p:nvPr>
        </p:nvSpPr>
        <p:spPr>
          <a:xfrm>
            <a:off x="533400" y="4343400"/>
            <a:ext cx="7854950" cy="1752600"/>
          </a:xfrm>
        </p:spPr>
        <p:txBody>
          <a:bodyPr/>
          <a:lstStyle/>
          <a:p>
            <a:pPr marR="0" algn="l"/>
            <a:r>
              <a:rPr lang="en-US" sz="4800" smtClean="0"/>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000" b="1" u="sng" dirty="0" smtClean="0">
                <a:solidFill>
                  <a:schemeClr val="tx1"/>
                </a:solidFill>
              </a:rPr>
              <a:t>Simple Columnar Epithelium</a:t>
            </a:r>
            <a:endParaRPr lang="en-US" sz="4000" b="1" u="sng" dirty="0">
              <a:solidFill>
                <a:schemeClr val="tx1"/>
              </a:solidFill>
            </a:endParaRPr>
          </a:p>
        </p:txBody>
      </p:sp>
      <p:sp>
        <p:nvSpPr>
          <p:cNvPr id="3" name="Content Placeholder 2"/>
          <p:cNvSpPr>
            <a:spLocks noGrp="1"/>
          </p:cNvSpPr>
          <p:nvPr>
            <p:ph sz="half" idx="1"/>
          </p:nvPr>
        </p:nvSpPr>
        <p:spPr>
          <a:xfrm>
            <a:off x="457200" y="2424113"/>
            <a:ext cx="4038600" cy="4433887"/>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t>In simple columnar epithelium, the height of the cell is greater than the width and depth of the cell.  Simple columnar epithelium is "simple" because it is one cell thick. "Columnar" cells are taller than they are wide and have an oval nucleus.</a:t>
            </a:r>
          </a:p>
          <a:p>
            <a:pPr marL="274320" indent="-274320" eaLnBrk="1" fontAlgn="auto" hangingPunct="1">
              <a:spcAft>
                <a:spcPts val="0"/>
              </a:spcAft>
              <a:buClr>
                <a:schemeClr val="accent3"/>
              </a:buClr>
              <a:buFont typeface="Wingdings 2"/>
              <a:buChar char=""/>
              <a:defRPr/>
            </a:pPr>
            <a:r>
              <a:rPr lang="en-US" dirty="0" smtClean="0"/>
              <a:t>The lining of the gastrointestinal tract is simple columnar epithelium. Goblet cells are associated with simple columnar epithelium of the gastrointestinal tract. </a:t>
            </a:r>
          </a:p>
          <a:p>
            <a:pPr marL="274320" indent="-274320" eaLnBrk="1" fontAlgn="auto" hangingPunct="1">
              <a:spcAft>
                <a:spcPts val="0"/>
              </a:spcAft>
              <a:buClr>
                <a:schemeClr val="accent3"/>
              </a:buClr>
              <a:buFont typeface="Wingdings 2"/>
              <a:buChar char=""/>
              <a:defRPr/>
            </a:pPr>
            <a:r>
              <a:rPr lang="en-US" dirty="0" smtClean="0"/>
              <a:t>The mucosa of the gallbladder is made of simple columnar epithelium.</a:t>
            </a:r>
          </a:p>
          <a:p>
            <a:pPr marL="274320" indent="-274320" eaLnBrk="1" fontAlgn="auto" hangingPunct="1">
              <a:spcAft>
                <a:spcPts val="0"/>
              </a:spcAft>
              <a:buClr>
                <a:schemeClr val="accent3"/>
              </a:buClr>
              <a:buFont typeface="Wingdings 2"/>
              <a:buChar char=""/>
              <a:defRPr/>
            </a:pPr>
            <a:r>
              <a:rPr lang="en-US" dirty="0" smtClean="0"/>
              <a:t>Histology hint from Sarah Bellham: the simple columnar epithelium of the gallbladder is very tall!</a:t>
            </a:r>
          </a:p>
          <a:p>
            <a:pPr marL="274320" indent="-274320" eaLnBrk="1" fontAlgn="auto" hangingPunct="1">
              <a:spcAft>
                <a:spcPts val="0"/>
              </a:spcAft>
              <a:buClr>
                <a:schemeClr val="accent3"/>
              </a:buClr>
              <a:buFont typeface="Wingdings 2"/>
              <a:buChar char=""/>
              <a:defRPr/>
            </a:pPr>
            <a:endParaRPr lang="en-US" dirty="0"/>
          </a:p>
        </p:txBody>
      </p:sp>
      <p:pic>
        <p:nvPicPr>
          <p:cNvPr id="16388" name="Content Placeholder 4" descr="simple_columnar.jpg"/>
          <p:cNvPicPr>
            <a:picLocks noGrp="1" noChangeAspect="1"/>
          </p:cNvPicPr>
          <p:nvPr>
            <p:ph sz="half" idx="2"/>
          </p:nvPr>
        </p:nvPicPr>
        <p:blipFill>
          <a:blip r:embed="rId2" cstate="print"/>
          <a:srcRect/>
          <a:stretch>
            <a:fillRect/>
          </a:stretch>
        </p:blipFill>
        <p:spPr>
          <a:xfrm>
            <a:off x="4267200" y="1905000"/>
            <a:ext cx="4876800" cy="4572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4" descr="ex_simple_columnar.jpg"/>
          <p:cNvPicPr>
            <a:picLocks noGrp="1" noChangeAspect="1"/>
          </p:cNvPicPr>
          <p:nvPr>
            <p:ph sz="half" idx="1"/>
          </p:nvPr>
        </p:nvPicPr>
        <p:blipFill>
          <a:blip r:embed="rId2" cstate="print"/>
          <a:srcRect l="5659" r="7547"/>
          <a:stretch>
            <a:fillRect/>
          </a:stretch>
        </p:blipFill>
        <p:spPr>
          <a:xfrm>
            <a:off x="228600" y="2209800"/>
            <a:ext cx="4572000" cy="3975100"/>
          </a:xfrm>
        </p:spPr>
      </p:pic>
      <p:pic>
        <p:nvPicPr>
          <p:cNvPr id="17411" name="Content Placeholder 5" descr="ciliated_simple_columnar.jpg"/>
          <p:cNvPicPr>
            <a:picLocks noGrp="1" noChangeAspect="1"/>
          </p:cNvPicPr>
          <p:nvPr>
            <p:ph sz="half" idx="2"/>
          </p:nvPr>
        </p:nvPicPr>
        <p:blipFill>
          <a:blip r:embed="rId3" cstate="print"/>
          <a:srcRect l="7498" t="9953" r="7498" b="14429"/>
          <a:stretch>
            <a:fillRect/>
          </a:stretch>
        </p:blipFill>
        <p:spPr>
          <a:xfrm>
            <a:off x="5029200" y="1854200"/>
            <a:ext cx="3657600" cy="4876800"/>
          </a:xfrm>
        </p:spPr>
      </p:pic>
      <p:sp>
        <p:nvSpPr>
          <p:cNvPr id="7" name="Title 1"/>
          <p:cNvSpPr>
            <a:spLocks noGrp="1"/>
          </p:cNvSpPr>
          <p:nvPr>
            <p:ph type="title"/>
          </p:nvPr>
        </p:nvSpPr>
        <p:spPr>
          <a:xfrm>
            <a:off x="381000" y="762000"/>
            <a:ext cx="8229600" cy="8191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000" b="1" u="sng" dirty="0" smtClean="0">
                <a:solidFill>
                  <a:schemeClr val="tx1"/>
                </a:solidFill>
              </a:rPr>
              <a:t>Simple Columnar Epithelium</a:t>
            </a:r>
            <a:endParaRPr lang="en-US" sz="4000" b="1" u="sng"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400" b="1" u="sng" dirty="0" smtClean="0">
                <a:solidFill>
                  <a:schemeClr val="tx1"/>
                </a:solidFill>
              </a:rPr>
              <a:t>Pseudostratified Columnar Epithelium</a:t>
            </a:r>
            <a:endParaRPr lang="en-US" sz="4400" b="1" u="sng" dirty="0">
              <a:solidFill>
                <a:schemeClr val="tx1"/>
              </a:solidFill>
            </a:endParaRPr>
          </a:p>
        </p:txBody>
      </p:sp>
      <p:sp>
        <p:nvSpPr>
          <p:cNvPr id="3" name="Content Placeholder 2"/>
          <p:cNvSpPr>
            <a:spLocks noGrp="1"/>
          </p:cNvSpPr>
          <p:nvPr>
            <p:ph sz="half" idx="1"/>
          </p:nvPr>
        </p:nvSpPr>
        <p:spPr>
          <a:xfrm>
            <a:off x="381000" y="2422525"/>
            <a:ext cx="4038600" cy="4435475"/>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t>Pseudostratified columnar epithelium is a single layer of cells which looks like it is stratified. Pseudostratified squamous epithelium is "pseudostratified" because it is only one cell layer thick, yet it appears to be stratified. In reality, every cell touches the basement membrane.</a:t>
            </a:r>
          </a:p>
          <a:p>
            <a:pPr marL="274320" indent="-274320" eaLnBrk="1" fontAlgn="auto" hangingPunct="1">
              <a:spcAft>
                <a:spcPts val="0"/>
              </a:spcAft>
              <a:buClr>
                <a:schemeClr val="accent3"/>
              </a:buClr>
              <a:buFont typeface="Wingdings 2"/>
              <a:buChar char=""/>
              <a:defRPr/>
            </a:pPr>
            <a:r>
              <a:rPr lang="en-US" dirty="0" smtClean="0"/>
              <a:t>Histology hint from Sarah Bellham: The prefix "pseudo" is of Greek origin and it means false or counterfeit. For example: pseudonym, pseudo-science or pseudostratified.</a:t>
            </a:r>
          </a:p>
          <a:p>
            <a:pPr marL="274320" indent="-274320" eaLnBrk="1" fontAlgn="auto" hangingPunct="1">
              <a:spcAft>
                <a:spcPts val="0"/>
              </a:spcAft>
              <a:buClr>
                <a:schemeClr val="accent3"/>
              </a:buClr>
              <a:buFont typeface="Wingdings 2"/>
              <a:buChar char=""/>
              <a:defRPr/>
            </a:pPr>
            <a:r>
              <a:rPr lang="en-US" dirty="0" smtClean="0"/>
              <a:t>Pseudostratified columnar epithelium lines the trachea and respiratory tract as well as some of the male reproductive tract. </a:t>
            </a:r>
          </a:p>
          <a:p>
            <a:pPr marL="274320" indent="-274320" eaLnBrk="1" fontAlgn="auto" hangingPunct="1">
              <a:spcAft>
                <a:spcPts val="0"/>
              </a:spcAft>
              <a:buClr>
                <a:schemeClr val="accent3"/>
              </a:buClr>
              <a:buFont typeface="Wingdings 2"/>
              <a:buChar char=""/>
              <a:defRPr/>
            </a:pPr>
            <a:endParaRPr lang="en-US" dirty="0"/>
          </a:p>
        </p:txBody>
      </p:sp>
      <p:pic>
        <p:nvPicPr>
          <p:cNvPr id="18436" name="Content Placeholder 4" descr="pcce.jpg"/>
          <p:cNvPicPr>
            <a:picLocks noGrp="1" noChangeAspect="1"/>
          </p:cNvPicPr>
          <p:nvPr>
            <p:ph sz="half" idx="2"/>
          </p:nvPr>
        </p:nvPicPr>
        <p:blipFill>
          <a:blip r:embed="rId2" cstate="print"/>
          <a:srcRect t="4518" b="11139"/>
          <a:stretch>
            <a:fillRect/>
          </a:stretch>
        </p:blipFill>
        <p:spPr>
          <a:xfrm>
            <a:off x="5029200" y="1752600"/>
            <a:ext cx="3876675" cy="4876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descr="ex_pcce2.jpg"/>
          <p:cNvPicPr>
            <a:picLocks noGrp="1" noChangeAspect="1"/>
          </p:cNvPicPr>
          <p:nvPr>
            <p:ph sz="half" idx="1"/>
          </p:nvPr>
        </p:nvPicPr>
        <p:blipFill>
          <a:blip r:embed="rId2" cstate="print"/>
          <a:srcRect t="5156" r="7056" b="15788"/>
          <a:stretch>
            <a:fillRect/>
          </a:stretch>
        </p:blipFill>
        <p:spPr>
          <a:xfrm>
            <a:off x="304800" y="1219200"/>
            <a:ext cx="4191000" cy="5354638"/>
          </a:xfrm>
        </p:spPr>
      </p:pic>
      <p:pic>
        <p:nvPicPr>
          <p:cNvPr id="19459" name="Content Placeholder 5" descr="trachea.jpg"/>
          <p:cNvPicPr>
            <a:picLocks noGrp="1" noChangeAspect="1"/>
          </p:cNvPicPr>
          <p:nvPr>
            <p:ph sz="half" idx="2"/>
          </p:nvPr>
        </p:nvPicPr>
        <p:blipFill>
          <a:blip r:embed="rId3" cstate="print"/>
          <a:srcRect l="5110" t="6874" r="8023" b="22664"/>
          <a:stretch>
            <a:fillRect/>
          </a:stretch>
        </p:blipFill>
        <p:spPr>
          <a:xfrm>
            <a:off x="5257800" y="1828800"/>
            <a:ext cx="3656013" cy="4408488"/>
          </a:xfrm>
        </p:spPr>
      </p:pic>
      <p:sp>
        <p:nvSpPr>
          <p:cNvPr id="7" name="Title 1"/>
          <p:cNvSpPr>
            <a:spLocks noGrp="1"/>
          </p:cNvSpPr>
          <p:nvPr>
            <p:ph type="title"/>
          </p:nvPr>
        </p:nvSpPr>
        <p:spPr>
          <a:xfrm>
            <a:off x="228600" y="609600"/>
            <a:ext cx="8915400" cy="609600"/>
          </a:xfrm>
        </p:spPr>
        <p:txBody>
          <a:bodyPr>
            <a:normAutofit fontScale="90000"/>
          </a:bodyPr>
          <a:lstStyle/>
          <a:p>
            <a:pPr eaLnBrk="1" fontAlgn="auto" hangingPunct="1">
              <a:spcAft>
                <a:spcPts val="0"/>
              </a:spcAft>
              <a:defRPr/>
            </a:pPr>
            <a:r>
              <a:rPr lang="en-US" dirty="0" smtClean="0">
                <a:solidFill>
                  <a:schemeClr val="tx1"/>
                </a:solidFill>
              </a:rPr>
              <a:t>Epithelial: </a:t>
            </a:r>
            <a:r>
              <a:rPr lang="en-US" sz="3600" b="1" u="sng" dirty="0" smtClean="0">
                <a:solidFill>
                  <a:schemeClr val="tx1"/>
                </a:solidFill>
              </a:rPr>
              <a:t>Pseudostratified Columnar Epithelium</a:t>
            </a:r>
            <a:endParaRPr lang="en-US" sz="3600" b="1" u="sng"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eaLnBrk="1" fontAlgn="auto" hangingPunct="1">
              <a:spcAft>
                <a:spcPts val="0"/>
              </a:spcAft>
              <a:defRPr/>
            </a:pPr>
            <a:r>
              <a:rPr lang="en-US" dirty="0" smtClean="0">
                <a:solidFill>
                  <a:schemeClr val="tx1"/>
                </a:solidFill>
              </a:rPr>
              <a:t>Epithelial: </a:t>
            </a:r>
            <a:r>
              <a:rPr lang="en-US" b="1" u="sng" dirty="0" smtClean="0">
                <a:solidFill>
                  <a:schemeClr val="tx1"/>
                </a:solidFill>
              </a:rPr>
              <a:t>Transitional Epithelium </a:t>
            </a:r>
            <a:endParaRPr lang="en-US" b="1" u="sng" dirty="0">
              <a:solidFill>
                <a:schemeClr val="tx1"/>
              </a:solidFill>
            </a:endParaRPr>
          </a:p>
        </p:txBody>
      </p:sp>
      <p:sp>
        <p:nvSpPr>
          <p:cNvPr id="20483" name="Content Placeholder 2"/>
          <p:cNvSpPr>
            <a:spLocks noGrp="1"/>
          </p:cNvSpPr>
          <p:nvPr>
            <p:ph sz="half" idx="1"/>
          </p:nvPr>
        </p:nvSpPr>
        <p:spPr>
          <a:xfrm>
            <a:off x="457200" y="1920875"/>
            <a:ext cx="4038600" cy="4433888"/>
          </a:xfrm>
        </p:spPr>
        <p:txBody>
          <a:bodyPr/>
          <a:lstStyle/>
          <a:p>
            <a:pPr eaLnBrk="1" hangingPunct="1"/>
            <a:r>
              <a:rPr lang="en-US" smtClean="0"/>
              <a:t>Transitional epithelium has domed shape cells on the apical surface.  It can be distended or stretched. </a:t>
            </a:r>
          </a:p>
          <a:p>
            <a:pPr eaLnBrk="1" hangingPunct="1"/>
            <a:r>
              <a:rPr lang="en-US" smtClean="0"/>
              <a:t>Transitional epithelium is found in the bladder and urinary tract.</a:t>
            </a:r>
          </a:p>
          <a:p>
            <a:pPr eaLnBrk="1" hangingPunct="1"/>
            <a:endParaRPr lang="en-US" smtClean="0"/>
          </a:p>
        </p:txBody>
      </p:sp>
      <p:pic>
        <p:nvPicPr>
          <p:cNvPr id="20484" name="Content Placeholder 4" descr="transitional.jpg"/>
          <p:cNvPicPr>
            <a:picLocks noGrp="1" noChangeAspect="1"/>
          </p:cNvPicPr>
          <p:nvPr>
            <p:ph sz="half" idx="2"/>
          </p:nvPr>
        </p:nvPicPr>
        <p:blipFill>
          <a:blip r:embed="rId2" cstate="print"/>
          <a:srcRect/>
          <a:stretch>
            <a:fillRect/>
          </a:stretch>
        </p:blipFill>
        <p:spPr>
          <a:xfrm>
            <a:off x="4343400" y="2286000"/>
            <a:ext cx="4495800" cy="360521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descr="ex_transitional.jpg"/>
          <p:cNvPicPr>
            <a:picLocks noGrp="1" noChangeAspect="1"/>
          </p:cNvPicPr>
          <p:nvPr>
            <p:ph sz="half" idx="1"/>
          </p:nvPr>
        </p:nvPicPr>
        <p:blipFill>
          <a:blip r:embed="rId2" cstate="print"/>
          <a:srcRect/>
          <a:stretch>
            <a:fillRect/>
          </a:stretch>
        </p:blipFill>
        <p:spPr>
          <a:xfrm>
            <a:off x="228600" y="3048000"/>
            <a:ext cx="4038600" cy="3048000"/>
          </a:xfrm>
        </p:spPr>
      </p:pic>
      <p:pic>
        <p:nvPicPr>
          <p:cNvPr id="21507" name="Content Placeholder 6" descr="blad042he.jpg"/>
          <p:cNvPicPr>
            <a:picLocks noGrp="1" noChangeAspect="1"/>
          </p:cNvPicPr>
          <p:nvPr>
            <p:ph sz="half" idx="2"/>
          </p:nvPr>
        </p:nvPicPr>
        <p:blipFill>
          <a:blip r:embed="rId3" cstate="print"/>
          <a:srcRect/>
          <a:stretch>
            <a:fillRect/>
          </a:stretch>
        </p:blipFill>
        <p:spPr>
          <a:xfrm>
            <a:off x="5181600" y="2209800"/>
            <a:ext cx="3048000" cy="3810000"/>
          </a:xfrm>
        </p:spPr>
      </p:pic>
      <p:sp>
        <p:nvSpPr>
          <p:cNvPr id="6" name="Title 1"/>
          <p:cNvSpPr>
            <a:spLocks noGrp="1"/>
          </p:cNvSpPr>
          <p:nvPr>
            <p:ph type="title"/>
          </p:nvPr>
        </p:nvSpPr>
        <p:spPr>
          <a:xfrm>
            <a:off x="381000" y="762000"/>
            <a:ext cx="8229600" cy="895350"/>
          </a:xfrm>
        </p:spPr>
        <p:txBody>
          <a:bodyPr>
            <a:normAutofit fontScale="90000"/>
          </a:bodyPr>
          <a:lstStyle/>
          <a:p>
            <a:pPr eaLnBrk="1" fontAlgn="auto" hangingPunct="1">
              <a:spcAft>
                <a:spcPts val="0"/>
              </a:spcAft>
              <a:defRPr/>
            </a:pPr>
            <a:r>
              <a:rPr lang="en-US" dirty="0" smtClean="0">
                <a:solidFill>
                  <a:schemeClr val="tx1"/>
                </a:solidFill>
              </a:rPr>
              <a:t>Epithelial: </a:t>
            </a:r>
            <a:r>
              <a:rPr lang="en-US" b="1" u="sng" dirty="0" smtClean="0">
                <a:solidFill>
                  <a:schemeClr val="tx1"/>
                </a:solidFill>
              </a:rPr>
              <a:t>Transitional Epithelium </a:t>
            </a:r>
            <a:endParaRPr lang="en-US" b="1" u="sng" dirty="0">
              <a:solidFill>
                <a:schemeClr val="tx1"/>
              </a:solidFill>
            </a:endParaRPr>
          </a:p>
        </p:txBody>
      </p:sp>
      <p:sp>
        <p:nvSpPr>
          <p:cNvPr id="21509" name="Rectangle 7"/>
          <p:cNvSpPr>
            <a:spLocks noChangeArrowheads="1"/>
          </p:cNvSpPr>
          <p:nvPr/>
        </p:nvSpPr>
        <p:spPr bwMode="auto">
          <a:xfrm>
            <a:off x="4114800" y="6248400"/>
            <a:ext cx="4572000" cy="230188"/>
          </a:xfrm>
          <a:prstGeom prst="rect">
            <a:avLst/>
          </a:prstGeom>
          <a:noFill/>
          <a:ln w="9525">
            <a:noFill/>
            <a:miter lim="800000"/>
            <a:headEnd/>
            <a:tailEnd/>
          </a:ln>
        </p:spPr>
        <p:txBody>
          <a:bodyPr>
            <a:spAutoFit/>
          </a:bodyPr>
          <a:lstStyle/>
          <a:p>
            <a:r>
              <a:rPr lang="en-US" sz="900">
                <a:latin typeface="Constantia" pitchFamily="18" charset="0"/>
              </a:rPr>
              <a:t>http://www.lab.anhb.uwa.edu.au/mb140/CorePages/Epithelia/Images/blad042he.jpg</a:t>
            </a:r>
          </a:p>
        </p:txBody>
      </p:sp>
      <p:sp>
        <p:nvSpPr>
          <p:cNvPr id="21510" name="Rectangle 8"/>
          <p:cNvSpPr>
            <a:spLocks noChangeArrowheads="1"/>
          </p:cNvSpPr>
          <p:nvPr/>
        </p:nvSpPr>
        <p:spPr bwMode="auto">
          <a:xfrm>
            <a:off x="381000" y="6324600"/>
            <a:ext cx="4572000" cy="230188"/>
          </a:xfrm>
          <a:prstGeom prst="rect">
            <a:avLst/>
          </a:prstGeom>
          <a:noFill/>
          <a:ln w="9525">
            <a:noFill/>
            <a:miter lim="800000"/>
            <a:headEnd/>
            <a:tailEnd/>
          </a:ln>
        </p:spPr>
        <p:txBody>
          <a:bodyPr>
            <a:spAutoFit/>
          </a:bodyPr>
          <a:lstStyle/>
          <a:p>
            <a:r>
              <a:rPr lang="en-US" sz="900">
                <a:latin typeface="Constantia" pitchFamily="18" charset="0"/>
              </a:rPr>
              <a:t>http://webanatomy.net/histology/epithelium/epithelial_index.htm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solidFill>
                  <a:schemeClr val="tx1"/>
                </a:solidFill>
              </a:rPr>
              <a:t>Connective Tissues: Areolar</a:t>
            </a:r>
          </a:p>
        </p:txBody>
      </p:sp>
      <p:pic>
        <p:nvPicPr>
          <p:cNvPr id="22531" name="Content Placeholder 5" descr="areolar.jpg"/>
          <p:cNvPicPr>
            <a:picLocks noGrp="1" noChangeAspect="1"/>
          </p:cNvPicPr>
          <p:nvPr>
            <p:ph idx="1"/>
          </p:nvPr>
        </p:nvPicPr>
        <p:blipFill>
          <a:blip r:embed="rId2" cstate="print"/>
          <a:srcRect/>
          <a:stretch>
            <a:fillRect/>
          </a:stretch>
        </p:blipFill>
        <p:spPr>
          <a:xfrm>
            <a:off x="2000250" y="2224088"/>
            <a:ext cx="5143500" cy="3810000"/>
          </a:xfrm>
        </p:spPr>
      </p:pic>
      <p:sp>
        <p:nvSpPr>
          <p:cNvPr id="22532" name="Rectangle 4"/>
          <p:cNvSpPr>
            <a:spLocks noChangeArrowheads="1"/>
          </p:cNvSpPr>
          <p:nvPr/>
        </p:nvSpPr>
        <p:spPr bwMode="auto">
          <a:xfrm>
            <a:off x="381000" y="6488113"/>
            <a:ext cx="8382000" cy="277812"/>
          </a:xfrm>
          <a:prstGeom prst="rect">
            <a:avLst/>
          </a:prstGeom>
          <a:noFill/>
          <a:ln w="9525">
            <a:noFill/>
            <a:miter lim="800000"/>
            <a:headEnd/>
            <a:tailEnd/>
          </a:ln>
        </p:spPr>
        <p:txBody>
          <a:bodyPr>
            <a:spAutoFit/>
          </a:bodyPr>
          <a:lstStyle/>
          <a:p>
            <a:r>
              <a:rPr lang="en-US" sz="1200">
                <a:latin typeface="Constantia" pitchFamily="18" charset="0"/>
              </a:rPr>
              <a:t>http://webanatomy.net/histology/connective_histology.htm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Connective Tissues: Dense Regular Connective Tissue</a:t>
            </a:r>
            <a:endParaRPr lang="en-US" dirty="0">
              <a:solidFill>
                <a:schemeClr val="tx1"/>
              </a:solidFill>
            </a:endParaRPr>
          </a:p>
        </p:txBody>
      </p:sp>
      <p:pic>
        <p:nvPicPr>
          <p:cNvPr id="23555" name="Content Placeholder 5" descr="dense_reg.jpg"/>
          <p:cNvPicPr>
            <a:picLocks noGrp="1" noChangeAspect="1"/>
          </p:cNvPicPr>
          <p:nvPr>
            <p:ph idx="1"/>
          </p:nvPr>
        </p:nvPicPr>
        <p:blipFill>
          <a:blip r:embed="rId2" cstate="print"/>
          <a:srcRect/>
          <a:stretch>
            <a:fillRect/>
          </a:stretch>
        </p:blipFill>
        <p:spPr>
          <a:xfrm>
            <a:off x="2000250" y="2224088"/>
            <a:ext cx="5143500" cy="3810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5" descr="adipose_lp.jpg"/>
          <p:cNvPicPr>
            <a:picLocks noGrp="1" noChangeAspect="1"/>
          </p:cNvPicPr>
          <p:nvPr>
            <p:ph sz="half" idx="1"/>
          </p:nvPr>
        </p:nvPicPr>
        <p:blipFill>
          <a:blip r:embed="rId2" cstate="print"/>
          <a:srcRect/>
          <a:stretch>
            <a:fillRect/>
          </a:stretch>
        </p:blipFill>
        <p:spPr>
          <a:xfrm>
            <a:off x="381000" y="1828800"/>
            <a:ext cx="4038600" cy="2990850"/>
          </a:xfrm>
        </p:spPr>
      </p:pic>
      <p:pic>
        <p:nvPicPr>
          <p:cNvPr id="24579" name="Content Placeholder 6" descr="adipose_hp.jpg"/>
          <p:cNvPicPr>
            <a:picLocks noGrp="1" noChangeAspect="1"/>
          </p:cNvPicPr>
          <p:nvPr>
            <p:ph sz="half" idx="2"/>
          </p:nvPr>
        </p:nvPicPr>
        <p:blipFill>
          <a:blip r:embed="rId3" cstate="print"/>
          <a:srcRect/>
          <a:stretch>
            <a:fillRect/>
          </a:stretch>
        </p:blipFill>
        <p:spPr>
          <a:xfrm>
            <a:off x="4800600" y="2819400"/>
            <a:ext cx="4038600" cy="2990850"/>
          </a:xfrm>
        </p:spPr>
      </p:pic>
      <p:sp>
        <p:nvSpPr>
          <p:cNvPr id="5"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Connective Tissue: Adipose Tissue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Connective Tissue: Reticular Connective </a:t>
            </a:r>
            <a:endParaRPr lang="en-US" dirty="0">
              <a:solidFill>
                <a:schemeClr val="tx1"/>
              </a:solidFill>
            </a:endParaRPr>
          </a:p>
        </p:txBody>
      </p:sp>
      <p:pic>
        <p:nvPicPr>
          <p:cNvPr id="25603" name="Content Placeholder 5" descr="reticular.jpg"/>
          <p:cNvPicPr>
            <a:picLocks noGrp="1" noChangeAspect="1"/>
          </p:cNvPicPr>
          <p:nvPr>
            <p:ph idx="1"/>
          </p:nvPr>
        </p:nvPicPr>
        <p:blipFill>
          <a:blip r:embed="rId2" cstate="print"/>
          <a:srcRect/>
          <a:stretch>
            <a:fillRect/>
          </a:stretch>
        </p:blipFill>
        <p:spPr>
          <a:xfrm>
            <a:off x="2000250" y="2224088"/>
            <a:ext cx="5143500" cy="3810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533400" y="457200"/>
            <a:ext cx="7851648" cy="1828800"/>
          </a:xfrm>
        </p:spPr>
        <p:txBody>
          <a:bodyPr/>
          <a:lstStyle/>
          <a:p>
            <a:pPr algn="l" eaLnBrk="1" hangingPunct="1">
              <a:defRPr/>
            </a:pPr>
            <a:r>
              <a:rPr lang="en-US" dirty="0" smtClean="0">
                <a:solidFill>
                  <a:schemeClr val="tx1"/>
                </a:solidFill>
              </a:rPr>
              <a:t>Histology</a:t>
            </a:r>
          </a:p>
        </p:txBody>
      </p:sp>
      <p:sp>
        <p:nvSpPr>
          <p:cNvPr id="8195" name="Content Placeholder 2"/>
          <p:cNvSpPr>
            <a:spLocks noGrp="1"/>
          </p:cNvSpPr>
          <p:nvPr>
            <p:ph type="subTitle" idx="1"/>
          </p:nvPr>
        </p:nvSpPr>
        <p:spPr>
          <a:xfrm>
            <a:off x="533400" y="3228975"/>
            <a:ext cx="7854950" cy="1752600"/>
          </a:xfrm>
        </p:spPr>
        <p:txBody>
          <a:bodyPr/>
          <a:lstStyle/>
          <a:p>
            <a:pPr marR="0" algn="l" eaLnBrk="1" hangingPunct="1">
              <a:buFont typeface="Arial" charset="0"/>
              <a:buChar char="•"/>
            </a:pPr>
            <a:r>
              <a:rPr lang="en-US" smtClean="0"/>
              <a:t>Epithelial Tissues</a:t>
            </a:r>
          </a:p>
          <a:p>
            <a:pPr marR="0" algn="l" eaLnBrk="1" hangingPunct="1">
              <a:buFont typeface="Arial" charset="0"/>
              <a:buChar char="•"/>
            </a:pPr>
            <a:r>
              <a:rPr lang="en-US" smtClean="0"/>
              <a:t>Connective Tissues</a:t>
            </a:r>
          </a:p>
          <a:p>
            <a:pPr marR="0" algn="l" eaLnBrk="1" hangingPunct="1">
              <a:buFont typeface="Arial" charset="0"/>
              <a:buChar char="•"/>
            </a:pPr>
            <a:r>
              <a:rPr lang="en-US" smtClean="0"/>
              <a:t>Muscle Tissues</a:t>
            </a:r>
          </a:p>
          <a:p>
            <a:pPr marR="0" algn="l" eaLnBrk="1" hangingPunct="1">
              <a:buFont typeface="Arial" charset="0"/>
              <a:buChar char="•"/>
            </a:pPr>
            <a:r>
              <a:rPr lang="en-US" smtClean="0"/>
              <a:t>Nervous Tissues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457200"/>
            <a:ext cx="8229600" cy="1143000"/>
          </a:xfrm>
        </p:spPr>
        <p:txBody>
          <a:bodyPr>
            <a:normAutofit fontScale="90000"/>
          </a:bodyPr>
          <a:lstStyle/>
          <a:p>
            <a:pPr eaLnBrk="1" fontAlgn="auto" hangingPunct="1">
              <a:spcAft>
                <a:spcPts val="0"/>
              </a:spcAft>
              <a:defRPr/>
            </a:pPr>
            <a:r>
              <a:rPr lang="en-US" dirty="0" smtClean="0">
                <a:solidFill>
                  <a:schemeClr val="tx1"/>
                </a:solidFill>
              </a:rPr>
              <a:t>Connective Tissue: Compact Bone</a:t>
            </a:r>
            <a:endParaRPr lang="en-US" dirty="0">
              <a:solidFill>
                <a:schemeClr val="tx1"/>
              </a:solidFill>
            </a:endParaRPr>
          </a:p>
        </p:txBody>
      </p:sp>
      <p:sp>
        <p:nvSpPr>
          <p:cNvPr id="12" name="Content Placeholder 11"/>
          <p:cNvSpPr>
            <a:spLocks noGrp="1"/>
          </p:cNvSpPr>
          <p:nvPr>
            <p:ph sz="half" idx="1"/>
          </p:nvPr>
        </p:nvSpPr>
        <p:spPr>
          <a:xfrm>
            <a:off x="457200" y="1920875"/>
            <a:ext cx="4038600" cy="4433888"/>
          </a:xfrm>
        </p:spPr>
        <p:txBody>
          <a:bodyPr>
            <a:normAutofit fontScale="47500" lnSpcReduction="20000"/>
          </a:bodyPr>
          <a:lstStyle/>
          <a:p>
            <a:pPr marL="274320" indent="-274320" eaLnBrk="1" fontAlgn="auto" hangingPunct="1">
              <a:spcAft>
                <a:spcPts val="0"/>
              </a:spcAft>
              <a:buClr>
                <a:schemeClr val="accent3"/>
              </a:buClr>
              <a:buFont typeface="Wingdings 2"/>
              <a:buChar char=""/>
              <a:defRPr/>
            </a:pPr>
            <a:r>
              <a:rPr lang="en-US" dirty="0" smtClean="0"/>
              <a:t>Haversian Canal</a:t>
            </a:r>
          </a:p>
          <a:p>
            <a:pPr marL="640080" lvl="1" indent="-246888" eaLnBrk="1" fontAlgn="auto" hangingPunct="1">
              <a:spcAft>
                <a:spcPts val="0"/>
              </a:spcAft>
              <a:buFont typeface="Wingdings 2"/>
              <a:buChar char=""/>
              <a:defRPr/>
            </a:pPr>
            <a:r>
              <a:rPr lang="en-US" dirty="0" smtClean="0"/>
              <a:t>a series of tubes around narrow channels formed by lamellae</a:t>
            </a:r>
          </a:p>
          <a:p>
            <a:pPr marL="274320" indent="-274320" eaLnBrk="1" fontAlgn="auto" hangingPunct="1">
              <a:spcAft>
                <a:spcPts val="0"/>
              </a:spcAft>
              <a:buClr>
                <a:schemeClr val="accent3"/>
              </a:buClr>
              <a:buFont typeface="Wingdings 2"/>
              <a:buChar char=""/>
              <a:defRPr/>
            </a:pPr>
            <a:r>
              <a:rPr lang="en-US" dirty="0" smtClean="0"/>
              <a:t>Osteoblast</a:t>
            </a:r>
          </a:p>
          <a:p>
            <a:pPr marL="640080" lvl="1" indent="-246888" eaLnBrk="1" fontAlgn="auto" hangingPunct="1">
              <a:spcAft>
                <a:spcPts val="0"/>
              </a:spcAft>
              <a:buFont typeface="Wingdings 2"/>
              <a:buChar char=""/>
              <a:defRPr/>
            </a:pPr>
            <a:r>
              <a:rPr lang="en-US" dirty="0" smtClean="0"/>
              <a:t>Bone forming Cells</a:t>
            </a:r>
          </a:p>
          <a:p>
            <a:pPr marL="274320" indent="-274320" eaLnBrk="1" fontAlgn="auto" hangingPunct="1">
              <a:spcAft>
                <a:spcPts val="0"/>
              </a:spcAft>
              <a:buClr>
                <a:schemeClr val="accent3"/>
              </a:buClr>
              <a:buFont typeface="Wingdings 2"/>
              <a:buChar char=""/>
              <a:defRPr/>
            </a:pPr>
            <a:r>
              <a:rPr lang="en-US" dirty="0" smtClean="0"/>
              <a:t>Osteocyte</a:t>
            </a:r>
          </a:p>
          <a:p>
            <a:pPr lvl="2" indent="-246888" eaLnBrk="1" fontAlgn="auto" hangingPunct="1">
              <a:spcAft>
                <a:spcPts val="0"/>
              </a:spcAft>
              <a:buFont typeface="Wingdings 2"/>
              <a:buChar char=""/>
              <a:defRPr/>
            </a:pPr>
            <a:r>
              <a:rPr lang="en-US" dirty="0" smtClean="0"/>
              <a:t>an osteoblast that has become embedded within the bone matrix, occupying a bone lacuna and sending, through the canaliculi, slender cytoplasmic processes that make contact with processes of other osteocytes.</a:t>
            </a:r>
          </a:p>
          <a:p>
            <a:pPr marL="274320" indent="-274320" eaLnBrk="1" fontAlgn="auto" hangingPunct="1">
              <a:spcAft>
                <a:spcPts val="0"/>
              </a:spcAft>
              <a:buClr>
                <a:schemeClr val="accent3"/>
              </a:buClr>
              <a:buFont typeface="Wingdings 2"/>
              <a:buChar char=""/>
              <a:defRPr/>
            </a:pPr>
            <a:r>
              <a:rPr lang="en-US" dirty="0" smtClean="0"/>
              <a:t>Lamella</a:t>
            </a:r>
          </a:p>
          <a:p>
            <a:pPr marL="640080" lvl="1" indent="-246888" eaLnBrk="1" fontAlgn="auto" hangingPunct="1">
              <a:spcAft>
                <a:spcPts val="0"/>
              </a:spcAft>
              <a:buFont typeface="Wingdings 2"/>
              <a:buChar char=""/>
              <a:defRPr/>
            </a:pPr>
            <a:r>
              <a:rPr lang="en-US" dirty="0" smtClean="0"/>
              <a:t>Osteoblasts deposit the matrix in the form of thin sheets which are called lamellae.</a:t>
            </a:r>
          </a:p>
          <a:p>
            <a:pPr marL="274320" indent="-274320" eaLnBrk="1" fontAlgn="auto" hangingPunct="1">
              <a:spcAft>
                <a:spcPts val="0"/>
              </a:spcAft>
              <a:buClr>
                <a:schemeClr val="accent3"/>
              </a:buClr>
              <a:buFont typeface="Wingdings 2"/>
              <a:buChar char=""/>
              <a:defRPr/>
            </a:pPr>
            <a:r>
              <a:rPr lang="en-US" dirty="0" smtClean="0"/>
              <a:t>Canaliculi</a:t>
            </a:r>
          </a:p>
          <a:p>
            <a:pPr marL="640080" lvl="1" indent="-246888" eaLnBrk="1" fontAlgn="auto" hangingPunct="1">
              <a:spcAft>
                <a:spcPts val="0"/>
              </a:spcAft>
              <a:buFont typeface="Wingdings 2"/>
              <a:buChar char=""/>
              <a:defRPr/>
            </a:pPr>
            <a:r>
              <a:rPr lang="en-US" dirty="0" smtClean="0"/>
              <a:t>Canaliculi provide the means for the osteocytes to communicate with each other and to exchange substances by diffusion.</a:t>
            </a:r>
          </a:p>
          <a:p>
            <a:pPr marL="274320" indent="-274320" eaLnBrk="1" fontAlgn="auto" hangingPunct="1">
              <a:spcAft>
                <a:spcPts val="0"/>
              </a:spcAft>
              <a:buClr>
                <a:schemeClr val="accent3"/>
              </a:buClr>
              <a:buFont typeface="Wingdings 2"/>
              <a:buChar char=""/>
              <a:defRPr/>
            </a:pPr>
            <a:r>
              <a:rPr lang="en-US" dirty="0" smtClean="0"/>
              <a:t>Lacuna</a:t>
            </a:r>
          </a:p>
          <a:p>
            <a:pPr marL="640080" lvl="1" indent="-246888" eaLnBrk="1" fontAlgn="auto" hangingPunct="1">
              <a:spcAft>
                <a:spcPts val="0"/>
              </a:spcAft>
              <a:buFont typeface="Wingdings 2"/>
              <a:buChar char=""/>
              <a:defRPr/>
            </a:pPr>
            <a:r>
              <a:rPr lang="en-US" dirty="0" smtClean="0"/>
              <a:t>In the process of the deposition of the matrix, osteoblasts become encased in small hollows within the matrix</a:t>
            </a:r>
          </a:p>
          <a:p>
            <a:pPr marL="274320" indent="-274320" eaLnBrk="1" fontAlgn="auto" hangingPunct="1">
              <a:spcAft>
                <a:spcPts val="0"/>
              </a:spcAft>
              <a:buClr>
                <a:schemeClr val="accent3"/>
              </a:buClr>
              <a:buFont typeface="Wingdings 2"/>
              <a:buChar char=""/>
              <a:defRPr/>
            </a:pPr>
            <a:r>
              <a:rPr lang="en-US" dirty="0" smtClean="0"/>
              <a:t>Volkmann’s Canal</a:t>
            </a:r>
          </a:p>
          <a:p>
            <a:pPr marL="640080" lvl="1" indent="-246888" eaLnBrk="1" fontAlgn="auto" hangingPunct="1">
              <a:spcAft>
                <a:spcPts val="0"/>
              </a:spcAft>
              <a:buFont typeface="Wingdings 2"/>
              <a:buChar char=""/>
              <a:defRPr/>
            </a:pPr>
            <a:r>
              <a:rPr lang="en-US" dirty="0" smtClean="0"/>
              <a:t>These canals establish connections of the Haversian canals with the inner and outer surfaces of the bone</a:t>
            </a:r>
            <a:endParaRPr lang="en-US" dirty="0"/>
          </a:p>
        </p:txBody>
      </p:sp>
      <p:pic>
        <p:nvPicPr>
          <p:cNvPr id="26628" name="Content Placeholder 13" descr="compact_spongy_bone.jpg"/>
          <p:cNvPicPr>
            <a:picLocks noGrp="1" noChangeAspect="1"/>
          </p:cNvPicPr>
          <p:nvPr>
            <p:ph sz="half" idx="2"/>
          </p:nvPr>
        </p:nvPicPr>
        <p:blipFill>
          <a:blip r:embed="rId2" cstate="print"/>
          <a:srcRect/>
          <a:stretch>
            <a:fillRect/>
          </a:stretch>
        </p:blipFill>
        <p:spPr>
          <a:xfrm>
            <a:off x="4648200" y="1981200"/>
            <a:ext cx="4038600" cy="4191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5" descr="bone1label.jpg"/>
          <p:cNvPicPr>
            <a:picLocks noGrp="1" noChangeAspect="1"/>
          </p:cNvPicPr>
          <p:nvPr>
            <p:ph sz="half" idx="1"/>
          </p:nvPr>
        </p:nvPicPr>
        <p:blipFill>
          <a:blip r:embed="rId2" cstate="print"/>
          <a:srcRect/>
          <a:stretch>
            <a:fillRect/>
          </a:stretch>
        </p:blipFill>
        <p:spPr>
          <a:xfrm>
            <a:off x="304800" y="2133600"/>
            <a:ext cx="4038600" cy="2695575"/>
          </a:xfrm>
        </p:spPr>
      </p:pic>
      <p:pic>
        <p:nvPicPr>
          <p:cNvPr id="27651" name="Content Placeholder 6" descr="14-Compact bone - Osteons.jpg"/>
          <p:cNvPicPr>
            <a:picLocks noGrp="1" noChangeAspect="1"/>
          </p:cNvPicPr>
          <p:nvPr>
            <p:ph sz="half" idx="2"/>
          </p:nvPr>
        </p:nvPicPr>
        <p:blipFill>
          <a:blip r:embed="rId3" cstate="print"/>
          <a:srcRect/>
          <a:stretch>
            <a:fillRect/>
          </a:stretch>
        </p:blipFill>
        <p:spPr>
          <a:xfrm>
            <a:off x="4876800" y="2895600"/>
            <a:ext cx="4038600" cy="3028950"/>
          </a:xfrm>
        </p:spPr>
      </p:pic>
      <p:sp>
        <p:nvSpPr>
          <p:cNvPr id="5"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Connective Tissue: Compact Bone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5" descr="bon02he.jpg"/>
          <p:cNvPicPr>
            <a:picLocks noGrp="1" noChangeAspect="1"/>
          </p:cNvPicPr>
          <p:nvPr>
            <p:ph sz="half" idx="1"/>
          </p:nvPr>
        </p:nvPicPr>
        <p:blipFill>
          <a:blip r:embed="rId2" cstate="print"/>
          <a:srcRect/>
          <a:stretch>
            <a:fillRect/>
          </a:stretch>
        </p:blipFill>
        <p:spPr>
          <a:xfrm>
            <a:off x="1047750" y="2233613"/>
            <a:ext cx="2857500" cy="3810000"/>
          </a:xfrm>
        </p:spPr>
      </p:pic>
      <p:pic>
        <p:nvPicPr>
          <p:cNvPr id="28675" name="Content Placeholder 6" descr="bon20he.jpg"/>
          <p:cNvPicPr>
            <a:picLocks noGrp="1" noChangeAspect="1"/>
          </p:cNvPicPr>
          <p:nvPr>
            <p:ph sz="half" idx="2"/>
          </p:nvPr>
        </p:nvPicPr>
        <p:blipFill>
          <a:blip r:embed="rId3" cstate="print"/>
          <a:srcRect/>
          <a:stretch>
            <a:fillRect/>
          </a:stretch>
        </p:blipFill>
        <p:spPr>
          <a:xfrm>
            <a:off x="5238750" y="2233613"/>
            <a:ext cx="2857500" cy="3810000"/>
          </a:xfrm>
        </p:spPr>
      </p:pic>
      <p:sp>
        <p:nvSpPr>
          <p:cNvPr id="5"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Connective Tissue: Spongy Bone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0875"/>
            <a:ext cx="4038600" cy="4433888"/>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Red marrow (consisting mainly of hematopoietic) tissue and Red blood cells, platelets and most white blood cells arise in red marrow, found mainly in the flat bones.</a:t>
            </a:r>
          </a:p>
          <a:p>
            <a:pPr marL="274320" indent="-274320" eaLnBrk="1" fontAlgn="auto" hangingPunct="1">
              <a:spcAft>
                <a:spcPts val="0"/>
              </a:spcAft>
              <a:buClr>
                <a:schemeClr val="accent3"/>
              </a:buClr>
              <a:buFont typeface="Wingdings 2"/>
              <a:buChar char=""/>
              <a:defRPr/>
            </a:pPr>
            <a:r>
              <a:rPr lang="en-US" dirty="0" smtClean="0"/>
              <a:t>Yellow marrow (consisting mainly of fat cells). Yellow marrow is found in the hollow interior of the middle portion of long bones.</a:t>
            </a:r>
            <a:endParaRPr lang="en-US" dirty="0"/>
          </a:p>
        </p:txBody>
      </p:sp>
      <p:pic>
        <p:nvPicPr>
          <p:cNvPr id="29699" name="Content Placeholder 5" descr="Caput_femoris_cortex_medulla.jpg"/>
          <p:cNvPicPr>
            <a:picLocks noGrp="1" noChangeAspect="1"/>
          </p:cNvPicPr>
          <p:nvPr>
            <p:ph sz="half" idx="2"/>
          </p:nvPr>
        </p:nvPicPr>
        <p:blipFill>
          <a:blip r:embed="rId2" cstate="print"/>
          <a:srcRect/>
          <a:stretch>
            <a:fillRect/>
          </a:stretch>
        </p:blipFill>
        <p:spPr>
          <a:xfrm>
            <a:off x="4648200" y="2266950"/>
            <a:ext cx="4038600" cy="3741738"/>
          </a:xfrm>
        </p:spPr>
      </p:pic>
      <p:sp>
        <p:nvSpPr>
          <p:cNvPr id="5"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Connective Tissue: Spongy Bone</a:t>
            </a:r>
            <a:endParaRPr lang="en-US" dirty="0">
              <a:solidFill>
                <a:schemeClr val="tx1"/>
              </a:solidFill>
            </a:endParaRPr>
          </a:p>
        </p:txBody>
      </p:sp>
      <p:sp>
        <p:nvSpPr>
          <p:cNvPr id="29701" name="Rectangle 6"/>
          <p:cNvSpPr>
            <a:spLocks noChangeArrowheads="1"/>
          </p:cNvSpPr>
          <p:nvPr/>
        </p:nvSpPr>
        <p:spPr bwMode="auto">
          <a:xfrm>
            <a:off x="2286000" y="6248400"/>
            <a:ext cx="4521200" cy="369888"/>
          </a:xfrm>
          <a:prstGeom prst="rect">
            <a:avLst/>
          </a:prstGeom>
          <a:noFill/>
          <a:ln w="9525">
            <a:noFill/>
            <a:miter lim="800000"/>
            <a:headEnd/>
            <a:tailEnd/>
          </a:ln>
        </p:spPr>
        <p:txBody>
          <a:bodyPr wrap="none">
            <a:spAutoFit/>
          </a:bodyPr>
          <a:lstStyle/>
          <a:p>
            <a:r>
              <a:rPr lang="en-US">
                <a:latin typeface="Constantia" pitchFamily="18" charset="0"/>
              </a:rPr>
              <a:t>http://en.wikipedia.org/wiki/Bone_marrow</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1"/>
                </a:solidFill>
              </a:rPr>
              <a:t>Connective Tissue: Hyaline cartilage</a:t>
            </a:r>
            <a:endParaRPr lang="en-US" dirty="0">
              <a:solidFill>
                <a:schemeClr val="tx1"/>
              </a:solidFill>
            </a:endParaRPr>
          </a:p>
        </p:txBody>
      </p:sp>
      <p:pic>
        <p:nvPicPr>
          <p:cNvPr id="30723" name="Content Placeholder 5" descr="hyaline_cart.jpg"/>
          <p:cNvPicPr>
            <a:picLocks noGrp="1" noChangeAspect="1"/>
          </p:cNvPicPr>
          <p:nvPr>
            <p:ph idx="1"/>
          </p:nvPr>
        </p:nvPicPr>
        <p:blipFill>
          <a:blip r:embed="rId2" cstate="print"/>
          <a:srcRect/>
          <a:stretch>
            <a:fillRect/>
          </a:stretch>
        </p:blipFill>
        <p:spPr>
          <a:xfrm>
            <a:off x="2000250" y="2224088"/>
            <a:ext cx="5143500" cy="381000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5" descr="erythrocytes.jpg"/>
          <p:cNvPicPr>
            <a:picLocks noGrp="1" noChangeAspect="1"/>
          </p:cNvPicPr>
          <p:nvPr>
            <p:ph sz="half" idx="1"/>
          </p:nvPr>
        </p:nvPicPr>
        <p:blipFill>
          <a:blip r:embed="rId2" cstate="print"/>
          <a:srcRect/>
          <a:stretch>
            <a:fillRect/>
          </a:stretch>
        </p:blipFill>
        <p:spPr>
          <a:xfrm>
            <a:off x="533400" y="1676400"/>
            <a:ext cx="4038600" cy="2990850"/>
          </a:xfrm>
        </p:spPr>
      </p:pic>
      <p:pic>
        <p:nvPicPr>
          <p:cNvPr id="31747" name="Content Placeholder 6" descr="Smear2.jpg"/>
          <p:cNvPicPr>
            <a:picLocks noGrp="1" noChangeAspect="1"/>
          </p:cNvPicPr>
          <p:nvPr>
            <p:ph sz="half" idx="2"/>
          </p:nvPr>
        </p:nvPicPr>
        <p:blipFill>
          <a:blip r:embed="rId3" cstate="print"/>
          <a:srcRect/>
          <a:stretch>
            <a:fillRect/>
          </a:stretch>
        </p:blipFill>
        <p:spPr>
          <a:xfrm>
            <a:off x="4876800" y="2667000"/>
            <a:ext cx="4048125" cy="3049588"/>
          </a:xfrm>
        </p:spPr>
      </p:pic>
      <p:sp>
        <p:nvSpPr>
          <p:cNvPr id="31748" name="Title 1"/>
          <p:cNvSpPr>
            <a:spLocks noGrp="1"/>
          </p:cNvSpPr>
          <p:nvPr>
            <p:ph type="title"/>
          </p:nvPr>
        </p:nvSpPr>
        <p:spPr>
          <a:xfrm>
            <a:off x="457200" y="0"/>
            <a:ext cx="8229600" cy="1143000"/>
          </a:xfrm>
        </p:spPr>
        <p:txBody>
          <a:bodyPr/>
          <a:lstStyle/>
          <a:p>
            <a:pPr eaLnBrk="1" hangingPunct="1"/>
            <a:r>
              <a:rPr lang="en-US" smtClean="0">
                <a:solidFill>
                  <a:schemeClr val="tx1"/>
                </a:solidFill>
              </a:rPr>
              <a:t>Connective Tissue: Blood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381000" y="0"/>
            <a:ext cx="8229600" cy="1143000"/>
          </a:xfrm>
        </p:spPr>
        <p:txBody>
          <a:bodyPr/>
          <a:lstStyle/>
          <a:p>
            <a:pPr eaLnBrk="1" hangingPunct="1"/>
            <a:r>
              <a:rPr lang="en-US" smtClean="0">
                <a:solidFill>
                  <a:schemeClr val="tx1"/>
                </a:solidFill>
              </a:rPr>
              <a:t>Muscle Tissue: Smooth</a:t>
            </a:r>
          </a:p>
        </p:txBody>
      </p:sp>
      <p:pic>
        <p:nvPicPr>
          <p:cNvPr id="32771" name="Content Placeholder 4" descr="smooth_muscle.jpg"/>
          <p:cNvPicPr>
            <a:picLocks noGrp="1" noChangeAspect="1"/>
          </p:cNvPicPr>
          <p:nvPr>
            <p:ph idx="1"/>
          </p:nvPr>
        </p:nvPicPr>
        <p:blipFill>
          <a:blip r:embed="rId2" cstate="print"/>
          <a:srcRect l="7037" t="13605" r="7037" b="2396"/>
          <a:stretch>
            <a:fillRect/>
          </a:stretch>
        </p:blipFill>
        <p:spPr>
          <a:xfrm>
            <a:off x="914400" y="1082675"/>
            <a:ext cx="7543800" cy="546258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descr="cardiac_muscle.jpg"/>
          <p:cNvPicPr>
            <a:picLocks noGrp="1" noChangeAspect="1"/>
          </p:cNvPicPr>
          <p:nvPr>
            <p:ph idx="1"/>
          </p:nvPr>
        </p:nvPicPr>
        <p:blipFill>
          <a:blip r:embed="rId2" cstate="print"/>
          <a:srcRect l="17407" t="11604" r="7037"/>
          <a:stretch>
            <a:fillRect/>
          </a:stretch>
        </p:blipFill>
        <p:spPr>
          <a:xfrm>
            <a:off x="990600" y="1143000"/>
            <a:ext cx="7010400" cy="5283200"/>
          </a:xfrm>
        </p:spPr>
      </p:pic>
      <p:sp>
        <p:nvSpPr>
          <p:cNvPr id="33795" name="Title 5"/>
          <p:cNvSpPr>
            <a:spLocks noGrp="1"/>
          </p:cNvSpPr>
          <p:nvPr>
            <p:ph type="title"/>
          </p:nvPr>
        </p:nvSpPr>
        <p:spPr>
          <a:xfrm>
            <a:off x="304800" y="0"/>
            <a:ext cx="8229600" cy="1143000"/>
          </a:xfrm>
        </p:spPr>
        <p:txBody>
          <a:bodyPr/>
          <a:lstStyle/>
          <a:p>
            <a:pPr eaLnBrk="1" hangingPunct="1"/>
            <a:r>
              <a:rPr lang="en-US" smtClean="0">
                <a:solidFill>
                  <a:schemeClr val="tx1"/>
                </a:solidFill>
              </a:rPr>
              <a:t>Muscle Tissue: Cardiac</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4" descr="skeletal_muscle.jpg"/>
          <p:cNvPicPr>
            <a:picLocks noGrp="1" noChangeAspect="1"/>
          </p:cNvPicPr>
          <p:nvPr>
            <p:ph idx="1"/>
          </p:nvPr>
        </p:nvPicPr>
        <p:blipFill>
          <a:blip r:embed="rId2" cstate="print"/>
          <a:srcRect l="10001" t="13605" r="14444" b="6396"/>
          <a:stretch>
            <a:fillRect/>
          </a:stretch>
        </p:blipFill>
        <p:spPr>
          <a:xfrm>
            <a:off x="1371600" y="1219200"/>
            <a:ext cx="6896100" cy="5408613"/>
          </a:xfrm>
        </p:spPr>
      </p:pic>
      <p:sp>
        <p:nvSpPr>
          <p:cNvPr id="34819" name="Title 5"/>
          <p:cNvSpPr>
            <a:spLocks noGrp="1"/>
          </p:cNvSpPr>
          <p:nvPr>
            <p:ph type="title"/>
          </p:nvPr>
        </p:nvSpPr>
        <p:spPr>
          <a:xfrm>
            <a:off x="457200" y="0"/>
            <a:ext cx="8229600" cy="1143000"/>
          </a:xfrm>
        </p:spPr>
        <p:txBody>
          <a:bodyPr/>
          <a:lstStyle/>
          <a:p>
            <a:pPr eaLnBrk="1" hangingPunct="1"/>
            <a:r>
              <a:rPr lang="en-US" smtClean="0">
                <a:solidFill>
                  <a:schemeClr val="tx1"/>
                </a:solidFill>
              </a:rPr>
              <a:t>Muscle Tissue: Skeletal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0"/>
            <a:ext cx="8229600" cy="1143000"/>
          </a:xfrm>
        </p:spPr>
        <p:txBody>
          <a:bodyPr/>
          <a:lstStyle/>
          <a:p>
            <a:pPr eaLnBrk="1" hangingPunct="1"/>
            <a:r>
              <a:rPr lang="en-US" smtClean="0">
                <a:solidFill>
                  <a:schemeClr val="tx1"/>
                </a:solidFill>
              </a:rPr>
              <a:t>Nervous Tissue: Neuroglia</a:t>
            </a:r>
          </a:p>
        </p:txBody>
      </p:sp>
      <p:sp>
        <p:nvSpPr>
          <p:cNvPr id="3" name="Content Placeholder 2"/>
          <p:cNvSpPr>
            <a:spLocks noGrp="1"/>
          </p:cNvSpPr>
          <p:nvPr>
            <p:ph sz="half" idx="1"/>
          </p:nvPr>
        </p:nvSpPr>
        <p:spPr>
          <a:xfrm>
            <a:off x="457200" y="1920875"/>
            <a:ext cx="4038600" cy="4433888"/>
          </a:xfrm>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en-US" b="1" dirty="0" smtClean="0"/>
              <a:t>Glial cells</a:t>
            </a:r>
            <a:r>
              <a:rPr lang="en-US" dirty="0" smtClean="0"/>
              <a:t>, commonly called </a:t>
            </a:r>
            <a:r>
              <a:rPr lang="en-US" b="1" dirty="0" smtClean="0"/>
              <a:t>neuroglia</a:t>
            </a:r>
            <a:r>
              <a:rPr lang="en-US" dirty="0" smtClean="0"/>
              <a:t> or simply </a:t>
            </a:r>
            <a:r>
              <a:rPr lang="en-US" b="1" dirty="0" smtClean="0"/>
              <a:t>glia</a:t>
            </a:r>
            <a:r>
              <a:rPr lang="en-US" dirty="0" smtClean="0"/>
              <a:t> (Greek for "glue"), are non-neuronal cells that maintain homeostasis, form myelin, and provide support and protection for the brain's neurons. In the human brain, there is roughly one glia for every neuron with a ratio of about two neurons for every three glia in the cerebral gray matter.</a:t>
            </a:r>
            <a:r>
              <a:rPr lang="en-US" baseline="30000" dirty="0" smtClean="0"/>
              <a:t>[1]</a:t>
            </a:r>
          </a:p>
          <a:p>
            <a:pPr marL="274320" indent="-274320" eaLnBrk="1" fontAlgn="auto" hangingPunct="1">
              <a:spcAft>
                <a:spcPts val="0"/>
              </a:spcAft>
              <a:buClr>
                <a:schemeClr val="accent3"/>
              </a:buClr>
              <a:buFont typeface="Wingdings 2"/>
              <a:buChar char=""/>
              <a:defRPr/>
            </a:pPr>
            <a:r>
              <a:rPr lang="en-US" dirty="0" smtClean="0"/>
              <a:t>The four main functions of glial cells are to:</a:t>
            </a:r>
          </a:p>
          <a:p>
            <a:pPr marL="640080" lvl="1" indent="-246888" eaLnBrk="1" fontAlgn="auto" hangingPunct="1">
              <a:spcAft>
                <a:spcPts val="0"/>
              </a:spcAft>
              <a:buFont typeface="Wingdings 2"/>
              <a:buChar char=""/>
              <a:defRPr/>
            </a:pPr>
            <a:r>
              <a:rPr lang="en-US" dirty="0" smtClean="0"/>
              <a:t>surround neurons and hold them in place</a:t>
            </a:r>
          </a:p>
          <a:p>
            <a:pPr marL="640080" lvl="1" indent="-246888" eaLnBrk="1" fontAlgn="auto" hangingPunct="1">
              <a:spcAft>
                <a:spcPts val="0"/>
              </a:spcAft>
              <a:buFont typeface="Wingdings 2"/>
              <a:buChar char=""/>
              <a:defRPr/>
            </a:pPr>
            <a:r>
              <a:rPr lang="en-US" dirty="0" smtClean="0"/>
              <a:t>to supply </a:t>
            </a:r>
            <a:r>
              <a:rPr lang="en-US" dirty="0" smtClean="0">
                <a:hlinkClick r:id="rId2" tooltip="Nutrients"/>
              </a:rPr>
              <a:t>nutrients</a:t>
            </a:r>
            <a:r>
              <a:rPr lang="en-US" dirty="0" smtClean="0"/>
              <a:t> and </a:t>
            </a:r>
            <a:r>
              <a:rPr lang="en-US" dirty="0" smtClean="0">
                <a:hlinkClick r:id="rId3" tooltip="Oxygen"/>
              </a:rPr>
              <a:t>oxygen</a:t>
            </a:r>
            <a:r>
              <a:rPr lang="en-US" dirty="0" smtClean="0"/>
              <a:t> to neurons</a:t>
            </a:r>
          </a:p>
          <a:p>
            <a:pPr marL="640080" lvl="1" indent="-246888" eaLnBrk="1" fontAlgn="auto" hangingPunct="1">
              <a:spcAft>
                <a:spcPts val="0"/>
              </a:spcAft>
              <a:buFont typeface="Wingdings 2"/>
              <a:buChar char=""/>
              <a:defRPr/>
            </a:pPr>
            <a:r>
              <a:rPr lang="en-US" dirty="0" smtClean="0"/>
              <a:t>to insulate one neuron from another</a:t>
            </a:r>
          </a:p>
          <a:p>
            <a:pPr marL="640080" lvl="1" indent="-246888" eaLnBrk="1" fontAlgn="auto" hangingPunct="1">
              <a:spcAft>
                <a:spcPts val="0"/>
              </a:spcAft>
              <a:buFont typeface="Wingdings 2"/>
              <a:buChar char=""/>
              <a:defRPr/>
            </a:pPr>
            <a:r>
              <a:rPr lang="en-US" dirty="0" smtClean="0"/>
              <a:t>destroy </a:t>
            </a:r>
            <a:r>
              <a:rPr lang="en-US" dirty="0" smtClean="0">
                <a:hlinkClick r:id="rId4" tooltip="Pathogens"/>
              </a:rPr>
              <a:t>pathogens</a:t>
            </a:r>
            <a:r>
              <a:rPr lang="en-US" dirty="0" smtClean="0"/>
              <a:t> and remove dead neurons</a:t>
            </a:r>
          </a:p>
          <a:p>
            <a:pPr marL="274320" indent="-274320" eaLnBrk="1" fontAlgn="auto" hangingPunct="1">
              <a:spcAft>
                <a:spcPts val="0"/>
              </a:spcAft>
              <a:buClr>
                <a:schemeClr val="accent3"/>
              </a:buClr>
              <a:buFont typeface="Wingdings 2"/>
              <a:buNone/>
              <a:defRPr/>
            </a:pPr>
            <a:endParaRPr lang="en-US" dirty="0"/>
          </a:p>
        </p:txBody>
      </p:sp>
      <p:pic>
        <p:nvPicPr>
          <p:cNvPr id="35844" name="Content Placeholder 4" descr="Astrocytre.jpg"/>
          <p:cNvPicPr>
            <a:picLocks noGrp="1" noChangeAspect="1"/>
          </p:cNvPicPr>
          <p:nvPr>
            <p:ph sz="half" idx="2"/>
          </p:nvPr>
        </p:nvPicPr>
        <p:blipFill>
          <a:blip r:embed="rId5" cstate="print"/>
          <a:srcRect/>
          <a:stretch>
            <a:fillRect/>
          </a:stretch>
        </p:blipFill>
        <p:spPr>
          <a:xfrm>
            <a:off x="4648200" y="2151063"/>
            <a:ext cx="4038600" cy="39735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28600"/>
            <a:ext cx="8229600" cy="1143000"/>
          </a:xfrm>
        </p:spPr>
        <p:txBody>
          <a:bodyPr/>
          <a:lstStyle/>
          <a:p>
            <a:pPr eaLnBrk="1" hangingPunct="1"/>
            <a:r>
              <a:rPr lang="en-US" smtClean="0">
                <a:solidFill>
                  <a:schemeClr val="tx1"/>
                </a:solidFill>
              </a:rPr>
              <a:t>Epithelium Types</a:t>
            </a:r>
          </a:p>
        </p:txBody>
      </p:sp>
      <p:pic>
        <p:nvPicPr>
          <p:cNvPr id="9219" name="Picture 5" descr="003011"/>
          <p:cNvPicPr>
            <a:picLocks noGrp="1" noChangeAspect="1" noChangeArrowheads="1"/>
          </p:cNvPicPr>
          <p:nvPr>
            <p:ph idx="1"/>
          </p:nvPr>
        </p:nvPicPr>
        <p:blipFill>
          <a:blip r:embed="rId2" cstate="print"/>
          <a:srcRect l="3445" r="3445"/>
          <a:stretch>
            <a:fillRect/>
          </a:stretch>
        </p:blipFill>
        <p:spPr>
          <a:xfrm>
            <a:off x="914400" y="1447800"/>
            <a:ext cx="6858000" cy="468471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smtClean="0">
                <a:solidFill>
                  <a:schemeClr val="tx1"/>
                </a:solidFill>
              </a:rPr>
              <a:t>Nervous Tissue: Neuron</a:t>
            </a:r>
          </a:p>
        </p:txBody>
      </p:sp>
      <p:pic>
        <p:nvPicPr>
          <p:cNvPr id="36867" name="Content Placeholder 8" descr="800px-Complete_neuron_cell_diagram_en.svg.png"/>
          <p:cNvPicPr>
            <a:picLocks noGrp="1" noChangeAspect="1"/>
          </p:cNvPicPr>
          <p:nvPr>
            <p:ph idx="1"/>
          </p:nvPr>
        </p:nvPicPr>
        <p:blipFill>
          <a:blip r:embed="rId2" cstate="print"/>
          <a:srcRect/>
          <a:stretch>
            <a:fillRect/>
          </a:stretch>
        </p:blipFill>
        <p:spPr>
          <a:xfrm>
            <a:off x="1555750" y="1935163"/>
            <a:ext cx="6032500" cy="438943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eaLnBrk="1" hangingPunct="1"/>
            <a:r>
              <a:rPr lang="en-US" smtClean="0">
                <a:solidFill>
                  <a:schemeClr val="tx1"/>
                </a:solidFill>
              </a:rPr>
              <a:t>Web Sites to Study from</a:t>
            </a:r>
          </a:p>
        </p:txBody>
      </p:sp>
      <p:sp>
        <p:nvSpPr>
          <p:cNvPr id="37891" name="Content Placeholder 2"/>
          <p:cNvSpPr>
            <a:spLocks noGrp="1"/>
          </p:cNvSpPr>
          <p:nvPr>
            <p:ph idx="1"/>
          </p:nvPr>
        </p:nvSpPr>
        <p:spPr>
          <a:xfrm>
            <a:off x="457200" y="1371600"/>
            <a:ext cx="8229600" cy="4953000"/>
          </a:xfrm>
        </p:spPr>
        <p:txBody>
          <a:bodyPr/>
          <a:lstStyle/>
          <a:p>
            <a:pPr eaLnBrk="1" hangingPunct="1"/>
            <a:r>
              <a:rPr lang="en-US" sz="2000" smtClean="0">
                <a:hlinkClick r:id="rId2"/>
              </a:rPr>
              <a:t>http://www.histology-world.com/</a:t>
            </a:r>
            <a:endParaRPr lang="en-US" sz="2000" smtClean="0"/>
          </a:p>
          <a:p>
            <a:pPr eaLnBrk="1" hangingPunct="1"/>
            <a:r>
              <a:rPr lang="en-US" sz="2000" smtClean="0">
                <a:hlinkClick r:id="rId3"/>
              </a:rPr>
              <a:t>http://www.unm.edu/~vscience/microscopy.htm</a:t>
            </a:r>
            <a:endParaRPr lang="en-US" sz="2000" smtClean="0"/>
          </a:p>
          <a:p>
            <a:pPr eaLnBrk="1" hangingPunct="1"/>
            <a:r>
              <a:rPr lang="en-US" sz="2000" smtClean="0">
                <a:hlinkClick r:id="rId4"/>
              </a:rPr>
              <a:t>http://www.technion.ac.il/~mdcourse/274203/lect5.html</a:t>
            </a:r>
            <a:endParaRPr lang="en-US" sz="2000" smtClean="0"/>
          </a:p>
          <a:p>
            <a:pPr eaLnBrk="1" hangingPunct="1">
              <a:buFont typeface="Wingdings 2" pitchFamily="18" charset="2"/>
              <a:buNone/>
            </a:pPr>
            <a:endParaRPr lang="en-US" smtClean="0"/>
          </a:p>
          <a:p>
            <a:pPr eaLnBrk="1" hangingPunct="1">
              <a:buFont typeface="Wingdings 2" pitchFamily="18" charset="2"/>
              <a:buNone/>
            </a:pPr>
            <a:r>
              <a:rPr lang="en-US" smtClean="0"/>
              <a:t>References and images</a:t>
            </a:r>
          </a:p>
          <a:p>
            <a:pPr lvl="1" eaLnBrk="1" hangingPunct="1"/>
            <a:r>
              <a:rPr lang="en-US" sz="1400" smtClean="0">
                <a:hlinkClick r:id="rId5"/>
              </a:rPr>
              <a:t>http://webanatomy.net/histology/epithelium/epithelial_index.htm</a:t>
            </a:r>
            <a:endParaRPr lang="en-US" sz="1400" smtClean="0"/>
          </a:p>
          <a:p>
            <a:pPr lvl="1" eaLnBrk="1" hangingPunct="1"/>
            <a:endParaRPr lang="en-US" sz="1400" smtClean="0"/>
          </a:p>
          <a:p>
            <a:pPr lvl="1" eaLnBrk="1" hangingPunct="1"/>
            <a:r>
              <a:rPr lang="en-US" smtClean="0">
                <a:hlinkClick r:id="rId2"/>
              </a:rPr>
              <a:t>h</a:t>
            </a:r>
            <a:r>
              <a:rPr lang="en-US" sz="1600" smtClean="0">
                <a:hlinkClick r:id="rId2"/>
              </a:rPr>
              <a:t>ttp://www.histology-world.com/</a:t>
            </a:r>
            <a:endParaRPr lang="en-US" sz="1600" smtClean="0"/>
          </a:p>
          <a:p>
            <a:pPr lvl="1" eaLnBrk="1" hangingPunct="1"/>
            <a:endParaRPr lang="en-US" sz="1600" smtClean="0"/>
          </a:p>
          <a:p>
            <a:pPr lvl="1" eaLnBrk="1" hangingPunct="1"/>
            <a:r>
              <a:rPr lang="en-US" sz="1600" smtClean="0">
                <a:hlinkClick r:id="rId5"/>
              </a:rPr>
              <a:t>http://webanatomy.net/histology/epithelium/epithelial_index.htm</a:t>
            </a:r>
            <a:endParaRPr lang="en-US" sz="1600" smtClean="0"/>
          </a:p>
          <a:p>
            <a:pPr lvl="1" eaLnBrk="1" hangingPunct="1"/>
            <a:endParaRPr lang="en-US" sz="1600" smtClean="0"/>
          </a:p>
          <a:p>
            <a:pPr lvl="1" eaLnBrk="1" hangingPunct="1"/>
            <a:r>
              <a:rPr lang="en-US" sz="1600" smtClean="0">
                <a:hlinkClick r:id="rId6"/>
              </a:rPr>
              <a:t>www.google.com</a:t>
            </a:r>
            <a:r>
              <a:rPr lang="en-US" sz="1600" smtClean="0"/>
              <a:t> images for each type of tissue</a:t>
            </a:r>
          </a:p>
          <a:p>
            <a:pPr lvl="1" eaLnBrk="1" hangingPunct="1"/>
            <a:endParaRPr lang="en-US" sz="1600" smtClean="0"/>
          </a:p>
          <a:p>
            <a:pPr lvl="1" eaLnBrk="1" hangingPunct="1"/>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610600" cy="7048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400" b="1" u="sng" dirty="0" smtClean="0">
                <a:solidFill>
                  <a:schemeClr val="tx1"/>
                </a:solidFill>
              </a:rPr>
              <a:t>Simple Squamous Epithelium</a:t>
            </a:r>
            <a:endParaRPr lang="en-US" sz="4400" b="1" u="sng" dirty="0">
              <a:solidFill>
                <a:schemeClr val="tx1"/>
              </a:solidFill>
            </a:endParaRPr>
          </a:p>
        </p:txBody>
      </p:sp>
      <p:sp>
        <p:nvSpPr>
          <p:cNvPr id="3" name="Content Placeholder 2"/>
          <p:cNvSpPr>
            <a:spLocks noGrp="1"/>
          </p:cNvSpPr>
          <p:nvPr>
            <p:ph sz="half" idx="1"/>
          </p:nvPr>
        </p:nvSpPr>
        <p:spPr>
          <a:xfrm>
            <a:off x="381000" y="1676400"/>
            <a:ext cx="4038600" cy="4435475"/>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dirty="0" smtClean="0"/>
              <a:t>Simple squamous epithelium is a single layer of flat cells.</a:t>
            </a:r>
          </a:p>
          <a:p>
            <a:pPr marL="274320" indent="-274320" eaLnBrk="1" fontAlgn="auto" hangingPunct="1">
              <a:spcAft>
                <a:spcPts val="0"/>
              </a:spcAft>
              <a:buClr>
                <a:schemeClr val="accent3"/>
              </a:buClr>
              <a:buFont typeface="Wingdings 2"/>
              <a:buChar char=""/>
              <a:defRPr/>
            </a:pPr>
            <a:r>
              <a:rPr lang="en-US" dirty="0" smtClean="0"/>
              <a:t>Simple squamous epithelium is "simple" because it is one cell thick. "Squamous" refers to the fact that the cells are flat.</a:t>
            </a:r>
          </a:p>
          <a:p>
            <a:pPr marL="274320" indent="-274320" eaLnBrk="1" fontAlgn="auto" hangingPunct="1">
              <a:spcAft>
                <a:spcPts val="0"/>
              </a:spcAft>
              <a:buClr>
                <a:schemeClr val="accent3"/>
              </a:buClr>
              <a:buFont typeface="Wingdings 2"/>
              <a:buChar char=""/>
              <a:defRPr/>
            </a:pPr>
            <a:r>
              <a:rPr lang="en-US" dirty="0" smtClean="0"/>
              <a:t>Endothelium is a type of simple squamous epithelium which lines blood vessels. </a:t>
            </a:r>
          </a:p>
          <a:p>
            <a:pPr marL="274320" indent="-274320" eaLnBrk="1" fontAlgn="auto" hangingPunct="1">
              <a:spcAft>
                <a:spcPts val="0"/>
              </a:spcAft>
              <a:buClr>
                <a:schemeClr val="accent3"/>
              </a:buClr>
              <a:buFont typeface="Wingdings 2"/>
              <a:buChar char=""/>
              <a:defRPr/>
            </a:pPr>
            <a:endParaRPr lang="en-US" dirty="0"/>
          </a:p>
        </p:txBody>
      </p:sp>
      <p:pic>
        <p:nvPicPr>
          <p:cNvPr id="10244" name="Content Placeholder 7" descr="simple_squamous.jpg"/>
          <p:cNvPicPr>
            <a:picLocks noGrp="1" noChangeAspect="1"/>
          </p:cNvPicPr>
          <p:nvPr>
            <p:ph sz="half" idx="2"/>
          </p:nvPr>
        </p:nvPicPr>
        <p:blipFill>
          <a:blip r:embed="rId2" cstate="print"/>
          <a:srcRect/>
          <a:stretch>
            <a:fillRect/>
          </a:stretch>
        </p:blipFill>
        <p:spPr>
          <a:xfrm>
            <a:off x="4419600" y="1752600"/>
            <a:ext cx="4495800" cy="51054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4" descr="mesothelium.jpg"/>
          <p:cNvPicPr>
            <a:picLocks noGrp="1" noChangeAspect="1"/>
          </p:cNvPicPr>
          <p:nvPr>
            <p:ph sz="half" idx="1"/>
          </p:nvPr>
        </p:nvPicPr>
        <p:blipFill>
          <a:blip r:embed="rId2" cstate="print"/>
          <a:srcRect t="5156" b="38132"/>
          <a:stretch>
            <a:fillRect/>
          </a:stretch>
        </p:blipFill>
        <p:spPr>
          <a:xfrm>
            <a:off x="381000" y="2362200"/>
            <a:ext cx="3429000" cy="3810000"/>
          </a:xfrm>
        </p:spPr>
      </p:pic>
      <p:pic>
        <p:nvPicPr>
          <p:cNvPr id="11267" name="Content Placeholder 6" descr="ex_simple_squamous.jpg"/>
          <p:cNvPicPr>
            <a:picLocks noGrp="1" noChangeAspect="1"/>
          </p:cNvPicPr>
          <p:nvPr>
            <p:ph sz="half" idx="2"/>
          </p:nvPr>
        </p:nvPicPr>
        <p:blipFill>
          <a:blip r:embed="rId3" cstate="print"/>
          <a:srcRect l="5716" r="28548"/>
          <a:stretch>
            <a:fillRect/>
          </a:stretch>
        </p:blipFill>
        <p:spPr>
          <a:xfrm>
            <a:off x="4191000" y="1524000"/>
            <a:ext cx="4495800" cy="5081588"/>
          </a:xfrm>
        </p:spPr>
      </p:pic>
      <p:sp>
        <p:nvSpPr>
          <p:cNvPr id="6" name="Title 1"/>
          <p:cNvSpPr>
            <a:spLocks noGrp="1"/>
          </p:cNvSpPr>
          <p:nvPr>
            <p:ph type="title"/>
          </p:nvPr>
        </p:nvSpPr>
        <p:spPr>
          <a:xfrm>
            <a:off x="457200" y="685800"/>
            <a:ext cx="8915400" cy="8191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400" b="1" u="sng" dirty="0" smtClean="0">
                <a:solidFill>
                  <a:schemeClr val="tx1"/>
                </a:solidFill>
              </a:rPr>
              <a:t>Simple Squamous Epithelium</a:t>
            </a:r>
            <a:endParaRPr lang="en-US" sz="4400" b="1" u="sng"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7048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000" b="1" u="sng" dirty="0" smtClean="0">
                <a:solidFill>
                  <a:schemeClr val="tx1"/>
                </a:solidFill>
              </a:rPr>
              <a:t>Stratified Squamous Epithelium </a:t>
            </a:r>
            <a:endParaRPr lang="en-US" sz="4000" b="1" u="sng" dirty="0">
              <a:solidFill>
                <a:schemeClr val="tx1"/>
              </a:solidFill>
            </a:endParaRPr>
          </a:p>
        </p:txBody>
      </p:sp>
      <p:sp>
        <p:nvSpPr>
          <p:cNvPr id="3" name="Content Placeholder 2"/>
          <p:cNvSpPr>
            <a:spLocks noGrp="1"/>
          </p:cNvSpPr>
          <p:nvPr>
            <p:ph sz="half" idx="1"/>
          </p:nvPr>
        </p:nvSpPr>
        <p:spPr>
          <a:xfrm>
            <a:off x="381000" y="1600200"/>
            <a:ext cx="4038600" cy="4435475"/>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dirty="0" smtClean="0"/>
              <a:t>Stratified squamous epithelium is "stratified" because it is more than one cell layer thick. "Squamous" refers to the fact that the surface cells of the stratified squamous layer are flat.  </a:t>
            </a:r>
          </a:p>
          <a:p>
            <a:pPr marL="274320" indent="-274320" eaLnBrk="1" fontAlgn="auto" hangingPunct="1">
              <a:spcAft>
                <a:spcPts val="0"/>
              </a:spcAft>
              <a:buClr>
                <a:schemeClr val="accent3"/>
              </a:buClr>
              <a:buFont typeface="Wingdings 2"/>
              <a:buChar char=""/>
              <a:defRPr/>
            </a:pPr>
            <a:r>
              <a:rPr lang="en-US" dirty="0" smtClean="0"/>
              <a:t>Histology hint from Sarah Bellham: In stratified squamous epithelium, the cells at the basal layer are cuboidal or even columnar. However, the epithelium is still classified as "squamous" based on the cells of the surface layer. </a:t>
            </a:r>
          </a:p>
          <a:p>
            <a:pPr marL="274320" indent="-274320" eaLnBrk="1" fontAlgn="auto" hangingPunct="1">
              <a:spcAft>
                <a:spcPts val="0"/>
              </a:spcAft>
              <a:buClr>
                <a:schemeClr val="accent3"/>
              </a:buClr>
              <a:buFont typeface="Wingdings 2"/>
              <a:buChar char=""/>
              <a:defRPr/>
            </a:pPr>
            <a:r>
              <a:rPr lang="en-US" dirty="0" smtClean="0"/>
              <a:t>The epidermis of the skin is stratified squamous epithelium. The lining of the esophagus is stratified squamous epithelium. The cornea is covered by a non-keratinized stratified squamous epithelium.</a:t>
            </a:r>
          </a:p>
          <a:p>
            <a:pPr marL="274320" indent="-274320" eaLnBrk="1" fontAlgn="auto" hangingPunct="1">
              <a:spcAft>
                <a:spcPts val="0"/>
              </a:spcAft>
              <a:buClr>
                <a:schemeClr val="accent3"/>
              </a:buClr>
              <a:buFont typeface="Wingdings 2"/>
              <a:buChar char=""/>
              <a:defRPr/>
            </a:pPr>
            <a:endParaRPr lang="en-US" dirty="0"/>
          </a:p>
        </p:txBody>
      </p:sp>
      <p:pic>
        <p:nvPicPr>
          <p:cNvPr id="12292" name="Content Placeholder 5" descr="stratified_squamous.jpg"/>
          <p:cNvPicPr>
            <a:picLocks noGrp="1" noChangeAspect="1"/>
          </p:cNvPicPr>
          <p:nvPr>
            <p:ph sz="half" idx="2"/>
          </p:nvPr>
        </p:nvPicPr>
        <p:blipFill>
          <a:blip r:embed="rId2" cstate="print"/>
          <a:srcRect/>
          <a:stretch>
            <a:fillRect/>
          </a:stretch>
        </p:blipFill>
        <p:spPr>
          <a:xfrm>
            <a:off x="4648200" y="1752600"/>
            <a:ext cx="4038600" cy="44196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5" descr="ex_stratified_squamous.jpg"/>
          <p:cNvPicPr>
            <a:picLocks noGrp="1" noChangeAspect="1"/>
          </p:cNvPicPr>
          <p:nvPr>
            <p:ph sz="half" idx="1"/>
          </p:nvPr>
        </p:nvPicPr>
        <p:blipFill>
          <a:blip r:embed="rId2" cstate="print"/>
          <a:srcRect l="7547" r="5659"/>
          <a:stretch>
            <a:fillRect/>
          </a:stretch>
        </p:blipFill>
        <p:spPr>
          <a:xfrm>
            <a:off x="228600" y="2438400"/>
            <a:ext cx="4248150" cy="3694113"/>
          </a:xfrm>
        </p:spPr>
      </p:pic>
      <p:pic>
        <p:nvPicPr>
          <p:cNvPr id="13315" name="Content Placeholder 6" descr="7-Stratified Squamous Epithelium.jpg"/>
          <p:cNvPicPr>
            <a:picLocks noGrp="1" noChangeAspect="1"/>
          </p:cNvPicPr>
          <p:nvPr>
            <p:ph sz="half" idx="2"/>
          </p:nvPr>
        </p:nvPicPr>
        <p:blipFill>
          <a:blip r:embed="rId3" cstate="print"/>
          <a:srcRect/>
          <a:stretch>
            <a:fillRect/>
          </a:stretch>
        </p:blipFill>
        <p:spPr>
          <a:xfrm>
            <a:off x="4495800" y="2895600"/>
            <a:ext cx="4343400" cy="3257550"/>
          </a:xfrm>
        </p:spPr>
      </p:pic>
      <p:sp>
        <p:nvSpPr>
          <p:cNvPr id="5" name="Title 1"/>
          <p:cNvSpPr>
            <a:spLocks noGrp="1"/>
          </p:cNvSpPr>
          <p:nvPr>
            <p:ph type="title"/>
          </p:nvPr>
        </p:nvSpPr>
        <p:spPr>
          <a:xfrm>
            <a:off x="304800" y="914400"/>
            <a:ext cx="8458200" cy="6667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000" b="1" u="sng" dirty="0" smtClean="0">
                <a:solidFill>
                  <a:schemeClr val="tx1"/>
                </a:solidFill>
              </a:rPr>
              <a:t>Stratified Squamous Epithelium </a:t>
            </a:r>
            <a:endParaRPr lang="en-US" sz="4000" b="1" u="sng"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400" b="1" u="sng" dirty="0" smtClean="0">
                <a:solidFill>
                  <a:schemeClr val="tx1"/>
                </a:solidFill>
              </a:rPr>
              <a:t>Simple cuboidal epithelium </a:t>
            </a:r>
            <a:endParaRPr lang="en-US" sz="4400" b="1" u="sng" dirty="0">
              <a:solidFill>
                <a:schemeClr val="tx1"/>
              </a:solidFill>
            </a:endParaRPr>
          </a:p>
        </p:txBody>
      </p:sp>
      <p:sp>
        <p:nvSpPr>
          <p:cNvPr id="3" name="Content Placeholder 2"/>
          <p:cNvSpPr>
            <a:spLocks noGrp="1"/>
          </p:cNvSpPr>
          <p:nvPr>
            <p:ph sz="half" idx="1"/>
          </p:nvPr>
        </p:nvSpPr>
        <p:spPr>
          <a:xfrm>
            <a:off x="457200" y="2424113"/>
            <a:ext cx="4038600" cy="4433887"/>
          </a:xfrm>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dirty="0" smtClean="0"/>
              <a:t>Simple cuboidal epithelium has cells which are as tall as they are deep and wide. Simple cuboidal epithelium is "simple" because it is one cell thick. "Cuboidal" refers to the shape of the cells.</a:t>
            </a:r>
          </a:p>
          <a:p>
            <a:pPr marL="274320" indent="-274320" eaLnBrk="1" fontAlgn="auto" hangingPunct="1">
              <a:spcAft>
                <a:spcPts val="0"/>
              </a:spcAft>
              <a:buClr>
                <a:schemeClr val="accent3"/>
              </a:buClr>
              <a:buFont typeface="Wingdings 2"/>
              <a:buChar char=""/>
              <a:defRPr/>
            </a:pPr>
            <a:r>
              <a:rPr lang="en-US" dirty="0" smtClean="0"/>
              <a:t>The lining of most ducts is simple cuboidal epithelium. The kidney tubules are simple cuboidal epithelium. </a:t>
            </a:r>
          </a:p>
          <a:p>
            <a:pPr marL="274320" indent="-274320" eaLnBrk="1" fontAlgn="auto" hangingPunct="1">
              <a:spcAft>
                <a:spcPts val="0"/>
              </a:spcAft>
              <a:buClr>
                <a:schemeClr val="accent3"/>
              </a:buClr>
              <a:buFont typeface="Wingdings 2"/>
              <a:buChar char=""/>
              <a:defRPr/>
            </a:pPr>
            <a:endParaRPr lang="en-US" dirty="0"/>
          </a:p>
        </p:txBody>
      </p:sp>
      <p:pic>
        <p:nvPicPr>
          <p:cNvPr id="14340" name="Content Placeholder 4" descr="simple_cuboidal.jpg"/>
          <p:cNvPicPr>
            <a:picLocks noGrp="1" noChangeAspect="1"/>
          </p:cNvPicPr>
          <p:nvPr>
            <p:ph sz="half" idx="2"/>
          </p:nvPr>
        </p:nvPicPr>
        <p:blipFill>
          <a:blip r:embed="rId2" cstate="print"/>
          <a:srcRect/>
          <a:stretch>
            <a:fillRect/>
          </a:stretch>
        </p:blipFill>
        <p:spPr>
          <a:xfrm>
            <a:off x="4648200" y="2438400"/>
            <a:ext cx="4267200" cy="4114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4" descr="ex_simple_cuboidal.jpg"/>
          <p:cNvPicPr>
            <a:picLocks noGrp="1" noChangeAspect="1"/>
          </p:cNvPicPr>
          <p:nvPr>
            <p:ph sz="half" idx="1"/>
          </p:nvPr>
        </p:nvPicPr>
        <p:blipFill>
          <a:blip r:embed="rId2" cstate="print"/>
          <a:srcRect l="9435" r="13208"/>
          <a:stretch>
            <a:fillRect/>
          </a:stretch>
        </p:blipFill>
        <p:spPr>
          <a:xfrm>
            <a:off x="457200" y="2590800"/>
            <a:ext cx="3124200" cy="3048000"/>
          </a:xfrm>
        </p:spPr>
      </p:pic>
      <p:pic>
        <p:nvPicPr>
          <p:cNvPr id="15363" name="Content Placeholder 6" descr="2-Simple Cuboidal Epithelium A.jpg"/>
          <p:cNvPicPr>
            <a:picLocks noGrp="1" noChangeAspect="1"/>
          </p:cNvPicPr>
          <p:nvPr>
            <p:ph sz="half" idx="2"/>
          </p:nvPr>
        </p:nvPicPr>
        <p:blipFill>
          <a:blip r:embed="rId3" cstate="print"/>
          <a:srcRect/>
          <a:stretch>
            <a:fillRect/>
          </a:stretch>
        </p:blipFill>
        <p:spPr>
          <a:xfrm>
            <a:off x="4419600" y="3124200"/>
            <a:ext cx="4038600" cy="3028950"/>
          </a:xfrm>
        </p:spPr>
      </p:pic>
      <p:sp>
        <p:nvSpPr>
          <p:cNvPr id="6" name="Title 1"/>
          <p:cNvSpPr>
            <a:spLocks noGrp="1"/>
          </p:cNvSpPr>
          <p:nvPr>
            <p:ph type="title"/>
          </p:nvPr>
        </p:nvSpPr>
        <p:spPr>
          <a:xfrm>
            <a:off x="381000" y="838200"/>
            <a:ext cx="8229600" cy="742950"/>
          </a:xfrm>
        </p:spPr>
        <p:txBody>
          <a:bodyPr>
            <a:normAutofit fontScale="90000"/>
          </a:bodyPr>
          <a:lstStyle/>
          <a:p>
            <a:pPr eaLnBrk="1" fontAlgn="auto" hangingPunct="1">
              <a:spcAft>
                <a:spcPts val="0"/>
              </a:spcAft>
              <a:defRPr/>
            </a:pPr>
            <a:r>
              <a:rPr lang="en-US" dirty="0" smtClean="0">
                <a:solidFill>
                  <a:schemeClr val="tx1"/>
                </a:solidFill>
              </a:rPr>
              <a:t>Epithelial: </a:t>
            </a:r>
            <a:r>
              <a:rPr lang="en-US" sz="4400" b="1" u="sng" dirty="0" smtClean="0">
                <a:solidFill>
                  <a:schemeClr val="tx1"/>
                </a:solidFill>
              </a:rPr>
              <a:t>Simple cuboidal epithelium </a:t>
            </a:r>
            <a:endParaRPr lang="en-US" sz="4400" b="1" u="sng" dirty="0">
              <a:solidFill>
                <a:schemeClr val="tx1"/>
              </a:solidFill>
            </a:endParaRPr>
          </a:p>
        </p:txBody>
      </p:sp>
      <p:sp>
        <p:nvSpPr>
          <p:cNvPr id="15365" name="Rectangle 7"/>
          <p:cNvSpPr>
            <a:spLocks noChangeArrowheads="1"/>
          </p:cNvSpPr>
          <p:nvPr/>
        </p:nvSpPr>
        <p:spPr bwMode="auto">
          <a:xfrm>
            <a:off x="228600" y="6324600"/>
            <a:ext cx="8610600" cy="246063"/>
          </a:xfrm>
          <a:prstGeom prst="rect">
            <a:avLst/>
          </a:prstGeom>
          <a:noFill/>
          <a:ln w="9525">
            <a:noFill/>
            <a:miter lim="800000"/>
            <a:headEnd/>
            <a:tailEnd/>
          </a:ln>
        </p:spPr>
        <p:txBody>
          <a:bodyPr>
            <a:spAutoFit/>
          </a:bodyPr>
          <a:lstStyle/>
          <a:p>
            <a:r>
              <a:rPr lang="en-US" sz="1000">
                <a:latin typeface="Constantia" pitchFamily="18" charset="0"/>
              </a:rPr>
              <a:t>http://www.technion.ac.il/~mdcourse/274203/slides/Epithelium/2-Simple%20Cuboidal%20Epithelium%20A.jpg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211</TotalTime>
  <Words>638</Words>
  <Application>Microsoft Office PowerPoint</Application>
  <PresentationFormat>On-screen Show (4:3)</PresentationFormat>
  <Paragraphs>92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Anatomy &amp; Physiology I Lab BSC 2093 LAB</vt:lpstr>
      <vt:lpstr>Histology</vt:lpstr>
      <vt:lpstr>Epithelium Types</vt:lpstr>
      <vt:lpstr>Epithelial: Simple Squamous Epithelium</vt:lpstr>
      <vt:lpstr>Epithelial: Simple Squamous Epithelium</vt:lpstr>
      <vt:lpstr>Epithelial: Stratified Squamous Epithelium </vt:lpstr>
      <vt:lpstr>Epithelial: Stratified Squamous Epithelium </vt:lpstr>
      <vt:lpstr>Epithelial: Simple cuboidal epithelium </vt:lpstr>
      <vt:lpstr>Epithelial: Simple cuboidal epithelium </vt:lpstr>
      <vt:lpstr>Epithelial: Simple Columnar Epithelium</vt:lpstr>
      <vt:lpstr>Epithelial: Simple Columnar Epithelium</vt:lpstr>
      <vt:lpstr>Epithelial: Pseudostratified Columnar Epithelium</vt:lpstr>
      <vt:lpstr>Epithelial: Pseudostratified Columnar Epithelium</vt:lpstr>
      <vt:lpstr>Epithelial: Transitional Epithelium </vt:lpstr>
      <vt:lpstr>Epithelial: Transitional Epithelium </vt:lpstr>
      <vt:lpstr>Connective Tissues: Areolar</vt:lpstr>
      <vt:lpstr>Connective Tissues: Dense Regular Connective Tissue</vt:lpstr>
      <vt:lpstr>Connective Tissue: Adipose Tissue </vt:lpstr>
      <vt:lpstr>Connective Tissue: Reticular Connective </vt:lpstr>
      <vt:lpstr>Connective Tissue: Compact Bone</vt:lpstr>
      <vt:lpstr>Connective Tissue: Compact Bone</vt:lpstr>
      <vt:lpstr>Connective Tissue: Spongy Bone</vt:lpstr>
      <vt:lpstr>Connective Tissue: Spongy Bone</vt:lpstr>
      <vt:lpstr>Connective Tissue: Hyaline cartilage</vt:lpstr>
      <vt:lpstr>Connective Tissue: Blood</vt:lpstr>
      <vt:lpstr>Muscle Tissue: Smooth</vt:lpstr>
      <vt:lpstr>Muscle Tissue: Cardiac</vt:lpstr>
      <vt:lpstr>Muscle Tissue: Skeletal</vt:lpstr>
      <vt:lpstr>Nervous Tissue: Neuroglia</vt:lpstr>
      <vt:lpstr>Nervous Tissue: Neuron</vt:lpstr>
      <vt:lpstr>Web Sites to Study from</vt:lpstr>
    </vt:vector>
  </TitlesOfParts>
  <Company>Kent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&amp; Physiology I Lab Summer 1 2010 BSC 2093 LAB</dc:title>
  <dc:creator>Dr. Steven B. Hammer</dc:creator>
  <cp:lastModifiedBy>Dr. Steven B. Hammer</cp:lastModifiedBy>
  <cp:revision>28</cp:revision>
  <dcterms:created xsi:type="dcterms:W3CDTF">2010-05-09T15:56:31Z</dcterms:created>
  <dcterms:modified xsi:type="dcterms:W3CDTF">2013-08-27T20:31:37Z</dcterms:modified>
</cp:coreProperties>
</file>