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0"/>
  </p:notesMasterIdLst>
  <p:handoutMasterIdLst>
    <p:handoutMasterId r:id="rId121"/>
  </p:handoutMasterIdLst>
  <p:sldIdLst>
    <p:sldId id="256" r:id="rId2"/>
    <p:sldId id="372" r:id="rId3"/>
    <p:sldId id="257" r:id="rId4"/>
    <p:sldId id="258" r:id="rId5"/>
    <p:sldId id="259" r:id="rId6"/>
    <p:sldId id="260" r:id="rId7"/>
    <p:sldId id="348" r:id="rId8"/>
    <p:sldId id="261" r:id="rId9"/>
    <p:sldId id="262" r:id="rId10"/>
    <p:sldId id="263" r:id="rId11"/>
    <p:sldId id="264" r:id="rId12"/>
    <p:sldId id="265" r:id="rId13"/>
    <p:sldId id="266" r:id="rId14"/>
    <p:sldId id="267" r:id="rId15"/>
    <p:sldId id="268" r:id="rId16"/>
    <p:sldId id="350" r:id="rId17"/>
    <p:sldId id="269" r:id="rId18"/>
    <p:sldId id="351" r:id="rId19"/>
    <p:sldId id="270" r:id="rId20"/>
    <p:sldId id="352" r:id="rId21"/>
    <p:sldId id="271" r:id="rId22"/>
    <p:sldId id="272" r:id="rId23"/>
    <p:sldId id="273" r:id="rId24"/>
    <p:sldId id="274" r:id="rId25"/>
    <p:sldId id="275" r:id="rId26"/>
    <p:sldId id="276" r:id="rId27"/>
    <p:sldId id="277" r:id="rId28"/>
    <p:sldId id="278" r:id="rId29"/>
    <p:sldId id="279" r:id="rId30"/>
    <p:sldId id="280" r:id="rId31"/>
    <p:sldId id="281" r:id="rId32"/>
    <p:sldId id="371" r:id="rId33"/>
    <p:sldId id="282" r:id="rId34"/>
    <p:sldId id="283" r:id="rId35"/>
    <p:sldId id="284" r:id="rId36"/>
    <p:sldId id="349" r:id="rId37"/>
    <p:sldId id="285" r:id="rId38"/>
    <p:sldId id="286" r:id="rId39"/>
    <p:sldId id="287" r:id="rId40"/>
    <p:sldId id="288" r:id="rId41"/>
    <p:sldId id="289" r:id="rId42"/>
    <p:sldId id="290" r:id="rId43"/>
    <p:sldId id="353" r:id="rId44"/>
    <p:sldId id="291" r:id="rId45"/>
    <p:sldId id="292" r:id="rId46"/>
    <p:sldId id="293" r:id="rId47"/>
    <p:sldId id="294" r:id="rId48"/>
    <p:sldId id="295" r:id="rId49"/>
    <p:sldId id="354" r:id="rId50"/>
    <p:sldId id="296" r:id="rId51"/>
    <p:sldId id="297" r:id="rId52"/>
    <p:sldId id="298" r:id="rId53"/>
    <p:sldId id="355" r:id="rId54"/>
    <p:sldId id="299" r:id="rId55"/>
    <p:sldId id="300" r:id="rId56"/>
    <p:sldId id="301" r:id="rId57"/>
    <p:sldId id="356" r:id="rId58"/>
    <p:sldId id="302" r:id="rId59"/>
    <p:sldId id="303" r:id="rId60"/>
    <p:sldId id="357" r:id="rId61"/>
    <p:sldId id="304" r:id="rId62"/>
    <p:sldId id="305" r:id="rId63"/>
    <p:sldId id="306" r:id="rId64"/>
    <p:sldId id="358" r:id="rId65"/>
    <p:sldId id="307" r:id="rId66"/>
    <p:sldId id="308" r:id="rId67"/>
    <p:sldId id="359"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73" r:id="rId85"/>
    <p:sldId id="374" r:id="rId86"/>
    <p:sldId id="325" r:id="rId87"/>
    <p:sldId id="375" r:id="rId88"/>
    <p:sldId id="376" r:id="rId89"/>
    <p:sldId id="377" r:id="rId90"/>
    <p:sldId id="326" r:id="rId91"/>
    <p:sldId id="327" r:id="rId92"/>
    <p:sldId id="328" r:id="rId93"/>
    <p:sldId id="329" r:id="rId94"/>
    <p:sldId id="361" r:id="rId95"/>
    <p:sldId id="330" r:id="rId96"/>
    <p:sldId id="331" r:id="rId97"/>
    <p:sldId id="332" r:id="rId98"/>
    <p:sldId id="362" r:id="rId99"/>
    <p:sldId id="333" r:id="rId100"/>
    <p:sldId id="363" r:id="rId101"/>
    <p:sldId id="334" r:id="rId102"/>
    <p:sldId id="335" r:id="rId103"/>
    <p:sldId id="336" r:id="rId104"/>
    <p:sldId id="337" r:id="rId105"/>
    <p:sldId id="364" r:id="rId106"/>
    <p:sldId id="365" r:id="rId107"/>
    <p:sldId id="366" r:id="rId108"/>
    <p:sldId id="339" r:id="rId109"/>
    <p:sldId id="340" r:id="rId110"/>
    <p:sldId id="341" r:id="rId111"/>
    <p:sldId id="342" r:id="rId112"/>
    <p:sldId id="368" r:id="rId113"/>
    <p:sldId id="343" r:id="rId114"/>
    <p:sldId id="369" r:id="rId115"/>
    <p:sldId id="344" r:id="rId116"/>
    <p:sldId id="345" r:id="rId117"/>
    <p:sldId id="346" r:id="rId118"/>
    <p:sldId id="347" r:id="rId1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Bailey" initials="DB" lastIdx="5" clrIdx="0"/>
  <p:cmAuthor id="1" name="Lori Garrett" initials="LG"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A"/>
    <a:srgbClr val="006666"/>
    <a:srgbClr val="F9D50A"/>
    <a:srgbClr val="34539A"/>
    <a:srgbClr val="EBA82C"/>
    <a:srgbClr val="06A4A0"/>
    <a:srgbClr val="1D5072"/>
    <a:srgbClr val="204162"/>
    <a:srgbClr val="203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2643" autoAdjust="0"/>
  </p:normalViewPr>
  <p:slideViewPr>
    <p:cSldViewPr snapToGrid="0">
      <p:cViewPr varScale="1">
        <p:scale>
          <a:sx n="89" d="100"/>
          <a:sy n="89" d="100"/>
        </p:scale>
        <p:origin x="66" y="306"/>
      </p:cViewPr>
      <p:guideLst>
        <p:guide orient="horz" pos="936"/>
        <p:guide pos="2880"/>
      </p:guideLst>
    </p:cSldViewPr>
  </p:slideViewPr>
  <p:notesTextViewPr>
    <p:cViewPr>
      <p:scale>
        <a:sx n="100" d="100"/>
        <a:sy n="100" d="100"/>
      </p:scale>
      <p:origin x="0" y="0"/>
    </p:cViewPr>
  </p:notesTextViewPr>
  <p:sorterViewPr>
    <p:cViewPr>
      <p:scale>
        <a:sx n="100" d="100"/>
        <a:sy n="100" d="100"/>
      </p:scale>
      <p:origin x="0" y="-10181"/>
    </p:cViewPr>
  </p:sorter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60D4E-9E4F-48BC-A23F-64FCEE2CB1DB}" type="datetimeFigureOut">
              <a:rPr lang="en-US" smtClean="0"/>
              <a:t>8/16/2017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427140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B6B8AFE-3AA1-400F-821A-617BBC586E76}" type="datetimeFigureOut">
              <a:rPr lang="en-US"/>
              <a:pPr>
                <a:defRPr/>
              </a:pPr>
              <a:t>8/16/2017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68A4230-A740-45D3-9BAF-90A8C6F538B2}" type="slidenum">
              <a:rPr lang="en-US" altLang="en-US"/>
              <a:pPr/>
              <a:t>‹#›</a:t>
            </a:fld>
            <a:endParaRPr lang="en-US" altLang="en-US" dirty="0"/>
          </a:p>
        </p:txBody>
      </p:sp>
    </p:spTree>
    <p:extLst>
      <p:ext uri="{BB962C8B-B14F-4D97-AF65-F5344CB8AC3E}">
        <p14:creationId xmlns:p14="http://schemas.microsoft.com/office/powerpoint/2010/main" val="24013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2AF49A-58F0-4A2C-8AFA-5C17B251CE89}"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1579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picture will look very abstract to may students. Help them get oriented by pointing our the wall vs. lumen of the blood vessels.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46</a:t>
            </a:fld>
            <a:endParaRPr lang="en-US" dirty="0"/>
          </a:p>
        </p:txBody>
      </p:sp>
    </p:spTree>
    <p:extLst>
      <p:ext uri="{BB962C8B-B14F-4D97-AF65-F5344CB8AC3E}">
        <p14:creationId xmlns:p14="http://schemas.microsoft.com/office/powerpoint/2010/main" val="52037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 the four separate chains and the four </a:t>
            </a:r>
            <a:r>
              <a:rPr lang="en-US" dirty="0" err="1"/>
              <a:t>heme</a:t>
            </a:r>
            <a:r>
              <a:rPr lang="en-US" dirty="0"/>
              <a:t> groups in the center image, then point out that the image at the bottom represents one of the </a:t>
            </a:r>
            <a:r>
              <a:rPr lang="en-US" dirty="0" err="1"/>
              <a:t>heme</a:t>
            </a:r>
            <a:r>
              <a:rPr lang="en-US" dirty="0"/>
              <a:t> groups. Students sometimes don’t know how to interpret pull-out images like this.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48</a:t>
            </a:fld>
            <a:endParaRPr lang="en-US" dirty="0"/>
          </a:p>
        </p:txBody>
      </p:sp>
    </p:spTree>
    <p:extLst>
      <p:ext uri="{BB962C8B-B14F-4D97-AF65-F5344CB8AC3E}">
        <p14:creationId xmlns:p14="http://schemas.microsoft.com/office/powerpoint/2010/main" val="129297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students understand that the three cells in the box are all types of erythroblasts.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54</a:t>
            </a:fld>
            <a:endParaRPr lang="en-US" dirty="0"/>
          </a:p>
        </p:txBody>
      </p:sp>
    </p:spTree>
    <p:extLst>
      <p:ext uri="{BB962C8B-B14F-4D97-AF65-F5344CB8AC3E}">
        <p14:creationId xmlns:p14="http://schemas.microsoft.com/office/powerpoint/2010/main" val="135372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students through this complex illustration so they know where to begin </a:t>
            </a:r>
            <a:r>
              <a:rPr lang="en-US" dirty="0" smtClean="0"/>
              <a:t>and </a:t>
            </a:r>
            <a:r>
              <a:rPr lang="en-US" dirty="0"/>
              <a:t>how to follow the arrows.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55</a:t>
            </a:fld>
            <a:endParaRPr lang="en-US" dirty="0"/>
          </a:p>
        </p:txBody>
      </p:sp>
    </p:spTree>
    <p:extLst>
      <p:ext uri="{BB962C8B-B14F-4D97-AF65-F5344CB8AC3E}">
        <p14:creationId xmlns:p14="http://schemas.microsoft.com/office/powerpoint/2010/main" val="425864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encircled numbers that students may overlook, so they know how to progress through the image.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59</a:t>
            </a:fld>
            <a:endParaRPr lang="en-US" dirty="0"/>
          </a:p>
        </p:txBody>
      </p:sp>
    </p:spTree>
    <p:extLst>
      <p:ext uri="{BB962C8B-B14F-4D97-AF65-F5344CB8AC3E}">
        <p14:creationId xmlns:p14="http://schemas.microsoft.com/office/powerpoint/2010/main" val="264239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encircled numbers that students may overlook, so they know how to progress through the image.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60</a:t>
            </a:fld>
            <a:endParaRPr lang="en-US" dirty="0"/>
          </a:p>
        </p:txBody>
      </p:sp>
    </p:spTree>
    <p:extLst>
      <p:ext uri="{BB962C8B-B14F-4D97-AF65-F5344CB8AC3E}">
        <p14:creationId xmlns:p14="http://schemas.microsoft.com/office/powerpoint/2010/main" val="264239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whole sequence of events by showing students where to begin and how to follow the numbers around the image.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61</a:t>
            </a:fld>
            <a:endParaRPr lang="en-US" dirty="0"/>
          </a:p>
        </p:txBody>
      </p:sp>
    </p:spTree>
    <p:extLst>
      <p:ext uri="{BB962C8B-B14F-4D97-AF65-F5344CB8AC3E}">
        <p14:creationId xmlns:p14="http://schemas.microsoft.com/office/powerpoint/2010/main" val="226235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 </a:t>
            </a:r>
            <a:r>
              <a:rPr lang="en-US" dirty="0" err="1"/>
              <a:t>PhysioEx</a:t>
            </a:r>
            <a:r>
              <a:rPr lang="en-US" dirty="0"/>
              <a:t> 9.1, Ex. 11—Blood Analysis 4—Blood Typing.</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63</a:t>
            </a:fld>
            <a:endParaRPr lang="en-US" dirty="0"/>
          </a:p>
        </p:txBody>
      </p:sp>
    </p:spTree>
    <p:extLst>
      <p:ext uri="{BB962C8B-B14F-4D97-AF65-F5344CB8AC3E}">
        <p14:creationId xmlns:p14="http://schemas.microsoft.com/office/powerpoint/2010/main" val="4190384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 </a:t>
            </a:r>
            <a:r>
              <a:rPr lang="en-US" dirty="0" err="1"/>
              <a:t>PhysioEx</a:t>
            </a:r>
            <a:r>
              <a:rPr lang="en-US" dirty="0"/>
              <a:t> 9.1, Ex. 11—Blood Analysis 4—Blood Typing.</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64</a:t>
            </a:fld>
            <a:endParaRPr lang="en-US" dirty="0"/>
          </a:p>
        </p:txBody>
      </p:sp>
    </p:spTree>
    <p:extLst>
      <p:ext uri="{BB962C8B-B14F-4D97-AF65-F5344CB8AC3E}">
        <p14:creationId xmlns:p14="http://schemas.microsoft.com/office/powerpoint/2010/main" val="419038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confuse antigens and antibodies. Stress that antigens are on the cells, but antibodies are carried in the blood plasma.</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65</a:t>
            </a:fld>
            <a:endParaRPr lang="en-US" dirty="0"/>
          </a:p>
        </p:txBody>
      </p:sp>
    </p:spTree>
    <p:extLst>
      <p:ext uri="{BB962C8B-B14F-4D97-AF65-F5344CB8AC3E}">
        <p14:creationId xmlns:p14="http://schemas.microsoft.com/office/powerpoint/2010/main" val="414335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opportunity to stress that </a:t>
            </a:r>
            <a:r>
              <a:rPr lang="en-US" i="1" dirty="0"/>
              <a:t>artery</a:t>
            </a:r>
            <a:r>
              <a:rPr lang="en-US" dirty="0"/>
              <a:t> and </a:t>
            </a:r>
            <a:r>
              <a:rPr lang="en-US" i="1" dirty="0"/>
              <a:t>vein</a:t>
            </a:r>
            <a:r>
              <a:rPr lang="en-US" dirty="0"/>
              <a:t> are directional terms. Many students arrive in class believing all arteries contain oxygenated blood and veins contain deoxygenated blood.  The pulmonary vessels, as an example, do not adhere to that rule.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a:t>
            </a:fld>
            <a:endParaRPr lang="en-US" dirty="0"/>
          </a:p>
        </p:txBody>
      </p:sp>
    </p:spTree>
    <p:extLst>
      <p:ext uri="{BB962C8B-B14F-4D97-AF65-F5344CB8AC3E}">
        <p14:creationId xmlns:p14="http://schemas.microsoft.com/office/powerpoint/2010/main" val="124702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401154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on this. Students get used to thinking of which blood type contains which antibodies, and then have difficulty letting go of that to understand how reaction of the blood with anti-A antibodies means the person is Type A. They often default to what they memorized—Type B individuals have anti-A—and wrongly conclude that reaction of anti-A antibodies means it is Type B blood.  </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70</a:t>
            </a:fld>
            <a:endParaRPr lang="en-US" dirty="0"/>
          </a:p>
        </p:txBody>
      </p:sp>
    </p:spTree>
    <p:extLst>
      <p:ext uri="{BB962C8B-B14F-4D97-AF65-F5344CB8AC3E}">
        <p14:creationId xmlns:p14="http://schemas.microsoft.com/office/powerpoint/2010/main" val="413465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Have students explain what is meant by universal donor and universal recipient and why those terms are used for Type O and Type AB, respectively. Stress that the most critical factor is that the recipient’s antibodies must be compatible with the donor’s antigens.</a:t>
            </a:r>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717454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 PAL 3.0—</a:t>
            </a:r>
            <a:r>
              <a:rPr lang="en-US"/>
              <a:t>Cardiovascular System.</a:t>
            </a:r>
            <a:endParaRPr lang="en-US" dirty="0"/>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81</a:t>
            </a:fld>
            <a:endParaRPr lang="en-US" dirty="0"/>
          </a:p>
        </p:txBody>
      </p:sp>
    </p:spTree>
    <p:extLst>
      <p:ext uri="{BB962C8B-B14F-4D97-AF65-F5344CB8AC3E}">
        <p14:creationId xmlns:p14="http://schemas.microsoft.com/office/powerpoint/2010/main" val="389625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50477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48628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fibrin threads and how they act like a net and catch RBCs.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97</a:t>
            </a:fld>
            <a:endParaRPr lang="en-US" dirty="0"/>
          </a:p>
        </p:txBody>
      </p:sp>
    </p:spTree>
    <p:extLst>
      <p:ext uri="{BB962C8B-B14F-4D97-AF65-F5344CB8AC3E}">
        <p14:creationId xmlns:p14="http://schemas.microsoft.com/office/powerpoint/2010/main" val="323071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fibrin threads and how they act like a net and catch RBCs.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98</a:t>
            </a:fld>
            <a:endParaRPr lang="en-US" dirty="0"/>
          </a:p>
        </p:txBody>
      </p:sp>
    </p:spTree>
    <p:extLst>
      <p:ext uri="{BB962C8B-B14F-4D97-AF65-F5344CB8AC3E}">
        <p14:creationId xmlns:p14="http://schemas.microsoft.com/office/powerpoint/2010/main" val="323071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a complex illustration. Take time to walk students through it so they know how to read it.</a:t>
            </a:r>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7642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136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Additional Resource</a:t>
            </a:r>
            <a:r>
              <a:rPr lang="en-US" dirty="0"/>
              <a:t>: </a:t>
            </a:r>
            <a:r>
              <a:rPr lang="en-US" dirty="0" err="1"/>
              <a:t>PhysioEx</a:t>
            </a:r>
            <a:r>
              <a:rPr lang="en-US" dirty="0"/>
              <a:t> 9.1—Ex: 11—Blood Analysis I Hematocrit.</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13</a:t>
            </a:fld>
            <a:endParaRPr lang="en-US" dirty="0"/>
          </a:p>
        </p:txBody>
      </p:sp>
    </p:spTree>
    <p:extLst>
      <p:ext uri="{BB962C8B-B14F-4D97-AF65-F5344CB8AC3E}">
        <p14:creationId xmlns:p14="http://schemas.microsoft.com/office/powerpoint/2010/main" val="208407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point out that leukocyte is the name for all WBCs, which includes lymphocytes. Students often mix up the two names because they both begin with “l”.</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19</a:t>
            </a:fld>
            <a:endParaRPr lang="en-US" dirty="0"/>
          </a:p>
        </p:txBody>
      </p:sp>
    </p:spTree>
    <p:extLst>
      <p:ext uri="{BB962C8B-B14F-4D97-AF65-F5344CB8AC3E}">
        <p14:creationId xmlns:p14="http://schemas.microsoft.com/office/powerpoint/2010/main" val="101053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point out that leukocyte is the name for all WBCs, which includes lymphocytes. Students often mix up the two names because they both begin with “l”.</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20</a:t>
            </a:fld>
            <a:endParaRPr lang="en-US" dirty="0"/>
          </a:p>
        </p:txBody>
      </p:sp>
    </p:spTree>
    <p:extLst>
      <p:ext uri="{BB962C8B-B14F-4D97-AF65-F5344CB8AC3E}">
        <p14:creationId xmlns:p14="http://schemas.microsoft.com/office/powerpoint/2010/main" val="101053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numbers might confuse some students when they look at this whole image. Be sure they know to read it from the left. For example, 45% of whole blood is formed elements, and </a:t>
            </a:r>
            <a:r>
              <a:rPr lang="en-IN" i="1" dirty="0"/>
              <a:t>of that part</a:t>
            </a:r>
            <a:r>
              <a:rPr lang="en-IN" dirty="0"/>
              <a:t>, 99.9% is RBCs. Some students jump to the right side of the image and assume it means 99.9% of the blood is RBCs, or get confused when it says water is 92% and RBCs are 99.9%.</a:t>
            </a:r>
          </a:p>
        </p:txBody>
      </p:sp>
      <p:sp>
        <p:nvSpPr>
          <p:cNvPr id="4" name="Slide Number Placeholder 3"/>
          <p:cNvSpPr>
            <a:spLocks noGrp="1"/>
          </p:cNvSpPr>
          <p:nvPr>
            <p:ph type="sldNum" sz="quarter" idx="10"/>
          </p:nvPr>
        </p:nvSpPr>
        <p:spPr/>
        <p:txBody>
          <a:bodyPr/>
          <a:lstStyle/>
          <a:p>
            <a:fld id="{D27D17F1-120D-43FC-ADFD-FB4CD2C8E06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8927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complex image. Walk students through it so they know how to read it. Be sure to explain the different uses of arrow symbols, which are often misinterpreted by students.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26</a:t>
            </a:fld>
            <a:endParaRPr lang="en-US" dirty="0"/>
          </a:p>
        </p:txBody>
      </p:sp>
    </p:spTree>
    <p:extLst>
      <p:ext uri="{BB962C8B-B14F-4D97-AF65-F5344CB8AC3E}">
        <p14:creationId xmlns:p14="http://schemas.microsoft.com/office/powerpoint/2010/main" val="90500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how much surface area is increased by the RBCs biconcave disk shape, consider taking a ball of clay to class. Show it as a round ball, then flatten it into a fairly thick disk. Have students look at the surface area. Finally, indent both the top and bottom surfaces to demonstrate biconcavity and the further increase of surface area. Or have students try the demonstration themselves.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44</a:t>
            </a:fld>
            <a:endParaRPr lang="en-US" dirty="0"/>
          </a:p>
        </p:txBody>
      </p:sp>
    </p:spTree>
    <p:extLst>
      <p:ext uri="{BB962C8B-B14F-4D97-AF65-F5344CB8AC3E}">
        <p14:creationId xmlns:p14="http://schemas.microsoft.com/office/powerpoint/2010/main" val="635610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lvl1pPr>
              <a:defRPr/>
            </a:lvl1pPr>
          </a:lstStyle>
          <a:p>
            <a:pPr>
              <a:defRPr/>
            </a:pPr>
            <a:r>
              <a:rPr lang="en-US" dirty="0"/>
              <a:t>© 2018 Pearson Education, Inc.</a:t>
            </a:r>
          </a:p>
        </p:txBody>
      </p:sp>
      <p:sp>
        <p:nvSpPr>
          <p:cNvPr id="7" name="Rectangle 7"/>
          <p:cNvSpPr>
            <a:spLocks noChangeArrowheads="1"/>
          </p:cNvSpPr>
          <p:nvPr userDrawn="1"/>
        </p:nvSpPr>
        <p:spPr bwMode="auto">
          <a:xfrm>
            <a:off x="5359400" y="5638800"/>
            <a:ext cx="36083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400" i="1" dirty="0" smtClean="0"/>
              <a:t>Lecture Presentation by</a:t>
            </a:r>
            <a:r>
              <a:rPr lang="en-US" altLang="en-US" sz="1400" dirty="0" smtClean="0"/>
              <a:t> </a:t>
            </a:r>
            <a:br>
              <a:rPr lang="en-US" altLang="en-US" sz="1400" dirty="0" smtClean="0"/>
            </a:br>
            <a:r>
              <a:rPr lang="en-US" altLang="en-US" sz="1400" dirty="0" smtClean="0"/>
              <a:t>Lori Garrett</a:t>
            </a:r>
          </a:p>
        </p:txBody>
      </p:sp>
      <p:sp>
        <p:nvSpPr>
          <p:cNvPr id="8" name="TextBox 9"/>
          <p:cNvSpPr txBox="1"/>
          <p:nvPr userDrawn="1"/>
        </p:nvSpPr>
        <p:spPr>
          <a:xfrm>
            <a:off x="5264150" y="0"/>
            <a:ext cx="3797300" cy="2862263"/>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18000" b="1" dirty="0" smtClean="0">
                <a:solidFill>
                  <a:srgbClr val="00743A"/>
                </a:solidFill>
                <a:latin typeface="Times New Roman" panose="02020603050405020304" pitchFamily="18" charset="0"/>
                <a:cs typeface="Times New Roman" panose="02020603050405020304" pitchFamily="18" charset="0"/>
              </a:rPr>
              <a:t>17</a:t>
            </a:r>
            <a:endParaRPr lang="en-US" sz="18000" b="1" dirty="0">
              <a:solidFill>
                <a:srgbClr val="00743A"/>
              </a:solidFill>
              <a:latin typeface="Times New Roman" panose="02020603050405020304" pitchFamily="18" charset="0"/>
              <a:cs typeface="Times New Roman" panose="02020603050405020304" pitchFamily="18" charset="0"/>
            </a:endParaRPr>
          </a:p>
        </p:txBody>
      </p:sp>
      <p:sp>
        <p:nvSpPr>
          <p:cNvPr id="9" name="TextBox 12"/>
          <p:cNvSpPr txBox="1">
            <a:spLocks noChangeArrowheads="1"/>
          </p:cNvSpPr>
          <p:nvPr userDrawn="1"/>
        </p:nvSpPr>
        <p:spPr bwMode="auto">
          <a:xfrm>
            <a:off x="5397962" y="2947988"/>
            <a:ext cx="364807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50000"/>
              </a:spcBef>
              <a:spcAft>
                <a:spcPct val="0"/>
              </a:spcAft>
              <a:defRPr/>
            </a:pPr>
            <a:r>
              <a:rPr lang="en-US" sz="2600" b="1" i="1" kern="1200" dirty="0" smtClean="0">
                <a:solidFill>
                  <a:schemeClr val="tx1"/>
                </a:solidFill>
                <a:latin typeface="Arial" panose="020B0604020202020204" pitchFamily="34" charset="0"/>
                <a:ea typeface="+mn-ea"/>
                <a:cs typeface="Arial" panose="020B0604020202020204" pitchFamily="34" charset="0"/>
              </a:rPr>
              <a:t>Blood</a:t>
            </a:r>
            <a:endParaRPr lang="en-US" sz="2600" b="1" i="1" kern="1200" dirty="0">
              <a:solidFill>
                <a:schemeClr val="tx1"/>
              </a:solidFill>
              <a:latin typeface="Arial" panose="020B0604020202020204" pitchFamily="34" charset="0"/>
              <a:ea typeface="+mn-ea"/>
              <a:cs typeface="Arial" panose="020B0604020202020204" pitchFamily="34" charset="0"/>
            </a:endParaRPr>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063" y="317500"/>
            <a:ext cx="5018087" cy="605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91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line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a:t>
            </a:r>
            <a:r>
              <a:rPr lang="en-US" dirty="0" smtClean="0"/>
              <a:t>to </a:t>
            </a:r>
            <a:r>
              <a:rPr lang="en-US" dirty="0"/>
              <a:t>edit Master title style</a:t>
            </a:r>
          </a:p>
        </p:txBody>
      </p:sp>
      <p:sp>
        <p:nvSpPr>
          <p:cNvPr id="3" name="Content Placeholder 2"/>
          <p:cNvSpPr>
            <a:spLocks noGrp="1"/>
          </p:cNvSpPr>
          <p:nvPr>
            <p:ph idx="1"/>
          </p:nvPr>
        </p:nvSpPr>
        <p:spPr/>
        <p:txBody>
          <a:bodyPr/>
          <a:lstStyle>
            <a:lvl1pPr>
              <a:spcAft>
                <a:spcPts val="600"/>
              </a:spcAft>
              <a:defRPr>
                <a:solidFill>
                  <a:schemeClr val="tx1"/>
                </a:solidFill>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 2018 Pearson Education, Inc.</a:t>
            </a:r>
          </a:p>
        </p:txBody>
      </p:sp>
    </p:spTree>
    <p:extLst>
      <p:ext uri="{BB962C8B-B14F-4D97-AF65-F5344CB8AC3E}">
        <p14:creationId xmlns:p14="http://schemas.microsoft.com/office/powerpoint/2010/main" val="35408854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line_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088" y="193677"/>
            <a:ext cx="8288337" cy="557094"/>
          </a:xfrm>
        </p:spPr>
        <p:txBody>
          <a:bodyPr/>
          <a:lstStyle>
            <a:lvl1pPr>
              <a:defRPr sz="2800" b="1">
                <a:solidFill>
                  <a:srgbClr val="00743A"/>
                </a:solidFill>
              </a:defRPr>
            </a:lvl1pPr>
          </a:lstStyle>
          <a:p>
            <a:r>
              <a:rPr lang="en-US" dirty="0"/>
              <a:t>Click to </a:t>
            </a:r>
            <a:r>
              <a:rPr lang="en-US" dirty="0" smtClean="0"/>
              <a:t>edit </a:t>
            </a:r>
            <a:r>
              <a:rPr lang="en-US" dirty="0"/>
              <a:t>Master title style</a:t>
            </a:r>
          </a:p>
        </p:txBody>
      </p:sp>
      <p:sp>
        <p:nvSpPr>
          <p:cNvPr id="3" name="Content Placeholder 2"/>
          <p:cNvSpPr>
            <a:spLocks noGrp="1"/>
          </p:cNvSpPr>
          <p:nvPr>
            <p:ph idx="1"/>
          </p:nvPr>
        </p:nvSpPr>
        <p:spPr>
          <a:xfrm>
            <a:off x="446088" y="909522"/>
            <a:ext cx="8288337" cy="5340466"/>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 2018 Pearson Education, Inc.</a:t>
            </a:r>
          </a:p>
        </p:txBody>
      </p:sp>
    </p:spTree>
    <p:extLst>
      <p:ext uri="{BB962C8B-B14F-4D97-AF65-F5344CB8AC3E}">
        <p14:creationId xmlns:p14="http://schemas.microsoft.com/office/powerpoint/2010/main" val="3999787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 2018 Pearson Education, Inc.</a:t>
            </a:r>
          </a:p>
        </p:txBody>
      </p:sp>
      <p:sp>
        <p:nvSpPr>
          <p:cNvPr id="8"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9DB62D-6472-45BA-B20C-A6A53328C4DF}" type="slidenum">
              <a:rPr lang="en-US" altLang="en-US"/>
              <a:pPr/>
              <a:t>‹#›</a:t>
            </a:fld>
            <a:endParaRPr lang="en-US" altLang="en-US" dirty="0"/>
          </a:p>
        </p:txBody>
      </p:sp>
    </p:spTree>
    <p:extLst>
      <p:ext uri="{BB962C8B-B14F-4D97-AF65-F5344CB8AC3E}">
        <p14:creationId xmlns:p14="http://schemas.microsoft.com/office/powerpoint/2010/main" val="35096442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4"/>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pPr>
              <a:defRPr/>
            </a:pPr>
            <a:r>
              <a:rPr lang="en-US" dirty="0"/>
              <a:t>© 2018 Pearson Education, Inc.</a:t>
            </a:r>
          </a:p>
        </p:txBody>
      </p:sp>
    </p:spTree>
    <p:extLst>
      <p:ext uri="{BB962C8B-B14F-4D97-AF65-F5344CB8AC3E}">
        <p14:creationId xmlns:p14="http://schemas.microsoft.com/office/powerpoint/2010/main" val="42545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 2018 Pearson Education, Inc.</a:t>
            </a:r>
          </a:p>
        </p:txBody>
      </p:sp>
    </p:spTree>
    <p:extLst>
      <p:ext uri="{BB962C8B-B14F-4D97-AF65-F5344CB8AC3E}">
        <p14:creationId xmlns:p14="http://schemas.microsoft.com/office/powerpoint/2010/main" val="38337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6088" y="193675"/>
            <a:ext cx="8288337"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46088" y="1290638"/>
            <a:ext cx="8288337" cy="495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0" y="6591300"/>
            <a:ext cx="3086100" cy="26670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solidFill>
                <a:latin typeface="+mn-lt"/>
                <a:cs typeface="+mn-cs"/>
              </a:defRPr>
            </a:lvl1pPr>
          </a:lstStyle>
          <a:p>
            <a:pPr>
              <a:defRPr/>
            </a:pPr>
            <a:r>
              <a:rPr lang="en-US" dirty="0"/>
              <a:t>© 2018 Pearson Education, Inc.</a:t>
            </a: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59" r:id="rId3"/>
    <p:sldLayoutId id="2147483943" r:id="rId4"/>
    <p:sldLayoutId id="2147483944" r:id="rId5"/>
    <p:sldLayoutId id="2147483940" r:id="rId6"/>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800" b="1" kern="1200">
          <a:solidFill>
            <a:srgbClr val="00743A"/>
          </a:solidFill>
          <a:latin typeface="+mn-lt"/>
          <a:ea typeface="+mj-ea"/>
          <a:cs typeface="+mj-cs"/>
        </a:defRPr>
      </a:lvl1pPr>
      <a:lvl2pPr algn="l" rtl="0" eaLnBrk="0" fontAlgn="base" hangingPunct="0">
        <a:lnSpc>
          <a:spcPct val="90000"/>
        </a:lnSpc>
        <a:spcBef>
          <a:spcPct val="0"/>
        </a:spcBef>
        <a:spcAft>
          <a:spcPct val="0"/>
        </a:spcAft>
        <a:defRPr sz="3000" b="1">
          <a:solidFill>
            <a:srgbClr val="34539A"/>
          </a:solidFill>
          <a:latin typeface="Arial" charset="0"/>
        </a:defRPr>
      </a:lvl2pPr>
      <a:lvl3pPr algn="l" rtl="0" eaLnBrk="0" fontAlgn="base" hangingPunct="0">
        <a:lnSpc>
          <a:spcPct val="90000"/>
        </a:lnSpc>
        <a:spcBef>
          <a:spcPct val="0"/>
        </a:spcBef>
        <a:spcAft>
          <a:spcPct val="0"/>
        </a:spcAft>
        <a:defRPr sz="3000" b="1">
          <a:solidFill>
            <a:srgbClr val="34539A"/>
          </a:solidFill>
          <a:latin typeface="Arial" charset="0"/>
        </a:defRPr>
      </a:lvl3pPr>
      <a:lvl4pPr algn="l" rtl="0" eaLnBrk="0" fontAlgn="base" hangingPunct="0">
        <a:lnSpc>
          <a:spcPct val="90000"/>
        </a:lnSpc>
        <a:spcBef>
          <a:spcPct val="0"/>
        </a:spcBef>
        <a:spcAft>
          <a:spcPct val="0"/>
        </a:spcAft>
        <a:defRPr sz="3000" b="1">
          <a:solidFill>
            <a:srgbClr val="34539A"/>
          </a:solidFill>
          <a:latin typeface="Arial" charset="0"/>
        </a:defRPr>
      </a:lvl4pPr>
      <a:lvl5pPr algn="l" rtl="0" eaLnBrk="0" fontAlgn="base" hangingPunct="0">
        <a:lnSpc>
          <a:spcPct val="90000"/>
        </a:lnSpc>
        <a:spcBef>
          <a:spcPct val="0"/>
        </a:spcBef>
        <a:spcAft>
          <a:spcPct val="0"/>
        </a:spcAft>
        <a:defRPr sz="3000" b="1">
          <a:solidFill>
            <a:srgbClr val="34539A"/>
          </a:solidFill>
          <a:latin typeface="Arial" charset="0"/>
        </a:defRPr>
      </a:lvl5pPr>
      <a:lvl6pPr marL="457200" algn="l" rtl="0" fontAlgn="base">
        <a:lnSpc>
          <a:spcPct val="90000"/>
        </a:lnSpc>
        <a:spcBef>
          <a:spcPct val="0"/>
        </a:spcBef>
        <a:spcAft>
          <a:spcPct val="0"/>
        </a:spcAft>
        <a:defRPr sz="3000" b="1">
          <a:solidFill>
            <a:srgbClr val="34539A"/>
          </a:solidFill>
          <a:latin typeface="Arial" charset="0"/>
        </a:defRPr>
      </a:lvl6pPr>
      <a:lvl7pPr marL="914400" algn="l" rtl="0" fontAlgn="base">
        <a:lnSpc>
          <a:spcPct val="90000"/>
        </a:lnSpc>
        <a:spcBef>
          <a:spcPct val="0"/>
        </a:spcBef>
        <a:spcAft>
          <a:spcPct val="0"/>
        </a:spcAft>
        <a:defRPr sz="3000" b="1">
          <a:solidFill>
            <a:srgbClr val="34539A"/>
          </a:solidFill>
          <a:latin typeface="Arial" charset="0"/>
        </a:defRPr>
      </a:lvl7pPr>
      <a:lvl8pPr marL="1371600" algn="l" rtl="0" fontAlgn="base">
        <a:lnSpc>
          <a:spcPct val="90000"/>
        </a:lnSpc>
        <a:spcBef>
          <a:spcPct val="0"/>
        </a:spcBef>
        <a:spcAft>
          <a:spcPct val="0"/>
        </a:spcAft>
        <a:defRPr sz="3000" b="1">
          <a:solidFill>
            <a:srgbClr val="34539A"/>
          </a:solidFill>
          <a:latin typeface="Arial" charset="0"/>
        </a:defRPr>
      </a:lvl8pPr>
      <a:lvl9pPr marL="1828800" algn="l" rtl="0" fontAlgn="base">
        <a:lnSpc>
          <a:spcPct val="90000"/>
        </a:lnSpc>
        <a:spcBef>
          <a:spcPct val="0"/>
        </a:spcBef>
        <a:spcAft>
          <a:spcPct val="0"/>
        </a:spcAft>
        <a:defRPr sz="3000" b="1">
          <a:solidFill>
            <a:srgbClr val="34539A"/>
          </a:solidFill>
          <a:latin typeface="Arial" charset="0"/>
        </a:defRPr>
      </a:lvl9pPr>
    </p:titleStyle>
    <p:bodyStyle>
      <a:lvl1pPr algn="l" rtl="0" eaLnBrk="0" fontAlgn="base" hangingPunct="0">
        <a:spcBef>
          <a:spcPts val="0"/>
        </a:spcBef>
        <a:spcAft>
          <a:spcPts val="600"/>
        </a:spcAft>
        <a:buClr>
          <a:srgbClr val="34539A"/>
        </a:buClr>
        <a:buFont typeface="Arial" panose="020B0604020202020204" pitchFamily="34" charset="0"/>
        <a:defRPr sz="2800" b="0" kern="1200">
          <a:solidFill>
            <a:schemeClr val="tx1"/>
          </a:solidFill>
          <a:latin typeface="+mn-lt"/>
          <a:ea typeface="+mn-ea"/>
          <a:cs typeface="Times New Roman" panose="02020603050405020304" pitchFamily="18" charset="0"/>
        </a:defRPr>
      </a:lvl1pPr>
      <a:lvl2pPr marL="404813" indent="-228600" algn="l" rtl="0" eaLnBrk="0" fontAlgn="base" hangingPunct="0">
        <a:spcBef>
          <a:spcPts val="0"/>
        </a:spcBef>
        <a:spcAft>
          <a:spcPts val="600"/>
        </a:spcAft>
        <a:buClr>
          <a:srgbClr val="00743A"/>
        </a:buClr>
        <a:buFont typeface="Wingdings" panose="05000000000000000000" pitchFamily="2" charset="2"/>
        <a:buChar char="§"/>
        <a:defRPr sz="2600" b="0" kern="1200">
          <a:solidFill>
            <a:schemeClr val="tx1"/>
          </a:solidFill>
          <a:latin typeface="+mn-lt"/>
          <a:ea typeface="+mn-ea"/>
          <a:cs typeface="Times New Roman" panose="02020603050405020304" pitchFamily="18" charset="0"/>
        </a:defRPr>
      </a:lvl2pPr>
      <a:lvl3pPr marL="798513" indent="-228600" algn="l" rtl="0" eaLnBrk="0" fontAlgn="base" hangingPunct="0">
        <a:spcBef>
          <a:spcPts val="0"/>
        </a:spcBef>
        <a:spcAft>
          <a:spcPts val="600"/>
        </a:spcAft>
        <a:buClr>
          <a:srgbClr val="00743A"/>
        </a:buClr>
        <a:buFont typeface="Arial" panose="020B0604020202020204" pitchFamily="34" charset="0"/>
        <a:buChar char="•"/>
        <a:tabLst/>
        <a:defRPr sz="2400" b="0" kern="1200">
          <a:solidFill>
            <a:schemeClr val="tx1"/>
          </a:solidFill>
          <a:latin typeface="+mn-lt"/>
          <a:ea typeface="+mn-ea"/>
          <a:cs typeface="Times New Roman" panose="02020603050405020304" pitchFamily="18" charset="0"/>
        </a:defRPr>
      </a:lvl3pPr>
      <a:lvl4pPr marL="1203325" indent="-228600" algn="l" rtl="0" eaLnBrk="0" fontAlgn="base" hangingPunct="0">
        <a:spcBef>
          <a:spcPts val="0"/>
        </a:spcBef>
        <a:spcAft>
          <a:spcPts val="600"/>
        </a:spcAft>
        <a:buClr>
          <a:srgbClr val="00743A"/>
        </a:buClr>
        <a:buFont typeface="Times New Roman" panose="02020603050405020304" pitchFamily="18" charset="0"/>
        <a:buChar char="–"/>
        <a:defRPr sz="2200" b="0" kern="1200">
          <a:solidFill>
            <a:schemeClr val="tx1"/>
          </a:solidFill>
          <a:latin typeface="+mn-lt"/>
          <a:ea typeface="+mn-ea"/>
          <a:cs typeface="Times New Roman" panose="02020603050405020304" pitchFamily="18" charset="0"/>
        </a:defRPr>
      </a:lvl4pPr>
      <a:lvl5pPr marL="1539875" indent="-228600" algn="l" rtl="0" eaLnBrk="0" fontAlgn="base" hangingPunct="0">
        <a:spcBef>
          <a:spcPts val="0"/>
        </a:spcBef>
        <a:spcAft>
          <a:spcPts val="600"/>
        </a:spcAft>
        <a:buClr>
          <a:srgbClr val="00743A"/>
        </a:buClr>
        <a:buFont typeface="Courier New" panose="02070309020205020404" pitchFamily="49" charset="0"/>
        <a:buChar char="o"/>
        <a:defRPr sz="2200" b="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jesh\Desktop\Mobi\fig_17_02_01-02-L.jpg"/>
          <p:cNvPicPr>
            <a:picLocks noChangeAspect="1" noChangeArrowheads="1"/>
          </p:cNvPicPr>
          <p:nvPr/>
        </p:nvPicPr>
        <p:blipFill>
          <a:blip r:embed="rId2">
            <a:extLst>
              <a:ext uri="{28A0092B-C50C-407E-A947-70E740481C1C}">
                <a14:useLocalDpi xmlns:a14="http://schemas.microsoft.com/office/drawing/2010/main" val="0"/>
              </a:ext>
            </a:extLst>
          </a:blip>
          <a:srcRect b="2350"/>
          <a:stretch>
            <a:fillRect/>
          </a:stretch>
        </p:blipFill>
        <p:spPr bwMode="auto">
          <a:xfrm>
            <a:off x="4603162" y="3396928"/>
            <a:ext cx="4310406" cy="3194372"/>
          </a:xfrm>
          <a:prstGeom prst="rect">
            <a:avLst/>
          </a:prstGeom>
          <a:noFill/>
          <a:extLst>
            <a:ext uri="{909E8E84-426E-40dd-AFC4-6F175D3DCCD1}">
              <a14:hiddenFill xmlns="" xmlns:a14="http://schemas.microsoft.com/office/drawing/2010/main">
                <a:solidFill>
                  <a:srgbClr val="FFFFFF"/>
                </a:solidFill>
              </a14:hiddenFill>
            </a:ext>
          </a:extLst>
        </p:spPr>
      </p:pic>
      <p:sp>
        <p:nvSpPr>
          <p:cNvPr id="19457" name="Title 1"/>
          <p:cNvSpPr>
            <a:spLocks noGrp="1"/>
          </p:cNvSpPr>
          <p:nvPr>
            <p:ph type="title"/>
          </p:nvPr>
        </p:nvSpPr>
        <p:spPr/>
        <p:txBody>
          <a:bodyPr/>
          <a:lstStyle/>
          <a:p>
            <a:r>
              <a:rPr lang="en-US" smtClean="0"/>
              <a:t>Module 17.2: Blood is a fluid connective tissue containing plasma and formed elements</a:t>
            </a:r>
            <a:endParaRPr lang="en-US" dirty="0"/>
          </a:p>
        </p:txBody>
      </p:sp>
      <p:sp>
        <p:nvSpPr>
          <p:cNvPr id="3" name="Content Placeholder 2"/>
          <p:cNvSpPr>
            <a:spLocks noGrp="1"/>
          </p:cNvSpPr>
          <p:nvPr>
            <p:ph idx="1"/>
          </p:nvPr>
        </p:nvSpPr>
        <p:spPr/>
        <p:txBody>
          <a:bodyPr/>
          <a:lstStyle/>
          <a:p>
            <a:pPr lvl="1"/>
            <a:r>
              <a:rPr lang="en-US" altLang="en-US" dirty="0" smtClean="0"/>
              <a:t>Blood = fluid connective tissue</a:t>
            </a:r>
          </a:p>
          <a:p>
            <a:pPr lvl="1"/>
            <a:r>
              <a:rPr lang="en-US" altLang="en-US" dirty="0" smtClean="0"/>
              <a:t>Whole blood = blood with all components</a:t>
            </a:r>
          </a:p>
          <a:p>
            <a:pPr lvl="2"/>
            <a:r>
              <a:rPr lang="en-US" altLang="en-US" b="1" dirty="0" smtClean="0"/>
              <a:t>Plasma</a:t>
            </a:r>
            <a:r>
              <a:rPr lang="en-US" altLang="en-US" dirty="0" smtClean="0"/>
              <a:t> = liquid matrix</a:t>
            </a:r>
          </a:p>
          <a:p>
            <a:pPr lvl="2"/>
            <a:r>
              <a:rPr lang="en-US" altLang="en-US" b="1" dirty="0" smtClean="0"/>
              <a:t>Formed elements</a:t>
            </a:r>
            <a:r>
              <a:rPr lang="en-US" altLang="en-US" dirty="0" smtClean="0"/>
              <a:t> = cells and cell fragments</a:t>
            </a:r>
          </a:p>
          <a:p>
            <a:pPr lvl="2"/>
            <a:r>
              <a:rPr lang="en-US" altLang="en-US" dirty="0" smtClean="0"/>
              <a:t>5–6 liters (5.3–6.4 </a:t>
            </a:r>
            <a:br>
              <a:rPr lang="en-US" altLang="en-US" dirty="0" smtClean="0"/>
            </a:br>
            <a:r>
              <a:rPr lang="en-US" altLang="en-US" dirty="0" smtClean="0"/>
              <a:t>quarts) blood in </a:t>
            </a:r>
            <a:br>
              <a:rPr lang="en-US" altLang="en-US" dirty="0" smtClean="0"/>
            </a:br>
            <a:r>
              <a:rPr lang="en-US" altLang="en-US" dirty="0" smtClean="0"/>
              <a:t>males </a:t>
            </a:r>
          </a:p>
          <a:p>
            <a:pPr lvl="2"/>
            <a:r>
              <a:rPr lang="en-US" altLang="en-US" dirty="0" smtClean="0"/>
              <a:t>4–5 liters (4.2–5.3 </a:t>
            </a:r>
            <a:br>
              <a:rPr lang="en-US" altLang="en-US" dirty="0" smtClean="0"/>
            </a:br>
            <a:r>
              <a:rPr lang="en-US" altLang="en-US" dirty="0" smtClean="0"/>
              <a:t>quarts) blood in </a:t>
            </a:r>
            <a:br>
              <a:rPr lang="en-US" altLang="en-US" dirty="0" smtClean="0"/>
            </a:br>
            <a:r>
              <a:rPr lang="en-US" altLang="en-US" dirty="0" smtClean="0"/>
              <a:t>females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2784230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p:txBody>
          <a:bodyPr/>
          <a:lstStyle/>
          <a:p>
            <a:r>
              <a:rPr lang="en-US" altLang="en-US" dirty="0" smtClean="0"/>
              <a:t>Coagulation phase of hemostasis (continued)</a:t>
            </a:r>
          </a:p>
          <a:p>
            <a:pPr lvl="1"/>
            <a:r>
              <a:rPr lang="en-US" dirty="0"/>
              <a:t>Two </a:t>
            </a:r>
            <a:r>
              <a:rPr lang="en-US" dirty="0" smtClean="0"/>
              <a:t>pathways (continued)</a:t>
            </a:r>
            <a:endParaRPr lang="en-US" altLang="en-US" dirty="0" smtClean="0"/>
          </a:p>
          <a:p>
            <a:pPr marL="1084263" lvl="2" indent="-514350">
              <a:buFont typeface="+mj-lt"/>
              <a:buAutoNum type="arabicPeriod" startAt="2"/>
            </a:pPr>
            <a:r>
              <a:rPr lang="en-US" altLang="en-US" dirty="0" smtClean="0"/>
              <a:t>​</a:t>
            </a:r>
            <a:r>
              <a:rPr lang="en-US" altLang="en-US" b="1" dirty="0" smtClean="0"/>
              <a:t>Intrinsic</a:t>
            </a:r>
            <a:r>
              <a:rPr lang="en-US" altLang="en-US" dirty="0" smtClean="0"/>
              <a:t> </a:t>
            </a:r>
            <a:r>
              <a:rPr lang="en-US" altLang="en-US" b="1" dirty="0" smtClean="0"/>
              <a:t>pathway</a:t>
            </a:r>
          </a:p>
          <a:p>
            <a:pPr lvl="3"/>
            <a:r>
              <a:rPr lang="en-US" dirty="0" smtClean="0"/>
              <a:t>Begins with activation of proenzymes exposed to collagen fibers at injury site</a:t>
            </a:r>
          </a:p>
          <a:p>
            <a:pPr lvl="3"/>
            <a:r>
              <a:rPr lang="en-US" dirty="0" smtClean="0"/>
              <a:t>Pathway proceeds with assistance of </a:t>
            </a:r>
            <a:r>
              <a:rPr lang="en-US" b="1" dirty="0" smtClean="0"/>
              <a:t>PF-3</a:t>
            </a:r>
            <a:r>
              <a:rPr lang="en-US" dirty="0" smtClean="0"/>
              <a:t> (factor released by aggregating platelets)</a:t>
            </a:r>
          </a:p>
          <a:p>
            <a:pPr lvl="3"/>
            <a:r>
              <a:rPr lang="en-US" dirty="0" smtClean="0"/>
              <a:t>Sequence of enzyme activations leads to factor X</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5725057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p:txBody>
          <a:bodyPr/>
          <a:lstStyle/>
          <a:p>
            <a:r>
              <a:rPr lang="en-US" altLang="en-US" dirty="0" smtClean="0"/>
              <a:t>Coagulation phase of hemostasis (continued)</a:t>
            </a:r>
          </a:p>
          <a:p>
            <a:pPr lvl="1"/>
            <a:r>
              <a:rPr lang="en-US" altLang="en-US" b="1" dirty="0" smtClean="0"/>
              <a:t>Common</a:t>
            </a:r>
            <a:r>
              <a:rPr lang="en-US" altLang="en-US" dirty="0" smtClean="0"/>
              <a:t> </a:t>
            </a:r>
            <a:r>
              <a:rPr lang="en-US" altLang="en-US" b="1" dirty="0" smtClean="0"/>
              <a:t>pathway</a:t>
            </a:r>
          </a:p>
          <a:p>
            <a:pPr lvl="2"/>
            <a:r>
              <a:rPr lang="en-US" dirty="0" smtClean="0"/>
              <a:t>Activated factor X activates prothrombin activator, </a:t>
            </a:r>
            <a:br>
              <a:rPr lang="en-US" dirty="0" smtClean="0"/>
            </a:br>
            <a:r>
              <a:rPr lang="en-US" dirty="0" smtClean="0"/>
              <a:t>a complex that converts the </a:t>
            </a:r>
            <a:r>
              <a:rPr lang="en-US" b="1" dirty="0" smtClean="0"/>
              <a:t>prothrombin</a:t>
            </a:r>
            <a:r>
              <a:rPr lang="en-US" dirty="0" smtClean="0"/>
              <a:t> (a proenzyme) to the enzyme </a:t>
            </a:r>
            <a:r>
              <a:rPr lang="en-US" b="1" dirty="0" smtClean="0"/>
              <a:t>thrombin</a:t>
            </a:r>
          </a:p>
          <a:p>
            <a:pPr lvl="2"/>
            <a:r>
              <a:rPr lang="en-US" b="1" dirty="0" smtClean="0"/>
              <a:t>Thrombin</a:t>
            </a:r>
            <a:r>
              <a:rPr lang="en-US" dirty="0" smtClean="0"/>
              <a:t> converts fibrinogen to fibrin </a:t>
            </a:r>
          </a:p>
          <a:p>
            <a:pPr lvl="3"/>
            <a:r>
              <a:rPr lang="en-US" dirty="0" smtClean="0"/>
              <a:t>Completes clotting process</a:t>
            </a:r>
          </a:p>
          <a:p>
            <a:pPr lvl="1"/>
            <a:r>
              <a:rPr lang="en-US" b="1" dirty="0" smtClean="0"/>
              <a:t>Clot</a:t>
            </a:r>
            <a:r>
              <a:rPr lang="en-US" dirty="0" smtClean="0"/>
              <a:t> </a:t>
            </a:r>
            <a:r>
              <a:rPr lang="en-US" b="1" dirty="0" smtClean="0"/>
              <a:t>retraction</a:t>
            </a:r>
          </a:p>
          <a:p>
            <a:pPr lvl="2"/>
            <a:r>
              <a:rPr lang="en-US" dirty="0" smtClean="0"/>
              <a:t>RBCs and platelets stick to the fibrin threads</a:t>
            </a:r>
          </a:p>
          <a:p>
            <a:pPr lvl="2"/>
            <a:r>
              <a:rPr lang="en-US" dirty="0" smtClean="0"/>
              <a:t>Platelets contract to form tighter clot and pull edges together</a:t>
            </a:r>
          </a:p>
          <a:p>
            <a:pPr lvl="2"/>
            <a:r>
              <a:rPr lang="en-US" dirty="0" smtClean="0"/>
              <a:t>Continues for 30–60 minutes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0323182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35" descr="\\192.168.4.30\conversion\IRDVD\JPG Creation\Martini _VAP3E\Output\Chapter 17\JPEG FILES\Labeled\fig_17_10C-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2204244" y="321563"/>
            <a:ext cx="4735512" cy="61525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66172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p:txBody>
          <a:bodyPr/>
          <a:lstStyle/>
          <a:p>
            <a:r>
              <a:rPr lang="en-US" altLang="en-US" b="1" dirty="0" smtClean="0"/>
              <a:t>Fibrinolysis</a:t>
            </a:r>
          </a:p>
          <a:p>
            <a:pPr lvl="1"/>
            <a:r>
              <a:rPr lang="en-US" dirty="0" smtClean="0"/>
              <a:t>Process of clot dissolving</a:t>
            </a:r>
          </a:p>
          <a:p>
            <a:pPr lvl="1"/>
            <a:r>
              <a:rPr lang="en-US" dirty="0" smtClean="0"/>
              <a:t>Begins with activation of:</a:t>
            </a:r>
          </a:p>
          <a:p>
            <a:pPr lvl="2"/>
            <a:r>
              <a:rPr lang="en-US" b="1" dirty="0" smtClean="0"/>
              <a:t>Plasminogen</a:t>
            </a:r>
            <a:r>
              <a:rPr lang="en-US" dirty="0" smtClean="0"/>
              <a:t> by thrombin (from common pathway)</a:t>
            </a:r>
          </a:p>
          <a:p>
            <a:pPr lvl="2"/>
            <a:r>
              <a:rPr lang="en-US" b="1" dirty="0" smtClean="0"/>
              <a:t>Tissue</a:t>
            </a:r>
            <a:r>
              <a:rPr lang="en-US" dirty="0" smtClean="0"/>
              <a:t> </a:t>
            </a:r>
            <a:r>
              <a:rPr lang="en-US" b="1" dirty="0" smtClean="0"/>
              <a:t>plasminogen</a:t>
            </a:r>
            <a:r>
              <a:rPr lang="en-US" dirty="0" smtClean="0"/>
              <a:t> </a:t>
            </a:r>
            <a:r>
              <a:rPr lang="en-US" b="1" dirty="0" smtClean="0"/>
              <a:t>activator</a:t>
            </a:r>
            <a:r>
              <a:rPr lang="en-US" dirty="0" smtClean="0"/>
              <a:t>, or </a:t>
            </a:r>
            <a:r>
              <a:rPr lang="en-US" b="1" dirty="0" smtClean="0"/>
              <a:t>t-PA, </a:t>
            </a:r>
            <a:r>
              <a:rPr lang="en-US" dirty="0" smtClean="0"/>
              <a:t>from damaged tissues</a:t>
            </a:r>
          </a:p>
          <a:p>
            <a:pPr lvl="1"/>
            <a:r>
              <a:rPr lang="en-US" dirty="0" smtClean="0"/>
              <a:t>Produces </a:t>
            </a:r>
            <a:r>
              <a:rPr lang="en-US" b="1" dirty="0" smtClean="0"/>
              <a:t>plasmin</a:t>
            </a:r>
            <a:r>
              <a:rPr lang="en-US" dirty="0" smtClean="0"/>
              <a:t>—erodes the clot</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3158166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17.10: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hemostasis</a:t>
            </a:r>
            <a:r>
              <a:rPr lang="en-US" dirty="0" smtClean="0"/>
              <a:t>.</a:t>
            </a:r>
          </a:p>
          <a:p>
            <a:pPr marL="514350" indent="-514350">
              <a:buClr>
                <a:srgbClr val="00743A"/>
              </a:buClr>
              <a:buFont typeface="+mj-lt"/>
              <a:buAutoNum type="alphaUcPeriod"/>
            </a:pPr>
            <a:r>
              <a:rPr lang="en-US" dirty="0" smtClean="0"/>
              <a:t>Briefly describe the vascular, platelet, and coagulation phases of hemostasis.</a:t>
            </a:r>
          </a:p>
          <a:p>
            <a:pPr marL="514350" indent="-514350">
              <a:buClr>
                <a:srgbClr val="00743A"/>
              </a:buClr>
              <a:buFont typeface="+mj-lt"/>
              <a:buAutoNum type="alphaUcPeriod"/>
            </a:pPr>
            <a:r>
              <a:rPr lang="en-US" dirty="0" smtClean="0"/>
              <a:t>Describe the events that follow the coagulation phase.</a:t>
            </a:r>
          </a:p>
          <a:p>
            <a:pPr>
              <a:lnSpc>
                <a:spcPts val="1200"/>
              </a:lnSpc>
            </a:pPr>
            <a:endParaRPr lang="en-US" dirty="0" smtClean="0"/>
          </a:p>
          <a:p>
            <a:r>
              <a:rPr lang="en-US" i="1" dirty="0" smtClean="0"/>
              <a:t>Learning Outcome: </a:t>
            </a:r>
            <a:r>
              <a:rPr lang="en-US" dirty="0" smtClean="0"/>
              <a:t>Discuss the mechanisms that control blood loss after an injury, and describe the reaction sequences responsible for blood clotting.</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1528106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17.11: Blood disorders can be classified by their origins and the changes in blood characteristics</a:t>
            </a:r>
            <a:endParaRPr lang="en-US" dirty="0"/>
          </a:p>
        </p:txBody>
      </p:sp>
      <p:sp>
        <p:nvSpPr>
          <p:cNvPr id="39938" name="Content Placeholder 2"/>
          <p:cNvSpPr>
            <a:spLocks noGrp="1"/>
          </p:cNvSpPr>
          <p:nvPr>
            <p:ph idx="1"/>
          </p:nvPr>
        </p:nvSpPr>
        <p:spPr>
          <a:xfrm>
            <a:off x="446088" y="1485900"/>
            <a:ext cx="8288337" cy="4764088"/>
          </a:xfrm>
        </p:spPr>
        <p:txBody>
          <a:bodyPr/>
          <a:lstStyle/>
          <a:p>
            <a:r>
              <a:rPr lang="en-US" dirty="0" smtClean="0"/>
              <a:t>Obtaining blood for diagnosis</a:t>
            </a:r>
          </a:p>
          <a:p>
            <a:pPr lvl="1"/>
            <a:r>
              <a:rPr lang="en-US" b="1" dirty="0" smtClean="0"/>
              <a:t>Venipuncture</a:t>
            </a:r>
            <a:r>
              <a:rPr lang="en-US" dirty="0" smtClean="0"/>
              <a:t> (</a:t>
            </a:r>
            <a:r>
              <a:rPr lang="en-US" i="1" dirty="0" smtClean="0"/>
              <a:t>vena</a:t>
            </a:r>
            <a:r>
              <a:rPr lang="en-US" dirty="0" smtClean="0"/>
              <a:t>, </a:t>
            </a:r>
            <a:br>
              <a:rPr lang="en-US" dirty="0" smtClean="0"/>
            </a:br>
            <a:r>
              <a:rPr lang="en-US" dirty="0" smtClean="0"/>
              <a:t>vein + </a:t>
            </a:r>
            <a:r>
              <a:rPr lang="en-US" i="1" dirty="0" err="1" smtClean="0"/>
              <a:t>punctura</a:t>
            </a:r>
            <a:r>
              <a:rPr lang="en-US" dirty="0" smtClean="0"/>
              <a:t>, a piercing)</a:t>
            </a:r>
          </a:p>
          <a:p>
            <a:pPr lvl="2"/>
            <a:r>
              <a:rPr lang="en-US" dirty="0" smtClean="0"/>
              <a:t>Withdrawal of whole blood from superficial vein, such as median </a:t>
            </a:r>
            <a:r>
              <a:rPr lang="en-US" dirty="0" err="1" smtClean="0"/>
              <a:t>cubital</a:t>
            </a:r>
            <a:r>
              <a:rPr lang="en-US" dirty="0" smtClean="0"/>
              <a:t> vein</a:t>
            </a:r>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1026" name="Picture 2" descr="\\192.168.4.30\conversion\IRDVD\JPG Creation\Martini _VAP3E\Output\Chapter 17\JPEG FILES\Labeled\fig_17_11_0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382" y="3449783"/>
            <a:ext cx="4220043" cy="31415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78247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92.168.4.30\conversion\IRDVD\JPG Creation\Martini _VAP3E\Output\Chapter 17\JPEG FILES\Labeled\fig_17_11_0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382" y="3449783"/>
            <a:ext cx="4220043" cy="3141518"/>
          </a:xfrm>
          <a:prstGeom prst="rect">
            <a:avLst/>
          </a:prstGeom>
          <a:noFill/>
          <a:extLst>
            <a:ext uri="{909E8E84-426E-40dd-AFC4-6F175D3DCCD1}">
              <a14:hiddenFill xmlns=""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dirty="0"/>
              <a:t>Module 17.11: Blood disorders</a:t>
            </a:r>
          </a:p>
        </p:txBody>
      </p:sp>
      <p:sp>
        <p:nvSpPr>
          <p:cNvPr id="39938" name="Content Placeholder 2"/>
          <p:cNvSpPr>
            <a:spLocks noGrp="1"/>
          </p:cNvSpPr>
          <p:nvPr>
            <p:ph idx="1"/>
          </p:nvPr>
        </p:nvSpPr>
        <p:spPr/>
        <p:txBody>
          <a:bodyPr/>
          <a:lstStyle/>
          <a:p>
            <a:r>
              <a:rPr lang="en-US" dirty="0" smtClean="0"/>
              <a:t>Obtaining blood for diagnosis (continued)</a:t>
            </a:r>
          </a:p>
          <a:p>
            <a:pPr lvl="1"/>
            <a:r>
              <a:rPr lang="en-US" dirty="0" smtClean="0"/>
              <a:t>Commonly used because:</a:t>
            </a:r>
          </a:p>
          <a:p>
            <a:pPr marL="1027113" lvl="2" indent="-457200">
              <a:buFont typeface="+mj-lt"/>
              <a:buAutoNum type="arabicPeriod"/>
            </a:pPr>
            <a:r>
              <a:rPr lang="en-US" dirty="0" smtClean="0"/>
              <a:t>Easy to locate superficial veins</a:t>
            </a:r>
          </a:p>
          <a:p>
            <a:pPr marL="1027113" lvl="2" indent="-457200">
              <a:buFont typeface="+mj-lt"/>
              <a:buAutoNum type="arabicPeriod"/>
            </a:pPr>
            <a:r>
              <a:rPr lang="en-US" dirty="0" smtClean="0"/>
              <a:t>Vein walls are thinner than walls of comparable arteries</a:t>
            </a:r>
          </a:p>
          <a:p>
            <a:pPr marL="1027113" lvl="2" indent="-457200">
              <a:buFont typeface="+mj-lt"/>
              <a:buAutoNum type="arabicPeriod"/>
            </a:pPr>
            <a:r>
              <a:rPr lang="en-US" dirty="0" smtClean="0"/>
              <a:t>Venous blood </a:t>
            </a:r>
            <a:br>
              <a:rPr lang="en-US" dirty="0" smtClean="0"/>
            </a:br>
            <a:r>
              <a:rPr lang="en-US" dirty="0" smtClean="0"/>
              <a:t>pressure is relatively </a:t>
            </a:r>
            <a:br>
              <a:rPr lang="en-US" dirty="0" smtClean="0"/>
            </a:br>
            <a:r>
              <a:rPr lang="en-US" dirty="0" smtClean="0"/>
              <a:t>low, so vein seals </a:t>
            </a:r>
            <a:br>
              <a:rPr lang="en-US" dirty="0" smtClean="0"/>
            </a:br>
            <a:r>
              <a:rPr lang="en-US" dirty="0" smtClean="0"/>
              <a:t>quickly</a:t>
            </a:r>
            <a:endParaRPr 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0914082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Module 17.11: Blood disorders</a:t>
            </a:r>
            <a:endParaRPr lang="en-US" dirty="0"/>
          </a:p>
        </p:txBody>
      </p:sp>
      <p:sp>
        <p:nvSpPr>
          <p:cNvPr id="39938" name="Content Placeholder 2"/>
          <p:cNvSpPr>
            <a:spLocks noGrp="1"/>
          </p:cNvSpPr>
          <p:nvPr>
            <p:ph idx="1"/>
          </p:nvPr>
        </p:nvSpPr>
        <p:spPr/>
        <p:txBody>
          <a:bodyPr/>
          <a:lstStyle/>
          <a:p>
            <a:r>
              <a:rPr lang="en-US" dirty="0" smtClean="0"/>
              <a:t>Nutritional blood disorders</a:t>
            </a:r>
          </a:p>
          <a:p>
            <a:pPr lvl="1"/>
            <a:r>
              <a:rPr lang="en-US" b="1" dirty="0" smtClean="0"/>
              <a:t>Iron deficiency anemia</a:t>
            </a:r>
          </a:p>
          <a:p>
            <a:pPr lvl="2"/>
            <a:r>
              <a:rPr lang="en-US" dirty="0" smtClean="0"/>
              <a:t>Insufficient iron intake (needed to form functional hemoglobin)</a:t>
            </a:r>
          </a:p>
          <a:p>
            <a:pPr lvl="2"/>
            <a:r>
              <a:rPr lang="en-US" dirty="0" smtClean="0"/>
              <a:t>Resulting RBCs are small (</a:t>
            </a:r>
            <a:r>
              <a:rPr lang="en-US" b="1" dirty="0" smtClean="0"/>
              <a:t>microcytic</a:t>
            </a:r>
            <a:r>
              <a:rPr lang="en-US" dirty="0" smtClean="0"/>
              <a:t>); transport less oxygen</a:t>
            </a:r>
          </a:p>
          <a:p>
            <a:pPr lvl="2"/>
            <a:r>
              <a:rPr lang="en-US" dirty="0" smtClean="0"/>
              <a:t>More common in women—iron reserves approximately half </a:t>
            </a:r>
            <a:r>
              <a:rPr lang="en-US" dirty="0"/>
              <a:t>the reserves of a </a:t>
            </a:r>
            <a:r>
              <a:rPr lang="en-US" dirty="0" smtClean="0"/>
              <a:t>typical man</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0342389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Nutritional blood disorders (continued)</a:t>
            </a:r>
          </a:p>
          <a:p>
            <a:pPr lvl="1"/>
            <a:r>
              <a:rPr lang="en-US" b="1" dirty="0" smtClean="0"/>
              <a:t>Pernicious anemia</a:t>
            </a:r>
          </a:p>
          <a:p>
            <a:pPr lvl="2"/>
            <a:r>
              <a:rPr lang="en-US" b="1" dirty="0" smtClean="0"/>
              <a:t>Vitamin B</a:t>
            </a:r>
            <a:r>
              <a:rPr lang="en-US" b="1" baseline="-25000" dirty="0" smtClean="0"/>
              <a:t>12</a:t>
            </a:r>
            <a:r>
              <a:rPr lang="en-US" dirty="0" smtClean="0"/>
              <a:t> deficiency prevents normal stem cell divisions</a:t>
            </a:r>
          </a:p>
          <a:p>
            <a:pPr lvl="2"/>
            <a:r>
              <a:rPr lang="en-US" dirty="0" smtClean="0"/>
              <a:t>Fewer RBCs produced; often misshaped, large (</a:t>
            </a:r>
            <a:r>
              <a:rPr lang="en-US" b="1" dirty="0" smtClean="0"/>
              <a:t>macrocytic</a:t>
            </a:r>
            <a:r>
              <a:rPr lang="en-US" dirty="0" smtClean="0"/>
              <a:t>)</a:t>
            </a:r>
          </a:p>
          <a:p>
            <a:pPr lvl="2"/>
            <a:r>
              <a:rPr lang="en-US" dirty="0" smtClean="0"/>
              <a:t>Can be from lack of intrinsic factor—secreted in stomach; needed for vitamin B</a:t>
            </a:r>
            <a:r>
              <a:rPr lang="en-US" baseline="-25000" dirty="0" smtClean="0"/>
              <a:t>12</a:t>
            </a:r>
            <a:r>
              <a:rPr lang="en-US" dirty="0" smtClean="0"/>
              <a:t> absorption</a:t>
            </a:r>
          </a:p>
          <a:p>
            <a:pPr lvl="1"/>
            <a:r>
              <a:rPr lang="en-US" dirty="0" smtClean="0"/>
              <a:t>Ca</a:t>
            </a:r>
            <a:r>
              <a:rPr lang="en-US" baseline="30000" dirty="0" smtClean="0"/>
              <a:t>2+</a:t>
            </a:r>
            <a:r>
              <a:rPr lang="en-US" dirty="0" smtClean="0"/>
              <a:t> and </a:t>
            </a:r>
            <a:r>
              <a:rPr lang="en-US" b="1" dirty="0" smtClean="0"/>
              <a:t>vitamin K </a:t>
            </a:r>
            <a:r>
              <a:rPr lang="en-US" dirty="0" smtClean="0"/>
              <a:t>deficiencies</a:t>
            </a:r>
          </a:p>
          <a:p>
            <a:pPr lvl="2"/>
            <a:r>
              <a:rPr lang="en-US" dirty="0" smtClean="0"/>
              <a:t>Calcium is required for all clotting pathways</a:t>
            </a:r>
          </a:p>
          <a:p>
            <a:pPr lvl="2"/>
            <a:r>
              <a:rPr lang="en-US" dirty="0" smtClean="0"/>
              <a:t>Vitamin K is required by liver to synthesize clotting factors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1454403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a:xfrm>
            <a:off x="446088" y="909522"/>
            <a:ext cx="5403169" cy="5340466"/>
          </a:xfrm>
        </p:spPr>
        <p:txBody>
          <a:bodyPr/>
          <a:lstStyle/>
          <a:p>
            <a:r>
              <a:rPr lang="en-US" dirty="0" smtClean="0"/>
              <a:t>Congenital blood disorders</a:t>
            </a:r>
          </a:p>
          <a:p>
            <a:pPr lvl="1"/>
            <a:r>
              <a:rPr lang="en-US" b="1" dirty="0" smtClean="0"/>
              <a:t>Sickle cell disease </a:t>
            </a:r>
            <a:r>
              <a:rPr lang="en-US" dirty="0" smtClean="0"/>
              <a:t>(</a:t>
            </a:r>
            <a:r>
              <a:rPr lang="en-US" b="1" dirty="0" smtClean="0"/>
              <a:t>SDC</a:t>
            </a:r>
            <a:r>
              <a:rPr lang="en-US" dirty="0" smtClean="0"/>
              <a:t>)—group of inherited RBC disorders</a:t>
            </a:r>
            <a:endParaRPr lang="en-US" b="1" dirty="0" smtClean="0"/>
          </a:p>
          <a:p>
            <a:pPr lvl="2"/>
            <a:r>
              <a:rPr lang="en-US" dirty="0" smtClean="0"/>
              <a:t>Genetic mutation affects amino acid sequence of the beta globin subunit in hemoglobin</a:t>
            </a:r>
          </a:p>
          <a:p>
            <a:pPr lvl="2"/>
            <a:r>
              <a:rPr lang="en-US" dirty="0" smtClean="0"/>
              <a:t>RBCs take on sickle shape when they release oxygen</a:t>
            </a:r>
          </a:p>
          <a:p>
            <a:pPr lvl="3"/>
            <a:r>
              <a:rPr lang="en-US" dirty="0" smtClean="0"/>
              <a:t>RBCs more fragile, easily damaged</a:t>
            </a:r>
          </a:p>
          <a:p>
            <a:pPr lvl="3"/>
            <a:r>
              <a:rPr lang="en-US" dirty="0" smtClean="0"/>
              <a:t>Can get stuck in smaller vessels, block flow</a:t>
            </a:r>
            <a:endParaRPr 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36" descr="\\192.168.4.30\conversion\IRDVD\JPG Creation\Martini _VAP3E\Output\Chapter 17\JPEG FILES\Labeled\fig_17_11A-L.jpg"/>
          <p:cNvPicPr>
            <a:picLocks noChangeAspect="1" noChangeArrowheads="1"/>
          </p:cNvPicPr>
          <p:nvPr/>
        </p:nvPicPr>
        <p:blipFill>
          <a:blip r:embed="rId2">
            <a:extLst>
              <a:ext uri="{28A0092B-C50C-407E-A947-70E740481C1C}">
                <a14:useLocalDpi xmlns:a14="http://schemas.microsoft.com/office/drawing/2010/main" val="0"/>
              </a:ext>
            </a:extLst>
          </a:blip>
          <a:srcRect b="2870"/>
          <a:stretch>
            <a:fillRect/>
          </a:stretch>
        </p:blipFill>
        <p:spPr bwMode="auto">
          <a:xfrm>
            <a:off x="6119812" y="1082342"/>
            <a:ext cx="2614613" cy="5157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2274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92.168.4.30\conversion\IRDVD\JPG Creation\Martini _VAP3E\Output\Chapter 17\JPEG FILES\Labeled\fig_17_02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2282952" y="293382"/>
            <a:ext cx="4578096" cy="643126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6951178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a:xfrm>
            <a:off x="446088" y="909522"/>
            <a:ext cx="8364280" cy="5340466"/>
          </a:xfrm>
        </p:spPr>
        <p:txBody>
          <a:bodyPr/>
          <a:lstStyle/>
          <a:p>
            <a:r>
              <a:rPr lang="en-US" dirty="0" smtClean="0"/>
              <a:t>Congenital blood disorders (continued)</a:t>
            </a:r>
          </a:p>
          <a:p>
            <a:pPr lvl="1"/>
            <a:r>
              <a:rPr lang="en-US" b="1" dirty="0" smtClean="0"/>
              <a:t>Sickle cell anemia</a:t>
            </a:r>
            <a:r>
              <a:rPr lang="en-US" dirty="0" smtClean="0"/>
              <a:t>—most severe type of sickle cell disease  </a:t>
            </a:r>
          </a:p>
          <a:p>
            <a:pPr lvl="2"/>
            <a:r>
              <a:rPr lang="en-US" dirty="0" smtClean="0"/>
              <a:t>Requires two copies of the sickling gene</a:t>
            </a:r>
          </a:p>
          <a:p>
            <a:pPr lvl="3"/>
            <a:r>
              <a:rPr lang="en-US" dirty="0" smtClean="0"/>
              <a:t>People with one copy have the </a:t>
            </a:r>
            <a:r>
              <a:rPr lang="en-US" b="1" dirty="0" smtClean="0"/>
              <a:t>sickling trait</a:t>
            </a:r>
            <a:r>
              <a:rPr lang="en-US" dirty="0" smtClean="0"/>
              <a:t>, but not disorder</a:t>
            </a:r>
          </a:p>
          <a:p>
            <a:pPr lvl="3"/>
            <a:r>
              <a:rPr lang="en-US" dirty="0"/>
              <a:t>Having the trait increases person’s resistance to malaria</a:t>
            </a:r>
          </a:p>
          <a:p>
            <a:pPr lvl="4"/>
            <a:r>
              <a:rPr lang="en-US" dirty="0"/>
              <a:t>Infected RBCs sickle</a:t>
            </a:r>
          </a:p>
          <a:p>
            <a:pPr lvl="4"/>
            <a:r>
              <a:rPr lang="en-US" dirty="0"/>
              <a:t>Sickled cells are destroyed by macrophages—malarial pathogen destroyed with infected </a:t>
            </a:r>
            <a:r>
              <a:rPr lang="en-US" dirty="0" smtClean="0"/>
              <a:t>cells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993243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Congenital blood disorders (continued)</a:t>
            </a:r>
          </a:p>
          <a:p>
            <a:pPr lvl="1"/>
            <a:r>
              <a:rPr lang="en-US" b="1" dirty="0" smtClean="0"/>
              <a:t>Hemophilia</a:t>
            </a:r>
            <a:r>
              <a:rPr lang="en-US" dirty="0" smtClean="0"/>
              <a:t>—Inherited bleeding disorder </a:t>
            </a:r>
          </a:p>
          <a:p>
            <a:pPr lvl="2"/>
            <a:r>
              <a:rPr lang="en-US" dirty="0" smtClean="0"/>
              <a:t>Affects 1 person in 10,000; ~80–90 percent are males</a:t>
            </a:r>
          </a:p>
          <a:p>
            <a:pPr lvl="2"/>
            <a:r>
              <a:rPr lang="en-US" dirty="0" smtClean="0"/>
              <a:t>Caused by missing or reduced production of a clotting factor</a:t>
            </a:r>
          </a:p>
          <a:p>
            <a:pPr lvl="2"/>
            <a:r>
              <a:rPr lang="en-US" dirty="0" smtClean="0"/>
              <a:t>Severity of disorder varies</a:t>
            </a:r>
          </a:p>
          <a:p>
            <a:pPr lvl="2"/>
            <a:r>
              <a:rPr lang="en-US" dirty="0" smtClean="0"/>
              <a:t>In severe cases, extensive bleeding occurs with minor contact </a:t>
            </a:r>
          </a:p>
          <a:p>
            <a:pPr lvl="3"/>
            <a:r>
              <a:rPr lang="en-US" dirty="0" smtClean="0"/>
              <a:t>Bleeding also occurs at joints and around muscles</a:t>
            </a:r>
          </a:p>
        </p:txBody>
      </p:sp>
      <p:sp>
        <p:nvSpPr>
          <p:cNvPr id="2" name="Footer Placeholder 1"/>
          <p:cNvSpPr>
            <a:spLocks noGrp="1"/>
          </p:cNvSpPr>
          <p:nvPr>
            <p:ph type="ftr" sz="quarter" idx="10"/>
          </p:nvPr>
        </p:nvSpPr>
        <p:spPr/>
        <p:txBody>
          <a:bodyPr/>
          <a:lstStyle/>
          <a:p>
            <a:pPr>
              <a:defRPr/>
            </a:pPr>
            <a:r>
              <a:rPr lang="en-US" dirty="0" smtClean="0"/>
              <a:t>© 2018 Pearson Education, Inc.</a:t>
            </a:r>
            <a:endParaRPr lang="en-US" dirty="0"/>
          </a:p>
        </p:txBody>
      </p:sp>
    </p:spTree>
    <p:extLst>
      <p:ext uri="{BB962C8B-B14F-4D97-AF65-F5344CB8AC3E}">
        <p14:creationId xmlns:p14="http://schemas.microsoft.com/office/powerpoint/2010/main" val="42605162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Congenital blood disorders (continued)</a:t>
            </a:r>
          </a:p>
          <a:p>
            <a:pPr lvl="1"/>
            <a:r>
              <a:rPr lang="en-US" b="1" dirty="0" err="1" smtClean="0"/>
              <a:t>Thalassemias</a:t>
            </a:r>
            <a:r>
              <a:rPr lang="en-US" dirty="0" smtClean="0"/>
              <a:t>—diverse group of inherited disorders </a:t>
            </a:r>
          </a:p>
          <a:p>
            <a:pPr lvl="2"/>
            <a:r>
              <a:rPr lang="en-US" dirty="0" smtClean="0"/>
              <a:t>Unable to adequately produce normal </a:t>
            </a:r>
            <a:r>
              <a:rPr lang="en-US" dirty="0" err="1" smtClean="0"/>
              <a:t>Hb</a:t>
            </a:r>
            <a:r>
              <a:rPr lang="en-US" dirty="0" smtClean="0"/>
              <a:t> protein subunits</a:t>
            </a:r>
          </a:p>
          <a:p>
            <a:pPr lvl="2"/>
            <a:r>
              <a:rPr lang="en-US" dirty="0" smtClean="0"/>
              <a:t>Severity depends on which/how many subunits are abnormal</a:t>
            </a:r>
            <a:endParaRPr lang="en-US" dirty="0"/>
          </a:p>
        </p:txBody>
      </p:sp>
      <p:sp>
        <p:nvSpPr>
          <p:cNvPr id="2" name="Footer Placeholder 1"/>
          <p:cNvSpPr>
            <a:spLocks noGrp="1"/>
          </p:cNvSpPr>
          <p:nvPr>
            <p:ph type="ftr" sz="quarter" idx="10"/>
          </p:nvPr>
        </p:nvSpPr>
        <p:spPr/>
        <p:txBody>
          <a:bodyPr/>
          <a:lstStyle/>
          <a:p>
            <a:pPr>
              <a:defRPr/>
            </a:pPr>
            <a:r>
              <a:rPr lang="en-US" dirty="0" smtClean="0"/>
              <a:t>© 2018 Pearson Education, Inc.</a:t>
            </a:r>
            <a:endParaRPr lang="en-US" dirty="0"/>
          </a:p>
        </p:txBody>
      </p:sp>
    </p:spTree>
    <p:extLst>
      <p:ext uri="{BB962C8B-B14F-4D97-AF65-F5344CB8AC3E}">
        <p14:creationId xmlns:p14="http://schemas.microsoft.com/office/powerpoint/2010/main" val="16997557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Blood infections</a:t>
            </a:r>
          </a:p>
          <a:p>
            <a:pPr lvl="1"/>
            <a:r>
              <a:rPr lang="en-US" dirty="0" smtClean="0"/>
              <a:t>Caused by pathogens entering the blood through wound or infection</a:t>
            </a:r>
          </a:p>
          <a:p>
            <a:pPr lvl="2"/>
            <a:r>
              <a:rPr lang="en-US" b="1" dirty="0" smtClean="0"/>
              <a:t>Bacteremia</a:t>
            </a:r>
            <a:r>
              <a:rPr lang="en-US" dirty="0" smtClean="0"/>
              <a:t>—bacteria circulate in blood, do not multiply there</a:t>
            </a:r>
          </a:p>
          <a:p>
            <a:pPr lvl="2"/>
            <a:r>
              <a:rPr lang="en-US" b="1" dirty="0" smtClean="0"/>
              <a:t>Viremia</a:t>
            </a:r>
            <a:r>
              <a:rPr lang="en-US" dirty="0" smtClean="0"/>
              <a:t>—viruses circulating in blood, but not multiplying there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120213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a:xfrm>
            <a:off x="446088" y="909522"/>
            <a:ext cx="5181363" cy="5340466"/>
          </a:xfrm>
        </p:spPr>
        <p:txBody>
          <a:bodyPr/>
          <a:lstStyle/>
          <a:p>
            <a:r>
              <a:rPr lang="en-US" dirty="0" smtClean="0"/>
              <a:t>Blood infections (continued)</a:t>
            </a:r>
          </a:p>
          <a:p>
            <a:pPr lvl="2"/>
            <a:r>
              <a:rPr lang="en-US" b="1" dirty="0" smtClean="0"/>
              <a:t>Sepsis</a:t>
            </a:r>
          </a:p>
          <a:p>
            <a:pPr lvl="3"/>
            <a:r>
              <a:rPr lang="en-US" dirty="0" smtClean="0"/>
              <a:t>Widespread infection of body tissue</a:t>
            </a:r>
          </a:p>
          <a:p>
            <a:pPr lvl="3"/>
            <a:r>
              <a:rPr lang="en-US" b="1" dirty="0" smtClean="0"/>
              <a:t>Septicemia</a:t>
            </a:r>
          </a:p>
          <a:p>
            <a:pPr lvl="4"/>
            <a:r>
              <a:rPr lang="en-US" dirty="0" smtClean="0"/>
              <a:t>Sepsis of the blood (“blood poisoning”)</a:t>
            </a:r>
          </a:p>
          <a:p>
            <a:pPr lvl="4"/>
            <a:r>
              <a:rPr lang="en-US" dirty="0" smtClean="0"/>
              <a:t>Pathogens present, multiplying in blood, and spreading</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7" descr="\\192.168.4.30\conversion\IRDVD\JPG Creation\Martini _VAP3E\Output\Chapter 17\JPEG FILES\Labeled\fig_17_11B-L.jpg"/>
          <p:cNvPicPr>
            <a:picLocks noChangeAspect="1" noChangeArrowheads="1"/>
          </p:cNvPicPr>
          <p:nvPr/>
        </p:nvPicPr>
        <p:blipFill>
          <a:blip r:embed="rId2">
            <a:extLst>
              <a:ext uri="{28A0092B-C50C-407E-A947-70E740481C1C}">
                <a14:useLocalDpi xmlns:a14="http://schemas.microsoft.com/office/drawing/2010/main" val="0"/>
              </a:ext>
            </a:extLst>
          </a:blip>
          <a:srcRect b="3141"/>
          <a:stretch>
            <a:fillRect/>
          </a:stretch>
        </p:blipFill>
        <p:spPr bwMode="auto">
          <a:xfrm>
            <a:off x="5627451" y="948087"/>
            <a:ext cx="3024187" cy="47005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60976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8" descr="\\192.168.4.30\conversion\IRDVD\JPG Creation\Martini _VAP3E\Output\Chapter 17\JPEG FILES\Labeled\fig_17_11C-L.jpg"/>
          <p:cNvPicPr>
            <a:picLocks noChangeAspect="1" noChangeArrowheads="1"/>
          </p:cNvPicPr>
          <p:nvPr/>
        </p:nvPicPr>
        <p:blipFill>
          <a:blip r:embed="rId2">
            <a:extLst>
              <a:ext uri="{28A0092B-C50C-407E-A947-70E740481C1C}">
                <a14:useLocalDpi xmlns:a14="http://schemas.microsoft.com/office/drawing/2010/main" val="0"/>
              </a:ext>
            </a:extLst>
          </a:blip>
          <a:srcRect b="3497"/>
          <a:stretch>
            <a:fillRect/>
          </a:stretch>
        </p:blipFill>
        <p:spPr bwMode="auto">
          <a:xfrm>
            <a:off x="5102734" y="4091428"/>
            <a:ext cx="3778128" cy="24998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Blood infections (continued)</a:t>
            </a:r>
          </a:p>
          <a:p>
            <a:pPr lvl="1"/>
            <a:r>
              <a:rPr lang="en-US" b="1" dirty="0" smtClean="0"/>
              <a:t>Malaria</a:t>
            </a:r>
            <a:r>
              <a:rPr lang="en-US" dirty="0" smtClean="0"/>
              <a:t>—parasitic disease caused by several species of </a:t>
            </a:r>
            <a:r>
              <a:rPr lang="en-US" i="1" dirty="0" smtClean="0"/>
              <a:t>Plasmodium</a:t>
            </a:r>
          </a:p>
          <a:p>
            <a:pPr lvl="2"/>
            <a:r>
              <a:rPr lang="en-US" dirty="0" smtClean="0"/>
              <a:t>Kills 1.5–3 million people per year (up to half are under age 5)</a:t>
            </a:r>
          </a:p>
          <a:p>
            <a:pPr lvl="2"/>
            <a:r>
              <a:rPr lang="en-US" dirty="0" smtClean="0"/>
              <a:t>Transmitted by mosquito</a:t>
            </a:r>
          </a:p>
          <a:p>
            <a:pPr lvl="2"/>
            <a:r>
              <a:rPr lang="en-US" dirty="0" smtClean="0"/>
              <a:t>Initially </a:t>
            </a:r>
            <a:r>
              <a:rPr lang="en-US" dirty="0"/>
              <a:t>infects liver;  later infects RBCs</a:t>
            </a:r>
          </a:p>
          <a:p>
            <a:pPr lvl="3"/>
            <a:r>
              <a:rPr lang="en-US" dirty="0"/>
              <a:t>Every 2–3 days, all </a:t>
            </a:r>
            <a:r>
              <a:rPr lang="en-US" dirty="0" smtClean="0"/>
              <a:t/>
            </a:r>
            <a:br>
              <a:rPr lang="en-US" dirty="0" smtClean="0"/>
            </a:br>
            <a:r>
              <a:rPr lang="en-US" dirty="0" smtClean="0"/>
              <a:t>infected </a:t>
            </a:r>
            <a:r>
              <a:rPr lang="en-US" dirty="0"/>
              <a:t>RBCs rupture, </a:t>
            </a:r>
            <a:r>
              <a:rPr lang="en-US" dirty="0" smtClean="0"/>
              <a:t/>
            </a:r>
            <a:br>
              <a:rPr lang="en-US" dirty="0" smtClean="0"/>
            </a:br>
            <a:r>
              <a:rPr lang="en-US" dirty="0" smtClean="0"/>
              <a:t>release </a:t>
            </a:r>
            <a:r>
              <a:rPr lang="en-US" dirty="0"/>
              <a:t>more parasites</a:t>
            </a:r>
          </a:p>
          <a:p>
            <a:pPr lvl="3"/>
            <a:r>
              <a:rPr lang="en-US" dirty="0"/>
              <a:t>Causes cycles of fever</a:t>
            </a:r>
            <a:r>
              <a:rPr lang="en-US" dirty="0" smtClean="0"/>
              <a:t>/</a:t>
            </a:r>
            <a:br>
              <a:rPr lang="en-US" dirty="0" smtClean="0"/>
            </a:br>
            <a:r>
              <a:rPr lang="en-US" dirty="0" smtClean="0"/>
              <a:t>chills</a:t>
            </a:r>
            <a:r>
              <a:rPr lang="en-US" dirty="0"/>
              <a:t>; dead RBCs </a:t>
            </a:r>
            <a:r>
              <a:rPr lang="en-US" dirty="0" smtClean="0"/>
              <a:t>block</a:t>
            </a:r>
            <a:br>
              <a:rPr lang="en-US" dirty="0" smtClean="0"/>
            </a:br>
            <a:r>
              <a:rPr lang="en-US" dirty="0" smtClean="0"/>
              <a:t>vessels </a:t>
            </a:r>
            <a:r>
              <a:rPr lang="en-US" dirty="0"/>
              <a:t>to vital organs</a:t>
            </a:r>
          </a:p>
          <a:p>
            <a:pPr lvl="2"/>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0788029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Blood cell cancers</a:t>
            </a:r>
          </a:p>
          <a:p>
            <a:pPr lvl="1"/>
            <a:r>
              <a:rPr lang="en-US" b="1" dirty="0" err="1" smtClean="0"/>
              <a:t>Leukemias</a:t>
            </a:r>
            <a:r>
              <a:rPr lang="en-US" dirty="0" smtClean="0"/>
              <a:t>—cancers of blood-forming tissues</a:t>
            </a:r>
          </a:p>
          <a:p>
            <a:pPr lvl="2"/>
            <a:r>
              <a:rPr lang="en-US" dirty="0" smtClean="0"/>
              <a:t>Cancerous cells spread from origin in red bone marrow</a:t>
            </a:r>
          </a:p>
          <a:p>
            <a:pPr lvl="2"/>
            <a:r>
              <a:rPr lang="en-US" dirty="0" smtClean="0"/>
              <a:t>First symptoms appear with presence of immature and abnormal WBCs in circulation</a:t>
            </a:r>
          </a:p>
          <a:p>
            <a:pPr lvl="2"/>
            <a:r>
              <a:rPr lang="en-US" dirty="0" smtClean="0"/>
              <a:t>Fatal if untreated</a:t>
            </a:r>
          </a:p>
          <a:p>
            <a:pPr lvl="2"/>
            <a:r>
              <a:rPr lang="en-US" dirty="0" smtClean="0"/>
              <a:t>Two types</a:t>
            </a:r>
          </a:p>
          <a:p>
            <a:pPr lvl="3"/>
            <a:r>
              <a:rPr lang="en-US" b="1" dirty="0" smtClean="0"/>
              <a:t>Myeloid leukemia </a:t>
            </a:r>
            <a:r>
              <a:rPr lang="en-US" dirty="0" smtClean="0"/>
              <a:t>		</a:t>
            </a:r>
          </a:p>
          <a:p>
            <a:pPr lvl="3"/>
            <a:r>
              <a:rPr lang="en-US" b="1" dirty="0" smtClean="0"/>
              <a:t>Lymphoid leukemia</a:t>
            </a:r>
          </a:p>
          <a:p>
            <a:pPr lvl="3"/>
            <a:r>
              <a:rPr lang="en-US" dirty="0" smtClean="0"/>
              <a:t>Both have elevated WBCs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9" descr="\\192.168.4.30\conversion\IRDVD\JPG Creation\Martini _VAP3E\Output\Chapter 17\JPEG FILES\Labeled\fig_17_11D-L.jpg"/>
          <p:cNvPicPr>
            <a:picLocks noChangeAspect="1" noChangeArrowheads="1"/>
          </p:cNvPicPr>
          <p:nvPr/>
        </p:nvPicPr>
        <p:blipFill>
          <a:blip r:embed="rId2">
            <a:extLst>
              <a:ext uri="{28A0092B-C50C-407E-A947-70E740481C1C}">
                <a14:useLocalDpi xmlns:a14="http://schemas.microsoft.com/office/drawing/2010/main" val="0"/>
              </a:ext>
            </a:extLst>
          </a:blip>
          <a:srcRect b="4340"/>
          <a:stretch>
            <a:fillRect/>
          </a:stretch>
        </p:blipFill>
        <p:spPr bwMode="auto">
          <a:xfrm>
            <a:off x="5516554" y="3590359"/>
            <a:ext cx="3230228" cy="28302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167843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17.11: Blood disorders</a:t>
            </a:r>
            <a:endParaRPr lang="en-US" dirty="0"/>
          </a:p>
        </p:txBody>
      </p:sp>
      <p:sp>
        <p:nvSpPr>
          <p:cNvPr id="39938" name="Content Placeholder 2"/>
          <p:cNvSpPr>
            <a:spLocks noGrp="1"/>
          </p:cNvSpPr>
          <p:nvPr>
            <p:ph idx="1"/>
          </p:nvPr>
        </p:nvSpPr>
        <p:spPr/>
        <p:txBody>
          <a:bodyPr/>
          <a:lstStyle/>
          <a:p>
            <a:r>
              <a:rPr lang="en-US" dirty="0" smtClean="0"/>
              <a:t>Degenerative blood disorders</a:t>
            </a:r>
          </a:p>
          <a:p>
            <a:pPr lvl="1"/>
            <a:r>
              <a:rPr lang="en-US" b="1" dirty="0" smtClean="0"/>
              <a:t>Disseminated intravascular coagulation</a:t>
            </a:r>
            <a:r>
              <a:rPr lang="en-US" dirty="0" smtClean="0"/>
              <a:t> (</a:t>
            </a:r>
            <a:r>
              <a:rPr lang="en-US" b="1" dirty="0" smtClean="0"/>
              <a:t>DIC</a:t>
            </a:r>
            <a:r>
              <a:rPr lang="en-US" dirty="0" smtClean="0"/>
              <a:t>)</a:t>
            </a:r>
          </a:p>
          <a:p>
            <a:pPr lvl="2"/>
            <a:r>
              <a:rPr lang="en-US" dirty="0" smtClean="0"/>
              <a:t>Bacterial toxins activate steps in coagulation process</a:t>
            </a:r>
          </a:p>
          <a:p>
            <a:pPr lvl="3"/>
            <a:r>
              <a:rPr lang="en-US" dirty="0" smtClean="0"/>
              <a:t>Converts too much fibrinogen to fibrin; small clots may block small vessels and damage nearby tissue</a:t>
            </a:r>
          </a:p>
          <a:p>
            <a:pPr lvl="3"/>
            <a:r>
              <a:rPr lang="en-US" dirty="0" smtClean="0"/>
              <a:t>Phagocytes and plasmin work to remove fibrin</a:t>
            </a:r>
          </a:p>
          <a:p>
            <a:pPr lvl="2"/>
            <a:r>
              <a:rPr lang="en-US" dirty="0" smtClean="0"/>
              <a:t>Liver tries to maintain adequate fibrinogen levels; if cannot keep up, uncontrolled bleeding may occur  </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4582451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17.11: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Compare pernicious anemia with iron deficiency anemia.</a:t>
            </a:r>
          </a:p>
          <a:p>
            <a:pPr marL="514350" indent="-514350">
              <a:buClr>
                <a:srgbClr val="00743A"/>
              </a:buClr>
              <a:buFont typeface="+mj-lt"/>
              <a:buAutoNum type="alphaUcPeriod"/>
            </a:pPr>
            <a:r>
              <a:rPr lang="en-US" dirty="0" smtClean="0"/>
              <a:t>Identify the two types of leukemia.</a:t>
            </a:r>
          </a:p>
          <a:p>
            <a:pPr marL="514350" indent="-514350">
              <a:buClr>
                <a:srgbClr val="00743A"/>
              </a:buClr>
              <a:buFont typeface="+mj-lt"/>
              <a:buAutoNum type="alphaUcPeriod"/>
            </a:pPr>
            <a:r>
              <a:rPr lang="en-US" dirty="0" smtClean="0"/>
              <a:t>Explain why venipuncture is a common clinical procedure for obtaining blood for examination.</a:t>
            </a:r>
          </a:p>
          <a:p>
            <a:pPr>
              <a:lnSpc>
                <a:spcPts val="1200"/>
              </a:lnSpc>
            </a:pPr>
            <a:endParaRPr lang="en-US" dirty="0" smtClean="0"/>
          </a:p>
          <a:p>
            <a:r>
              <a:rPr lang="en-US" i="1" dirty="0" smtClean="0"/>
              <a:t>Learning Outcome: </a:t>
            </a:r>
            <a:r>
              <a:rPr lang="en-US" dirty="0" smtClean="0"/>
              <a:t>Explain how blood disorders are detected, and describe examples of the various categories of blood disorders.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131893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Module 17.2: Blood composition</a:t>
            </a:r>
            <a:endParaRPr lang="en-US" dirty="0"/>
          </a:p>
        </p:txBody>
      </p:sp>
      <p:sp>
        <p:nvSpPr>
          <p:cNvPr id="3" name="Content Placeholder 2"/>
          <p:cNvSpPr>
            <a:spLocks noGrp="1"/>
          </p:cNvSpPr>
          <p:nvPr>
            <p:ph idx="1"/>
          </p:nvPr>
        </p:nvSpPr>
        <p:spPr/>
        <p:txBody>
          <a:bodyPr/>
          <a:lstStyle/>
          <a:p>
            <a:r>
              <a:rPr lang="en-US" altLang="en-US" dirty="0" smtClean="0"/>
              <a:t>Plasma = 55 percent of the volume of whole blood</a:t>
            </a:r>
          </a:p>
          <a:p>
            <a:pPr lvl="1"/>
            <a:r>
              <a:rPr lang="en-US" altLang="en-US" dirty="0" smtClean="0"/>
              <a:t>Similar to interstitial fluid (IF)—constant exchange of water, ions, small solutes across capillary walls</a:t>
            </a:r>
          </a:p>
          <a:p>
            <a:pPr lvl="2"/>
            <a:r>
              <a:rPr lang="en-US" altLang="en-US" dirty="0" smtClean="0"/>
              <a:t>Primary differences</a:t>
            </a:r>
          </a:p>
          <a:p>
            <a:pPr lvl="3"/>
            <a:r>
              <a:rPr lang="en-US" altLang="en-US" dirty="0" smtClean="0"/>
              <a:t>Respiratory gases (oxygen, carbon dioxide)</a:t>
            </a:r>
          </a:p>
          <a:p>
            <a:pPr lvl="3"/>
            <a:r>
              <a:rPr lang="en-US" altLang="en-US" dirty="0" smtClean="0"/>
              <a:t>Dissolved proteins (plasma proteins cannot cross capillary walls)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 descr="C:\Users\rajesh\Desktop\Mobi\fig_17_02_01-02-L.jpg"/>
          <p:cNvPicPr>
            <a:picLocks noChangeAspect="1" noChangeArrowheads="1"/>
          </p:cNvPicPr>
          <p:nvPr/>
        </p:nvPicPr>
        <p:blipFill>
          <a:blip r:embed="rId2">
            <a:extLst>
              <a:ext uri="{28A0092B-C50C-407E-A947-70E740481C1C}">
                <a14:useLocalDpi xmlns:a14="http://schemas.microsoft.com/office/drawing/2010/main" val="0"/>
              </a:ext>
            </a:extLst>
          </a:blip>
          <a:srcRect b="2350"/>
          <a:stretch>
            <a:fillRect/>
          </a:stretch>
        </p:blipFill>
        <p:spPr bwMode="auto">
          <a:xfrm>
            <a:off x="5088166" y="3889117"/>
            <a:ext cx="3646259" cy="2702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5351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smtClean="0"/>
              <a:t>Formed elements = blood cells/fragments; </a:t>
            </a:r>
            <a:br>
              <a:rPr lang="en-US" altLang="en-US" dirty="0" smtClean="0"/>
            </a:br>
            <a:r>
              <a:rPr lang="en-US" altLang="en-US" dirty="0" smtClean="0"/>
              <a:t>~45 percent of whole blood</a:t>
            </a:r>
          </a:p>
          <a:p>
            <a:pPr lvl="1"/>
            <a:r>
              <a:rPr lang="en-US" altLang="en-US" dirty="0" smtClean="0"/>
              <a:t>99 percent of formed elements are red blood cells</a:t>
            </a:r>
          </a:p>
          <a:p>
            <a:pPr lvl="1"/>
            <a:r>
              <a:rPr lang="en-US" altLang="en-US" b="1" dirty="0" smtClean="0"/>
              <a:t>Hematocrit</a:t>
            </a:r>
            <a:r>
              <a:rPr lang="en-US" altLang="en-US" dirty="0" smtClean="0"/>
              <a:t> (</a:t>
            </a:r>
            <a:r>
              <a:rPr lang="en-US" altLang="en-US" b="1" dirty="0" smtClean="0"/>
              <a:t>packed cell volume</a:t>
            </a:r>
            <a:r>
              <a:rPr lang="en-US" altLang="en-US" dirty="0" smtClean="0"/>
              <a:t>,</a:t>
            </a:r>
            <a:r>
              <a:rPr lang="en-US" altLang="en-US" b="1" dirty="0" smtClean="0"/>
              <a:t> PCV</a:t>
            </a:r>
            <a:r>
              <a:rPr lang="en-US" altLang="en-US" dirty="0" smtClean="0"/>
              <a:t>)</a:t>
            </a:r>
            <a:endParaRPr lang="en-US" altLang="en-US" dirty="0"/>
          </a:p>
          <a:p>
            <a:pPr lvl="2"/>
            <a:r>
              <a:rPr lang="en-US" altLang="en-US" dirty="0" smtClean="0"/>
              <a:t>Percentage of whole blood from formed elements </a:t>
            </a:r>
          </a:p>
          <a:p>
            <a:pPr lvl="2"/>
            <a:r>
              <a:rPr lang="en-US" altLang="en-US" dirty="0" smtClean="0"/>
              <a:t>Overall average </a:t>
            </a:r>
            <a:br>
              <a:rPr lang="en-US" altLang="en-US" dirty="0" smtClean="0"/>
            </a:br>
            <a:r>
              <a:rPr lang="en-US" altLang="en-US" dirty="0" smtClean="0"/>
              <a:t>45 percent  </a:t>
            </a:r>
            <a:br>
              <a:rPr lang="en-US" altLang="en-US" dirty="0" smtClean="0"/>
            </a:br>
            <a:r>
              <a:rPr lang="en-US" altLang="en-US" dirty="0" smtClean="0"/>
              <a:t>(range 37–54 percent) </a:t>
            </a:r>
          </a:p>
          <a:p>
            <a:pPr lvl="2"/>
            <a:r>
              <a:rPr lang="en-US" altLang="en-US" dirty="0" smtClean="0"/>
              <a:t>Males average </a:t>
            </a:r>
            <a:br>
              <a:rPr lang="en-US" altLang="en-US" dirty="0" smtClean="0"/>
            </a:br>
            <a:r>
              <a:rPr lang="en-US" altLang="en-US" dirty="0" smtClean="0"/>
              <a:t>47 percent; females </a:t>
            </a:r>
            <a:br>
              <a:rPr lang="en-US" altLang="en-US" dirty="0" smtClean="0"/>
            </a:br>
            <a:r>
              <a:rPr lang="en-US" altLang="en-US" dirty="0" smtClean="0"/>
              <a:t>average 42 percent </a:t>
            </a:r>
            <a:br>
              <a:rPr lang="en-US" altLang="en-US" dirty="0" smtClean="0"/>
            </a:br>
            <a:r>
              <a:rPr lang="en-US" altLang="en-US" dirty="0" smtClean="0"/>
              <a:t>(androgens stimulate </a:t>
            </a:r>
            <a:br>
              <a:rPr lang="en-US" altLang="en-US" dirty="0" smtClean="0"/>
            </a:br>
            <a:r>
              <a:rPr lang="en-US" altLang="en-US" dirty="0" smtClean="0"/>
              <a:t>RBC production)</a:t>
            </a:r>
          </a:p>
        </p:txBody>
      </p:sp>
      <p:sp>
        <p:nvSpPr>
          <p:cNvPr id="2" name="Footer Placeholder 1"/>
          <p:cNvSpPr>
            <a:spLocks noGrp="1"/>
          </p:cNvSpPr>
          <p:nvPr>
            <p:ph type="ftr" sz="quarter" idx="10"/>
          </p:nvPr>
        </p:nvSpPr>
        <p:spPr/>
        <p:txBody>
          <a:bodyPr/>
          <a:lstStyle/>
          <a:p>
            <a:pPr>
              <a:defRPr/>
            </a:pPr>
            <a:r>
              <a:rPr lang="en-US" dirty="0" smtClean="0"/>
              <a:t>© 2018 Pearson Education, Inc.</a:t>
            </a:r>
            <a:endParaRPr lang="en-US" dirty="0"/>
          </a:p>
        </p:txBody>
      </p:sp>
      <p:pic>
        <p:nvPicPr>
          <p:cNvPr id="6" name="Picture 3" descr="C:\Users\rajesh\Desktop\Mobi\fig_17_02_01-02-L.jpg"/>
          <p:cNvPicPr>
            <a:picLocks noChangeAspect="1" noChangeArrowheads="1"/>
          </p:cNvPicPr>
          <p:nvPr/>
        </p:nvPicPr>
        <p:blipFill>
          <a:blip r:embed="rId3">
            <a:extLst>
              <a:ext uri="{28A0092B-C50C-407E-A947-70E740481C1C}">
                <a14:useLocalDpi xmlns:a14="http://schemas.microsoft.com/office/drawing/2010/main" val="0"/>
              </a:ext>
            </a:extLst>
          </a:blip>
          <a:srcRect b="2350"/>
          <a:stretch>
            <a:fillRect/>
          </a:stretch>
        </p:blipFill>
        <p:spPr bwMode="auto">
          <a:xfrm>
            <a:off x="4734043" y="3493482"/>
            <a:ext cx="4180117" cy="30978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857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92.168.4.30\conversion\IRDVD\JPG Creation\Martini _VAP3E\Output\Chapter 17\JPEG FILES\Labeled\fig_17_02_01-L.jpg"/>
          <p:cNvPicPr>
            <a:picLocks noChangeAspect="1" noChangeArrowheads="1"/>
          </p:cNvPicPr>
          <p:nvPr/>
        </p:nvPicPr>
        <p:blipFill>
          <a:blip r:embed="rId2">
            <a:extLst>
              <a:ext uri="{28A0092B-C50C-407E-A947-70E740481C1C}">
                <a14:useLocalDpi xmlns:a14="http://schemas.microsoft.com/office/drawing/2010/main" val="0"/>
              </a:ext>
            </a:extLst>
          </a:blip>
          <a:srcRect b="3251"/>
          <a:stretch>
            <a:fillRect/>
          </a:stretch>
        </p:blipFill>
        <p:spPr bwMode="auto">
          <a:xfrm>
            <a:off x="2800131" y="3320732"/>
            <a:ext cx="6163371" cy="32705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smtClean="0"/>
              <a:t>Plasma proteins</a:t>
            </a:r>
          </a:p>
          <a:p>
            <a:pPr lvl="1"/>
            <a:r>
              <a:rPr lang="en-US" altLang="en-US" dirty="0" smtClean="0"/>
              <a:t>In solution</a:t>
            </a:r>
          </a:p>
          <a:p>
            <a:pPr lvl="1"/>
            <a:r>
              <a:rPr lang="en-US" altLang="en-US" dirty="0" smtClean="0"/>
              <a:t>Each 100 mL has ~7.6 g of protein (~5</a:t>
            </a:r>
            <a:r>
              <a:rPr lang="en-US" altLang="en-US" dirty="0" smtClean="0">
                <a:latin typeface="Arial" panose="020B0604020202020204" pitchFamily="34" charset="0"/>
                <a:cs typeface="Arial" panose="020B0604020202020204" pitchFamily="34" charset="0"/>
              </a:rPr>
              <a:t>×</a:t>
            </a:r>
            <a:r>
              <a:rPr lang="en-US" altLang="en-US" dirty="0" smtClean="0"/>
              <a:t> more </a:t>
            </a:r>
            <a:br>
              <a:rPr lang="en-US" altLang="en-US" dirty="0" smtClean="0"/>
            </a:br>
            <a:r>
              <a:rPr lang="en-US" altLang="en-US" dirty="0" smtClean="0"/>
              <a:t>than IF)</a:t>
            </a:r>
          </a:p>
          <a:p>
            <a:pPr lvl="1"/>
            <a:r>
              <a:rPr lang="en-US" altLang="en-US" dirty="0" smtClean="0"/>
              <a:t>Large, globular shapes prevent leaving bloodstream</a:t>
            </a:r>
          </a:p>
          <a:p>
            <a:pPr lvl="1"/>
            <a:r>
              <a:rPr lang="en-US" altLang="en-US" dirty="0" smtClean="0"/>
              <a:t>Liver synthesizes &gt;90 percent </a:t>
            </a:r>
            <a:br>
              <a:rPr lang="en-US" altLang="en-US" dirty="0" smtClean="0"/>
            </a:br>
            <a:r>
              <a:rPr lang="en-US" altLang="en-US" dirty="0" smtClean="0"/>
              <a:t>of plasma proteins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424798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92.168.4.30\conversion\IRDVD\JPG Creation\Martini _VAP3E\Output\Chapter 17\JPEG FILES\Labeled\fig_17_02_01-L.jpg"/>
          <p:cNvPicPr>
            <a:picLocks noChangeAspect="1" noChangeArrowheads="1"/>
          </p:cNvPicPr>
          <p:nvPr/>
        </p:nvPicPr>
        <p:blipFill>
          <a:blip r:embed="rId2">
            <a:extLst>
              <a:ext uri="{28A0092B-C50C-407E-A947-70E740481C1C}">
                <a14:useLocalDpi xmlns:a14="http://schemas.microsoft.com/office/drawing/2010/main" val="0"/>
              </a:ext>
            </a:extLst>
          </a:blip>
          <a:srcRect b="3251"/>
          <a:stretch>
            <a:fillRect/>
          </a:stretch>
        </p:blipFill>
        <p:spPr bwMode="auto">
          <a:xfrm>
            <a:off x="2800131" y="3320732"/>
            <a:ext cx="6163371" cy="32705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b="1" dirty="0" smtClean="0"/>
              <a:t>Albumins </a:t>
            </a:r>
            <a:r>
              <a:rPr lang="en-US" altLang="en-US" dirty="0" smtClean="0"/>
              <a:t>~60 percent of plasma proteins; for osmotic pressure</a:t>
            </a:r>
          </a:p>
          <a:p>
            <a:r>
              <a:rPr lang="en-US" altLang="en-US" b="1" dirty="0" smtClean="0"/>
              <a:t>Globulins </a:t>
            </a:r>
            <a:r>
              <a:rPr lang="en-US" altLang="en-US" dirty="0" smtClean="0"/>
              <a:t>~35 percent of plasma proteins</a:t>
            </a:r>
          </a:p>
          <a:p>
            <a:pPr lvl="1"/>
            <a:r>
              <a:rPr lang="en-US" altLang="en-US" b="1" dirty="0" smtClean="0"/>
              <a:t>Antibodies</a:t>
            </a:r>
            <a:r>
              <a:rPr lang="en-US" altLang="en-US" dirty="0" smtClean="0"/>
              <a:t> (</a:t>
            </a:r>
            <a:r>
              <a:rPr lang="en-US" altLang="en-US" b="1" dirty="0" err="1" smtClean="0"/>
              <a:t>immunoglobulins</a:t>
            </a:r>
            <a:r>
              <a:rPr lang="en-US" altLang="en-US" dirty="0" smtClean="0"/>
              <a:t>) attack foreign proteins, pathogens</a:t>
            </a:r>
          </a:p>
          <a:p>
            <a:pPr lvl="1"/>
            <a:r>
              <a:rPr lang="en-US" altLang="en-US" b="1" dirty="0" smtClean="0"/>
              <a:t>Transport</a:t>
            </a:r>
            <a:r>
              <a:rPr lang="en-US" altLang="en-US" dirty="0" smtClean="0"/>
              <a:t> </a:t>
            </a:r>
            <a:r>
              <a:rPr lang="en-US" altLang="en-US" b="1" dirty="0" smtClean="0"/>
              <a:t>globulins</a:t>
            </a:r>
            <a:r>
              <a:rPr lang="en-US" altLang="en-US" dirty="0" smtClean="0"/>
              <a:t> bind ions, </a:t>
            </a:r>
            <a:br>
              <a:rPr lang="en-US" altLang="en-US" dirty="0" smtClean="0"/>
            </a:br>
            <a:r>
              <a:rPr lang="en-US" altLang="en-US" dirty="0" smtClean="0"/>
              <a:t>hormones, lipids, other compounds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89671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b="1" dirty="0" smtClean="0"/>
              <a:t>Fibrinogen </a:t>
            </a:r>
            <a:r>
              <a:rPr lang="en-US" altLang="en-US" dirty="0" smtClean="0"/>
              <a:t>~4 percent of plasma proteins</a:t>
            </a:r>
          </a:p>
          <a:p>
            <a:pPr lvl="1"/>
            <a:r>
              <a:rPr lang="en-US" altLang="en-US" dirty="0" smtClean="0"/>
              <a:t>Blood clotting—form large insoluble </a:t>
            </a:r>
            <a:r>
              <a:rPr lang="en-US" altLang="en-US" b="1" dirty="0" smtClean="0"/>
              <a:t>fibrin</a:t>
            </a:r>
            <a:r>
              <a:rPr lang="en-US" altLang="en-US" dirty="0" smtClean="0"/>
              <a:t> strands</a:t>
            </a:r>
          </a:p>
          <a:p>
            <a:pPr lvl="1"/>
            <a:r>
              <a:rPr lang="en-US" altLang="en-US" dirty="0" smtClean="0"/>
              <a:t>Plasma also contains active and inactive enzymes and hormones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 descr="\\192.168.4.30\conversion\IRDVD\JPG Creation\Martini _VAP3E\Output\Chapter 17\JPEG FILES\Labeled\fig_17_02_01-L.jpg"/>
          <p:cNvPicPr>
            <a:picLocks noChangeAspect="1" noChangeArrowheads="1"/>
          </p:cNvPicPr>
          <p:nvPr/>
        </p:nvPicPr>
        <p:blipFill>
          <a:blip r:embed="rId2">
            <a:extLst>
              <a:ext uri="{28A0092B-C50C-407E-A947-70E740481C1C}">
                <a14:useLocalDpi xmlns:a14="http://schemas.microsoft.com/office/drawing/2010/main" val="0"/>
              </a:ext>
            </a:extLst>
          </a:blip>
          <a:srcRect b="3251"/>
          <a:stretch>
            <a:fillRect/>
          </a:stretch>
        </p:blipFill>
        <p:spPr bwMode="auto">
          <a:xfrm>
            <a:off x="2800131" y="3320732"/>
            <a:ext cx="6163371" cy="3270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5301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92.168.4.30\conversion\IRDVD\JPG Creation\Martini _VAP3E\Output\Chapter 17\JPEG FILES\Labeled\fig_17_02_01-L.jpg"/>
          <p:cNvPicPr>
            <a:picLocks noChangeAspect="1" noChangeArrowheads="1"/>
          </p:cNvPicPr>
          <p:nvPr/>
        </p:nvPicPr>
        <p:blipFill>
          <a:blip r:embed="rId2">
            <a:extLst>
              <a:ext uri="{28A0092B-C50C-407E-A947-70E740481C1C}">
                <a14:useLocalDpi xmlns:a14="http://schemas.microsoft.com/office/drawing/2010/main" val="0"/>
              </a:ext>
            </a:extLst>
          </a:blip>
          <a:srcRect b="3251"/>
          <a:stretch>
            <a:fillRect/>
          </a:stretch>
        </p:blipFill>
        <p:spPr bwMode="auto">
          <a:xfrm>
            <a:off x="2800131" y="3320732"/>
            <a:ext cx="6163371" cy="32705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smtClean="0"/>
              <a:t>Plasma solutes (water = 92 percent of plasma)</a:t>
            </a:r>
          </a:p>
          <a:p>
            <a:pPr lvl="1"/>
            <a:r>
              <a:rPr lang="en-US" altLang="en-US" b="1" dirty="0" smtClean="0"/>
              <a:t>Electrolytes</a:t>
            </a:r>
            <a:r>
              <a:rPr lang="en-US" altLang="en-US" dirty="0" smtClean="0"/>
              <a:t>—essential for vital cellular activities</a:t>
            </a:r>
          </a:p>
          <a:p>
            <a:pPr lvl="2"/>
            <a:r>
              <a:rPr lang="en-US" altLang="en-US" dirty="0" smtClean="0"/>
              <a:t>Major ions: Na</a:t>
            </a:r>
            <a:r>
              <a:rPr lang="en-US" altLang="en-US" baseline="30000" dirty="0" smtClean="0"/>
              <a:t>+</a:t>
            </a:r>
            <a:r>
              <a:rPr lang="en-US" altLang="en-US" dirty="0" smtClean="0"/>
              <a:t>, K</a:t>
            </a:r>
            <a:r>
              <a:rPr lang="en-US" altLang="en-US" baseline="30000" dirty="0" smtClean="0"/>
              <a:t>+</a:t>
            </a:r>
            <a:r>
              <a:rPr lang="en-US" altLang="en-US" dirty="0" smtClean="0"/>
              <a:t>, Ca</a:t>
            </a:r>
            <a:r>
              <a:rPr lang="en-US" altLang="en-US" baseline="30000" dirty="0" smtClean="0"/>
              <a:t>2+</a:t>
            </a:r>
            <a:r>
              <a:rPr lang="en-US" altLang="en-US" dirty="0" smtClean="0"/>
              <a:t>, Mg</a:t>
            </a:r>
            <a:r>
              <a:rPr lang="en-US" altLang="en-US" baseline="30000" dirty="0" smtClean="0"/>
              <a:t>2+</a:t>
            </a:r>
            <a:r>
              <a:rPr lang="en-US" altLang="en-US" dirty="0" smtClean="0"/>
              <a:t>, </a:t>
            </a:r>
            <a:r>
              <a:rPr lang="en-US" altLang="en-US" dirty="0" err="1" smtClean="0"/>
              <a:t>Cl</a:t>
            </a:r>
            <a:r>
              <a:rPr lang="en-US" altLang="en-US" baseline="30000" dirty="0" smtClean="0"/>
              <a:t>–</a:t>
            </a:r>
            <a:r>
              <a:rPr lang="en-US" altLang="en-US" dirty="0" smtClean="0"/>
              <a:t>, HCO</a:t>
            </a:r>
            <a:r>
              <a:rPr lang="en-US" altLang="en-US" baseline="-25000" dirty="0" smtClean="0"/>
              <a:t>3</a:t>
            </a:r>
            <a:r>
              <a:rPr lang="en-US" altLang="en-US" baseline="30000" dirty="0" smtClean="0"/>
              <a:t>–</a:t>
            </a:r>
            <a:r>
              <a:rPr lang="en-US" altLang="en-US" dirty="0" smtClean="0"/>
              <a:t>, HPO</a:t>
            </a:r>
            <a:r>
              <a:rPr lang="en-US" altLang="en-US" baseline="-25000" dirty="0" smtClean="0"/>
              <a:t>4</a:t>
            </a:r>
            <a:r>
              <a:rPr lang="en-US" altLang="en-US" baseline="30000" dirty="0" smtClean="0"/>
              <a:t>–</a:t>
            </a:r>
            <a:r>
              <a:rPr lang="en-US" altLang="en-US" dirty="0" smtClean="0"/>
              <a:t>, SO</a:t>
            </a:r>
            <a:r>
              <a:rPr lang="en-US" altLang="en-US" baseline="-25000" dirty="0" smtClean="0"/>
              <a:t>4</a:t>
            </a:r>
            <a:r>
              <a:rPr lang="en-US" altLang="en-US" baseline="30000" dirty="0" smtClean="0"/>
              <a:t>2–</a:t>
            </a:r>
            <a:endParaRPr lang="en-US" altLang="en-US" dirty="0" smtClean="0"/>
          </a:p>
          <a:p>
            <a:pPr lvl="1"/>
            <a:r>
              <a:rPr lang="en-US" altLang="en-US" b="1" dirty="0" smtClean="0"/>
              <a:t>Organic nutrients</a:t>
            </a:r>
            <a:r>
              <a:rPr lang="en-US" altLang="en-US" dirty="0" smtClean="0"/>
              <a:t> include lipids, carbohydrates, and amino acids</a:t>
            </a:r>
            <a:endParaRPr lang="en-US" altLang="en-US" b="1" dirty="0" smtClean="0"/>
          </a:p>
          <a:p>
            <a:pPr lvl="2"/>
            <a:r>
              <a:rPr lang="en-US" altLang="en-US" dirty="0" smtClean="0"/>
              <a:t>Used for cell ATP production, </a:t>
            </a:r>
            <a:br>
              <a:rPr lang="en-US" altLang="en-US" dirty="0" smtClean="0"/>
            </a:br>
            <a:r>
              <a:rPr lang="en-US" altLang="en-US" dirty="0" smtClean="0"/>
              <a:t>growth, and maintenance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60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a:t>Plasma </a:t>
            </a:r>
            <a:r>
              <a:rPr lang="en-US" altLang="en-US" dirty="0" smtClean="0"/>
              <a:t>solutes (continued) </a:t>
            </a:r>
          </a:p>
          <a:p>
            <a:pPr lvl="1"/>
            <a:r>
              <a:rPr lang="en-US" altLang="en-US" b="1" dirty="0" smtClean="0"/>
              <a:t>Organic</a:t>
            </a:r>
            <a:r>
              <a:rPr lang="en-US" altLang="en-US" dirty="0" smtClean="0"/>
              <a:t> </a:t>
            </a:r>
            <a:r>
              <a:rPr lang="en-US" altLang="en-US" b="1" dirty="0" smtClean="0"/>
              <a:t>wastes </a:t>
            </a:r>
            <a:r>
              <a:rPr lang="en-US" altLang="en-US" dirty="0" smtClean="0"/>
              <a:t>carried to sites of breakdown or excretion</a:t>
            </a:r>
          </a:p>
          <a:p>
            <a:pPr lvl="2"/>
            <a:r>
              <a:rPr lang="en-US" altLang="en-US" i="1" dirty="0" smtClean="0"/>
              <a:t>Examples</a:t>
            </a:r>
            <a:r>
              <a:rPr lang="en-US" altLang="en-US" dirty="0" smtClean="0"/>
              <a:t>: urea, uric acid, creatinine, bilirubin, NH</a:t>
            </a:r>
            <a:r>
              <a:rPr lang="en-US" altLang="en-US" baseline="-25000" dirty="0" smtClean="0"/>
              <a:t>4</a:t>
            </a:r>
            <a:r>
              <a:rPr lang="en-US" altLang="en-US" baseline="30000" dirty="0" smtClean="0"/>
              <a:t>+</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 descr="\\192.168.4.30\conversion\IRDVD\JPG Creation\Martini _VAP3E\Output\Chapter 17\JPEG FILES\Labeled\fig_17_02_01-L.jpg"/>
          <p:cNvPicPr>
            <a:picLocks noChangeAspect="1" noChangeArrowheads="1"/>
          </p:cNvPicPr>
          <p:nvPr/>
        </p:nvPicPr>
        <p:blipFill>
          <a:blip r:embed="rId2">
            <a:extLst>
              <a:ext uri="{28A0092B-C50C-407E-A947-70E740481C1C}">
                <a14:useLocalDpi xmlns:a14="http://schemas.microsoft.com/office/drawing/2010/main" val="0"/>
              </a:ext>
            </a:extLst>
          </a:blip>
          <a:srcRect b="3251"/>
          <a:stretch>
            <a:fillRect/>
          </a:stretch>
        </p:blipFill>
        <p:spPr bwMode="auto">
          <a:xfrm>
            <a:off x="2800131" y="3320732"/>
            <a:ext cx="6163371" cy="3270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332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smtClean="0"/>
              <a:t>Formed elements</a:t>
            </a:r>
          </a:p>
          <a:p>
            <a:pPr lvl="1"/>
            <a:r>
              <a:rPr lang="en-US" altLang="en-US" b="1" dirty="0" smtClean="0"/>
              <a:t>Platelets </a:t>
            </a:r>
            <a:r>
              <a:rPr lang="en-US" altLang="en-US" dirty="0" smtClean="0"/>
              <a:t>&lt;</a:t>
            </a:r>
            <a:r>
              <a:rPr lang="en-US" altLang="en-US" b="1" dirty="0" smtClean="0"/>
              <a:t> </a:t>
            </a:r>
            <a:r>
              <a:rPr lang="en-US" altLang="en-US" dirty="0" smtClean="0"/>
              <a:t>0.1 percent of formed elements</a:t>
            </a:r>
            <a:endParaRPr lang="en-US" altLang="en-US" dirty="0"/>
          </a:p>
          <a:p>
            <a:pPr lvl="2"/>
            <a:r>
              <a:rPr lang="en-US" altLang="en-US" dirty="0" smtClean="0"/>
              <a:t>Small membrane-bound cell fragments involved in clotting</a:t>
            </a:r>
          </a:p>
          <a:p>
            <a:pPr lvl="1"/>
            <a:r>
              <a:rPr lang="en-US" altLang="en-US" b="1" dirty="0" smtClean="0"/>
              <a:t>White blood cells</a:t>
            </a:r>
            <a:r>
              <a:rPr lang="en-US" altLang="en-US" dirty="0" smtClean="0"/>
              <a:t> (</a:t>
            </a:r>
            <a:r>
              <a:rPr lang="en-US" altLang="en-US" b="1" dirty="0" smtClean="0"/>
              <a:t>WBCs, leukocytes</a:t>
            </a:r>
            <a:r>
              <a:rPr lang="en-US" altLang="en-US" dirty="0" smtClean="0"/>
              <a:t>) &lt; 0.1 percent of formed elements</a:t>
            </a:r>
          </a:p>
          <a:p>
            <a:pPr lvl="2"/>
            <a:r>
              <a:rPr lang="en-US" altLang="en-US" dirty="0" smtClean="0"/>
              <a:t>Body defense; five classes, each with different functions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 descr="\\192.168.4.30\conversion\IRDVD\JPG Creation\Martini _VAP3E\Output\Chapter 17\JPEG FILES\Labeled\fig_17_02_02-L.jpg"/>
          <p:cNvPicPr>
            <a:picLocks noChangeAspect="1" noChangeArrowheads="1"/>
          </p:cNvPicPr>
          <p:nvPr/>
        </p:nvPicPr>
        <p:blipFill>
          <a:blip r:embed="rId3">
            <a:extLst>
              <a:ext uri="{28A0092B-C50C-407E-A947-70E740481C1C}">
                <a14:useLocalDpi xmlns:a14="http://schemas.microsoft.com/office/drawing/2010/main" val="0"/>
              </a:ext>
            </a:extLst>
          </a:blip>
          <a:srcRect b="3406"/>
          <a:stretch>
            <a:fillRect/>
          </a:stretch>
        </p:blipFill>
        <p:spPr bwMode="auto">
          <a:xfrm>
            <a:off x="3892378" y="4142410"/>
            <a:ext cx="4842047" cy="24488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6652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Note to the Instructor:</a:t>
            </a:r>
            <a:endParaRPr lang="en-US" altLang="en-US" dirty="0"/>
          </a:p>
        </p:txBody>
      </p:sp>
      <p:sp>
        <p:nvSpPr>
          <p:cNvPr id="33795" name="Content Placeholder 2"/>
          <p:cNvSpPr>
            <a:spLocks noGrp="1"/>
          </p:cNvSpPr>
          <p:nvPr>
            <p:ph idx="1"/>
          </p:nvPr>
        </p:nvSpPr>
        <p:spPr>
          <a:xfrm>
            <a:off x="446088" y="771088"/>
            <a:ext cx="8288337" cy="4959350"/>
          </a:xfrm>
        </p:spPr>
        <p:txBody>
          <a:bodyPr/>
          <a:lstStyle/>
          <a:p>
            <a:r>
              <a:rPr lang="en-US" sz="1600" dirty="0"/>
              <a:t>For the third edition of </a:t>
            </a:r>
            <a:r>
              <a:rPr lang="en-US" sz="1600" i="1" dirty="0"/>
              <a:t>Visual Anatomy &amp; Physiology</a:t>
            </a:r>
            <a:r>
              <a:rPr lang="en-US" sz="1600" dirty="0"/>
              <a:t>, we have updated our PowerPoints to fully integrate text and art. The pedagogy now more closely matches that of the </a:t>
            </a:r>
            <a:r>
              <a:rPr lang="en-US" sz="1600" dirty="0" smtClean="0"/>
              <a:t>textbook. The goal of this revised formatting is to </a:t>
            </a:r>
            <a:r>
              <a:rPr lang="en-US" sz="1600" dirty="0"/>
              <a:t>help your students learn from the art more </a:t>
            </a:r>
            <a:r>
              <a:rPr lang="en-US" sz="1600" dirty="0" smtClean="0"/>
              <a:t>effectively. However, you will notice </a:t>
            </a:r>
            <a:r>
              <a:rPr lang="en-US" sz="1600" dirty="0"/>
              <a:t>that the labels on the </a:t>
            </a:r>
            <a:r>
              <a:rPr lang="en-US" sz="1600" dirty="0" smtClean="0"/>
              <a:t>embedded PowerPoint </a:t>
            </a:r>
            <a:r>
              <a:rPr lang="en-US" sz="1600" dirty="0"/>
              <a:t>art are </a:t>
            </a:r>
            <a:r>
              <a:rPr lang="en-US" sz="1600" dirty="0" smtClean="0"/>
              <a:t>not editable. You </a:t>
            </a:r>
            <a:r>
              <a:rPr lang="en-US" sz="1600" dirty="0"/>
              <a:t>can </a:t>
            </a:r>
            <a:r>
              <a:rPr lang="en-US" sz="1600" dirty="0" smtClean="0"/>
              <a:t>easily import editable art by doing the following:</a:t>
            </a:r>
          </a:p>
          <a:p>
            <a:endParaRPr lang="en-US" sz="1400" dirty="0"/>
          </a:p>
          <a:p>
            <a:r>
              <a:rPr lang="en-US" sz="1400" b="1" dirty="0"/>
              <a:t>Copying slides from one slide set into another</a:t>
            </a:r>
            <a:endParaRPr lang="en-US" sz="1400" dirty="0"/>
          </a:p>
          <a:p>
            <a:r>
              <a:rPr lang="en-US" sz="1400" dirty="0"/>
              <a:t>You </a:t>
            </a:r>
            <a:r>
              <a:rPr lang="en-US" sz="1400" dirty="0" smtClean="0"/>
              <a:t>can easily copy the Label Edit art into the Lecture Presentations by using </a:t>
            </a:r>
            <a:r>
              <a:rPr lang="en-US" sz="1400" dirty="0"/>
              <a:t>either the PowerPoint Slide Finder dialog box or Slide Sorter view. Using the Slide Finder dialog box allows you to explicitly retain the source formatting of the slides you insert.</a:t>
            </a:r>
          </a:p>
          <a:p>
            <a:r>
              <a:rPr lang="en-US" sz="1400" b="1" i="1" dirty="0"/>
              <a:t>Using the Slide Finder dialog box in PowerPoint:</a:t>
            </a:r>
            <a:endParaRPr lang="en-US" sz="1400" dirty="0"/>
          </a:p>
          <a:p>
            <a:pPr marL="342900" lvl="0" indent="-342900">
              <a:buClrTx/>
              <a:buFont typeface="+mj-lt"/>
              <a:buAutoNum type="arabicPeriod"/>
            </a:pPr>
            <a:r>
              <a:rPr lang="en-US" sz="1400" dirty="0"/>
              <a:t>Open the original slide set in PowerPoint.</a:t>
            </a:r>
          </a:p>
          <a:p>
            <a:pPr marL="342900" lvl="0" indent="-342900">
              <a:buClrTx/>
              <a:buFont typeface="+mj-lt"/>
              <a:buAutoNum type="arabicPeriod"/>
            </a:pPr>
            <a:r>
              <a:rPr lang="en-US" sz="1400" dirty="0"/>
              <a:t>On the </a:t>
            </a:r>
            <a:r>
              <a:rPr lang="en-US" sz="1400" b="1" dirty="0"/>
              <a:t>Slides</a:t>
            </a:r>
            <a:r>
              <a:rPr lang="en-US" sz="1400" dirty="0"/>
              <a:t> tab in Normal view, click the slide thumbnail that you want the copied slides to follow.</a:t>
            </a:r>
          </a:p>
          <a:p>
            <a:pPr marL="342900" lvl="0" indent="-342900">
              <a:buClrTx/>
              <a:buFont typeface="+mj-lt"/>
              <a:buAutoNum type="arabicPeriod"/>
            </a:pPr>
            <a:r>
              <a:rPr lang="en-US" sz="1400" dirty="0"/>
              <a:t>On the </a:t>
            </a:r>
            <a:r>
              <a:rPr lang="en-US" sz="1400" b="1" dirty="0"/>
              <a:t>toolbar </a:t>
            </a:r>
            <a:r>
              <a:rPr lang="en-US" sz="1400" dirty="0"/>
              <a:t>at the top of the window, click the drop down arrow on the </a:t>
            </a:r>
            <a:r>
              <a:rPr lang="en-US" sz="1400" b="1" dirty="0"/>
              <a:t>New Slide </a:t>
            </a:r>
            <a:r>
              <a:rPr lang="en-US" sz="1400" dirty="0"/>
              <a:t>tab. Select </a:t>
            </a:r>
            <a:r>
              <a:rPr lang="en-US" sz="1400" b="1" dirty="0"/>
              <a:t>Reuse Slides</a:t>
            </a:r>
            <a:r>
              <a:rPr lang="en-US" sz="1400" dirty="0"/>
              <a:t>.</a:t>
            </a:r>
          </a:p>
          <a:p>
            <a:pPr marL="342900" lvl="0" indent="-342900">
              <a:buClrTx/>
              <a:buFont typeface="+mj-lt"/>
              <a:buAutoNum type="arabicPeriod"/>
            </a:pPr>
            <a:r>
              <a:rPr lang="en-US" sz="1400" dirty="0"/>
              <a:t>Click </a:t>
            </a:r>
            <a:r>
              <a:rPr lang="en-US" sz="1400" b="1" dirty="0"/>
              <a:t>Browse</a:t>
            </a:r>
            <a:r>
              <a:rPr lang="en-US" sz="1400" dirty="0"/>
              <a:t> to look for the file; in the Browse dialog box, select the file, and then click </a:t>
            </a:r>
            <a:r>
              <a:rPr lang="en-US" sz="1400" b="1" dirty="0"/>
              <a:t>Open</a:t>
            </a:r>
            <a:r>
              <a:rPr lang="en-US" sz="1400" dirty="0"/>
              <a:t>.</a:t>
            </a:r>
          </a:p>
          <a:p>
            <a:pPr marL="342900" lvl="0" indent="-342900">
              <a:buClrTx/>
              <a:buFont typeface="+mj-lt"/>
              <a:buAutoNum type="arabicPeriod"/>
            </a:pPr>
            <a:r>
              <a:rPr lang="en-US" sz="1400" dirty="0"/>
              <a:t>If you want the new slides to keep their current formatting, in the </a:t>
            </a:r>
            <a:r>
              <a:rPr lang="en-US" sz="1400" b="1" dirty="0"/>
              <a:t>Slide Finder</a:t>
            </a:r>
            <a:r>
              <a:rPr lang="en-US" sz="1400" dirty="0"/>
              <a:t> dialog box, select the </a:t>
            </a:r>
            <a:r>
              <a:rPr lang="en-US" sz="1400" b="1" dirty="0"/>
              <a:t>Keep source formatting</a:t>
            </a:r>
            <a:r>
              <a:rPr lang="en-US" sz="1400" dirty="0"/>
              <a:t> checkbox. When this checkbox is cleared, the copied slides assume the formatting of the slide they are inserted after.</a:t>
            </a:r>
          </a:p>
          <a:p>
            <a:pPr marL="342900" lvl="0" indent="-342900">
              <a:buClrTx/>
              <a:buFont typeface="+mj-lt"/>
              <a:buAutoNum type="arabicPeriod"/>
            </a:pPr>
            <a:r>
              <a:rPr lang="en-US" sz="1400" dirty="0" smtClean="0"/>
              <a:t>To </a:t>
            </a:r>
            <a:r>
              <a:rPr lang="en-US" sz="1400" dirty="0"/>
              <a:t>insert selected slides</a:t>
            </a:r>
            <a:r>
              <a:rPr lang="en-US" sz="1400" i="1" dirty="0"/>
              <a:t>:</a:t>
            </a:r>
            <a:r>
              <a:rPr lang="en-US" sz="1400" dirty="0"/>
              <a:t> Click the slides you want to insert. Slides will place immediately after the slide you have selected in the </a:t>
            </a:r>
            <a:r>
              <a:rPr lang="en-US" sz="1400" b="1" dirty="0"/>
              <a:t>Slides </a:t>
            </a:r>
            <a:r>
              <a:rPr lang="en-US" sz="1400" dirty="0"/>
              <a:t>tab in Normal view.</a:t>
            </a:r>
          </a:p>
          <a:p>
            <a:endParaRPr lang="en-US" sz="1400" dirty="0"/>
          </a:p>
        </p:txBody>
      </p:sp>
      <p:sp>
        <p:nvSpPr>
          <p:cNvPr id="10243"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prstClr val="black"/>
                </a:solidFill>
                <a:cs typeface="Arial" charset="0"/>
              </a:rPr>
              <a:t>© 2018 Pearson Education, Inc.</a:t>
            </a:r>
          </a:p>
        </p:txBody>
      </p:sp>
    </p:spTree>
    <p:extLst>
      <p:ext uri="{BB962C8B-B14F-4D97-AF65-F5344CB8AC3E}">
        <p14:creationId xmlns:p14="http://schemas.microsoft.com/office/powerpoint/2010/main" val="1740854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17.2: Blood composition</a:t>
            </a:r>
            <a:endParaRPr lang="en-US" dirty="0"/>
          </a:p>
        </p:txBody>
      </p:sp>
      <p:sp>
        <p:nvSpPr>
          <p:cNvPr id="3" name="Content Placeholder 2"/>
          <p:cNvSpPr>
            <a:spLocks noGrp="1"/>
          </p:cNvSpPr>
          <p:nvPr>
            <p:ph idx="1"/>
          </p:nvPr>
        </p:nvSpPr>
        <p:spPr/>
        <p:txBody>
          <a:bodyPr/>
          <a:lstStyle/>
          <a:p>
            <a:r>
              <a:rPr lang="en-US" altLang="en-US" dirty="0"/>
              <a:t>Formed </a:t>
            </a:r>
            <a:r>
              <a:rPr lang="en-US" altLang="en-US" dirty="0" smtClean="0"/>
              <a:t>elements (continued)</a:t>
            </a:r>
            <a:endParaRPr lang="en-US" altLang="en-US" dirty="0"/>
          </a:p>
          <a:p>
            <a:pPr lvl="1"/>
            <a:r>
              <a:rPr lang="en-US" altLang="en-US" b="1" dirty="0" smtClean="0"/>
              <a:t>Red blood cells</a:t>
            </a:r>
            <a:r>
              <a:rPr lang="en-US" altLang="en-US" dirty="0" smtClean="0"/>
              <a:t> (</a:t>
            </a:r>
            <a:r>
              <a:rPr lang="en-US" altLang="en-US" b="1" dirty="0" smtClean="0"/>
              <a:t>RBCs, erythrocytes</a:t>
            </a:r>
            <a:r>
              <a:rPr lang="en-US" altLang="en-US" dirty="0" smtClean="0"/>
              <a:t>) = 99.9 percent of formed elements</a:t>
            </a:r>
          </a:p>
          <a:p>
            <a:pPr lvl="2"/>
            <a:r>
              <a:rPr lang="en-US" altLang="en-US" dirty="0" smtClean="0"/>
              <a:t>Oxygen transport</a:t>
            </a:r>
          </a:p>
        </p:txBody>
      </p:sp>
      <p:pic>
        <p:nvPicPr>
          <p:cNvPr id="5" name="Picture 3" descr="\\192.168.4.30\conversion\IRDVD\JPG Creation\Martini _VAP3E\Output\Chapter 17\JPEG FILES\Labeled\fig_17_02_02-L.jpg"/>
          <p:cNvPicPr>
            <a:picLocks noChangeAspect="1" noChangeArrowheads="1"/>
          </p:cNvPicPr>
          <p:nvPr/>
        </p:nvPicPr>
        <p:blipFill>
          <a:blip r:embed="rId3">
            <a:extLst>
              <a:ext uri="{28A0092B-C50C-407E-A947-70E740481C1C}">
                <a14:useLocalDpi xmlns:a14="http://schemas.microsoft.com/office/drawing/2010/main" val="0"/>
              </a:ext>
            </a:extLst>
          </a:blip>
          <a:srcRect b="3406"/>
          <a:stretch>
            <a:fillRect/>
          </a:stretch>
        </p:blipFill>
        <p:spPr bwMode="auto">
          <a:xfrm>
            <a:off x="1122878" y="3053015"/>
            <a:ext cx="6898245" cy="34888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65471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92.168.4.30\conversion\IRDVD\JPG Creation\Martini _VAP3E\Output\Chapter 17\JPEG FILES\Labeled\fig_17_02_01-02-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800853" y="888889"/>
            <a:ext cx="7578806" cy="570241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smtClean="0"/>
              <a:t>Summary of the composition of whole blood</a:t>
            </a:r>
            <a:br>
              <a:rPr lang="en-US" smtClean="0"/>
            </a:br>
            <a:endParaRPr lang="en-US" dirty="0"/>
          </a:p>
        </p:txBody>
      </p:sp>
      <p:sp>
        <p:nvSpPr>
          <p:cNvPr id="6" name="Footer Placeholder 5"/>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692189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17.2: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Identify the two components making up whole blood, and list the composition of each.</a:t>
            </a:r>
          </a:p>
          <a:p>
            <a:pPr marL="514350" indent="-514350">
              <a:buClr>
                <a:srgbClr val="00743A"/>
              </a:buClr>
              <a:buFont typeface="+mj-lt"/>
              <a:buAutoNum type="alphaUcPeriod"/>
            </a:pPr>
            <a:r>
              <a:rPr lang="en-US" dirty="0" smtClean="0"/>
              <a:t>Define </a:t>
            </a:r>
            <a:r>
              <a:rPr lang="en-US" i="1" dirty="0" smtClean="0"/>
              <a:t>hematocrit</a:t>
            </a:r>
            <a:r>
              <a:rPr lang="en-US" dirty="0" smtClean="0"/>
              <a:t>.</a:t>
            </a:r>
          </a:p>
          <a:p>
            <a:pPr marL="514350" indent="-514350">
              <a:buClr>
                <a:srgbClr val="00743A"/>
              </a:buClr>
              <a:buFont typeface="+mj-lt"/>
              <a:buAutoNum type="alphaUcPeriod"/>
            </a:pPr>
            <a:r>
              <a:rPr lang="en-US" dirty="0" smtClean="0"/>
              <a:t>Which specific plasma proteins would you expect to be elevated during an infection?</a:t>
            </a:r>
          </a:p>
          <a:p>
            <a:pPr>
              <a:lnSpc>
                <a:spcPts val="1200"/>
              </a:lnSpc>
            </a:pPr>
            <a:endParaRPr lang="en-US" dirty="0" smtClean="0"/>
          </a:p>
          <a:p>
            <a:r>
              <a:rPr lang="en-US" i="1" dirty="0" smtClean="0"/>
              <a:t>Learning Outcome: </a:t>
            </a:r>
            <a:r>
              <a:rPr lang="en-US" dirty="0" smtClean="0"/>
              <a:t>Describe the important components and major properties of blood.</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6756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168.4.30\conversion\IRDVD\JPG Creation\Martini _VAP3E\Output\Chapter 17\JPEG FILES\Labeled\fig_17_03_01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6053776" y="1150938"/>
            <a:ext cx="2931210" cy="3954162"/>
          </a:xfrm>
          <a:prstGeom prst="rect">
            <a:avLst/>
          </a:prstGeom>
          <a:noFill/>
          <a:extLst>
            <a:ext uri="{909E8E84-426E-40dd-AFC4-6F175D3DCCD1}">
              <a14:hiddenFill xmlns="" xmlns:a14="http://schemas.microsoft.com/office/drawing/2010/main">
                <a:solidFill>
                  <a:srgbClr val="FFFFFF"/>
                </a:solidFill>
              </a14:hiddenFill>
            </a:ext>
          </a:extLst>
        </p:spPr>
      </p:pic>
      <p:sp>
        <p:nvSpPr>
          <p:cNvPr id="31745" name="Title 1"/>
          <p:cNvSpPr>
            <a:spLocks noGrp="1"/>
          </p:cNvSpPr>
          <p:nvPr>
            <p:ph type="title"/>
          </p:nvPr>
        </p:nvSpPr>
        <p:spPr/>
        <p:txBody>
          <a:bodyPr/>
          <a:lstStyle/>
          <a:p>
            <a:r>
              <a:rPr lang="en-US" smtClean="0"/>
              <a:t>Module 17.3: Formed elements are produced by stem cells in red bone marrow</a:t>
            </a:r>
            <a:endParaRPr lang="en-US" dirty="0"/>
          </a:p>
        </p:txBody>
      </p:sp>
      <p:sp>
        <p:nvSpPr>
          <p:cNvPr id="31746" name="Content Placeholder 2"/>
          <p:cNvSpPr>
            <a:spLocks noGrp="1"/>
          </p:cNvSpPr>
          <p:nvPr>
            <p:ph idx="1"/>
          </p:nvPr>
        </p:nvSpPr>
        <p:spPr>
          <a:xfrm>
            <a:off x="446089" y="1290638"/>
            <a:ext cx="5880948" cy="4959350"/>
          </a:xfrm>
        </p:spPr>
        <p:txBody>
          <a:bodyPr/>
          <a:lstStyle/>
          <a:p>
            <a:r>
              <a:rPr lang="en-US" dirty="0" smtClean="0"/>
              <a:t>Development of formed elements = </a:t>
            </a:r>
            <a:r>
              <a:rPr lang="en-US" b="1" dirty="0" err="1" smtClean="0"/>
              <a:t>hemopoiesis</a:t>
            </a:r>
            <a:r>
              <a:rPr lang="en-US" b="1" dirty="0" smtClean="0"/>
              <a:t>/hematopoiesis</a:t>
            </a:r>
          </a:p>
          <a:p>
            <a:pPr lvl="1"/>
            <a:r>
              <a:rPr lang="en-US" dirty="0" smtClean="0"/>
              <a:t>Occurs in red bone marrow</a:t>
            </a:r>
          </a:p>
          <a:p>
            <a:r>
              <a:rPr lang="en-US" b="1" dirty="0" err="1" smtClean="0"/>
              <a:t>Hemocytoblasts</a:t>
            </a:r>
            <a:r>
              <a:rPr lang="en-US" dirty="0" smtClean="0"/>
              <a:t> from </a:t>
            </a:r>
            <a:br>
              <a:rPr lang="en-US" dirty="0" smtClean="0"/>
            </a:br>
            <a:r>
              <a:rPr lang="en-US" i="1" dirty="0" smtClean="0"/>
              <a:t>hematopoietic stem cells </a:t>
            </a:r>
            <a:r>
              <a:rPr lang="en-US" dirty="0" smtClean="0"/>
              <a:t>(</a:t>
            </a:r>
            <a:r>
              <a:rPr lang="en-US" i="1" dirty="0" smtClean="0"/>
              <a:t>HSCs</a:t>
            </a:r>
            <a:r>
              <a:rPr lang="en-US" dirty="0" smtClean="0"/>
              <a:t>)</a:t>
            </a:r>
            <a:endParaRPr lang="en-US" b="1" dirty="0" smtClean="0"/>
          </a:p>
          <a:p>
            <a:pPr lvl="1"/>
            <a:r>
              <a:rPr lang="en-US" dirty="0" smtClean="0"/>
              <a:t>Produce two types of stem cells</a:t>
            </a:r>
          </a:p>
          <a:p>
            <a:pPr marL="1027113" lvl="2" indent="-457200">
              <a:buFont typeface="+mj-lt"/>
              <a:buAutoNum type="arabicPeriod"/>
            </a:pPr>
            <a:r>
              <a:rPr lang="en-US" dirty="0" smtClean="0"/>
              <a:t>​</a:t>
            </a:r>
            <a:r>
              <a:rPr lang="en-US" i="1" dirty="0" smtClean="0"/>
              <a:t>Lymphoid stem cells </a:t>
            </a:r>
            <a:r>
              <a:rPr lang="en-US" dirty="0" smtClean="0"/>
              <a:t>produce </a:t>
            </a:r>
            <a:br>
              <a:rPr lang="en-US" dirty="0" smtClean="0"/>
            </a:br>
            <a:r>
              <a:rPr lang="en-US" dirty="0" smtClean="0"/>
              <a:t>lymphocytes (type of WBC)</a:t>
            </a:r>
          </a:p>
          <a:p>
            <a:pPr marL="1027113" lvl="2" indent="-457200">
              <a:buFont typeface="+mj-lt"/>
              <a:buAutoNum type="arabicPeriod"/>
            </a:pPr>
            <a:r>
              <a:rPr lang="en-US" dirty="0" smtClean="0"/>
              <a:t>​</a:t>
            </a:r>
            <a:r>
              <a:rPr lang="en-US" i="1" dirty="0" smtClean="0"/>
              <a:t>Myeloid stem cells </a:t>
            </a:r>
            <a:r>
              <a:rPr lang="en-US" dirty="0" smtClean="0"/>
              <a:t>produce </a:t>
            </a:r>
            <a:br>
              <a:rPr lang="en-US" dirty="0" smtClean="0"/>
            </a:br>
            <a:r>
              <a:rPr lang="en-US" dirty="0" smtClean="0"/>
              <a:t>RBCs, other WBCs</a:t>
            </a:r>
            <a:endParaRPr 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62445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Two types of stem cells produced </a:t>
            </a:r>
            <a:br>
              <a:rPr lang="en-US" dirty="0" smtClean="0"/>
            </a:br>
            <a:r>
              <a:rPr lang="en-US" dirty="0" smtClean="0"/>
              <a:t>by </a:t>
            </a:r>
            <a:r>
              <a:rPr lang="en-US" dirty="0" err="1" smtClean="0"/>
              <a:t>hemocytoblasts</a:t>
            </a:r>
            <a:endParaRPr lang="en-US" dirty="0" smtClean="0"/>
          </a:p>
          <a:p>
            <a:pPr marL="690563" lvl="1" indent="-514350">
              <a:buFont typeface="+mj-lt"/>
              <a:buAutoNum type="arabicPeriod"/>
            </a:pPr>
            <a:r>
              <a:rPr lang="en-US" dirty="0" smtClean="0"/>
              <a:t>​</a:t>
            </a:r>
            <a:r>
              <a:rPr lang="en-US" b="1" dirty="0" smtClean="0"/>
              <a:t>Lymphoid</a:t>
            </a:r>
            <a:r>
              <a:rPr lang="en-US" dirty="0" smtClean="0"/>
              <a:t> </a:t>
            </a:r>
            <a:r>
              <a:rPr lang="en-US" b="1" dirty="0" smtClean="0"/>
              <a:t>stem</a:t>
            </a:r>
            <a:r>
              <a:rPr lang="en-US" dirty="0" smtClean="0"/>
              <a:t> </a:t>
            </a:r>
            <a:r>
              <a:rPr lang="en-US" b="1" dirty="0" smtClean="0"/>
              <a:t>cells</a:t>
            </a:r>
            <a:r>
              <a:rPr lang="en-US" dirty="0" smtClean="0"/>
              <a:t> produce </a:t>
            </a:r>
            <a:br>
              <a:rPr lang="en-US" dirty="0" smtClean="0"/>
            </a:br>
            <a:r>
              <a:rPr lang="en-US" dirty="0" smtClean="0"/>
              <a:t>lymphocytes (immune response)</a:t>
            </a:r>
          </a:p>
          <a:p>
            <a:pPr lvl="2"/>
            <a:r>
              <a:rPr lang="en-US" dirty="0" smtClean="0"/>
              <a:t>Originate in red bone marrow; </a:t>
            </a:r>
            <a:br>
              <a:rPr lang="en-US" dirty="0" smtClean="0"/>
            </a:br>
            <a:r>
              <a:rPr lang="en-US" dirty="0" smtClean="0"/>
              <a:t>some stay</a:t>
            </a:r>
          </a:p>
          <a:p>
            <a:pPr lvl="2"/>
            <a:r>
              <a:rPr lang="en-US" dirty="0" smtClean="0"/>
              <a:t>Others migrate to </a:t>
            </a:r>
            <a:r>
              <a:rPr lang="en-US" b="1" dirty="0" smtClean="0"/>
              <a:t>lymphoid</a:t>
            </a:r>
            <a:r>
              <a:rPr lang="en-US" dirty="0" smtClean="0"/>
              <a:t> </a:t>
            </a:r>
            <a:br>
              <a:rPr lang="en-US" dirty="0" smtClean="0"/>
            </a:br>
            <a:r>
              <a:rPr lang="en-US" b="1" dirty="0" smtClean="0"/>
              <a:t>tissues </a:t>
            </a:r>
            <a:r>
              <a:rPr lang="en-US" dirty="0" smtClean="0"/>
              <a:t>(thymus, spleen, lymph </a:t>
            </a:r>
            <a:br>
              <a:rPr lang="en-US" dirty="0" smtClean="0"/>
            </a:br>
            <a:r>
              <a:rPr lang="en-US" dirty="0" smtClean="0"/>
              <a:t>nodes)</a:t>
            </a:r>
          </a:p>
          <a:p>
            <a:pPr marL="690563" lvl="1" indent="-514350">
              <a:buFont typeface="+mj-lt"/>
              <a:buAutoNum type="arabicPeriod"/>
            </a:pPr>
            <a:r>
              <a:rPr lang="en-US" dirty="0" smtClean="0"/>
              <a:t>​</a:t>
            </a:r>
            <a:r>
              <a:rPr lang="en-US" b="1" dirty="0" smtClean="0"/>
              <a:t>Myeloid</a:t>
            </a:r>
            <a:r>
              <a:rPr lang="en-US" dirty="0" smtClean="0"/>
              <a:t> </a:t>
            </a:r>
            <a:r>
              <a:rPr lang="en-US" b="1" dirty="0" smtClean="0"/>
              <a:t>stem</a:t>
            </a:r>
            <a:r>
              <a:rPr lang="en-US" dirty="0" smtClean="0"/>
              <a:t> </a:t>
            </a:r>
            <a:r>
              <a:rPr lang="en-US" b="1" dirty="0" smtClean="0"/>
              <a:t>cells </a:t>
            </a:r>
            <a:r>
              <a:rPr lang="en-US" dirty="0" smtClean="0"/>
              <a:t>give rise to </a:t>
            </a:r>
            <a:br>
              <a:rPr lang="en-US" dirty="0" smtClean="0"/>
            </a:br>
            <a:r>
              <a:rPr lang="en-US" dirty="0" smtClean="0"/>
              <a:t>all other formed elements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5" descr="\\192.168.4.30\conversion\IRDVD\JPG Creation\Martini _VAP3E\Output\Chapter 17\JPEG FILES\Labeled\fig_17_03_01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6053776" y="1150938"/>
            <a:ext cx="2931210" cy="39541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5404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Lymphoid stem cells to lymphocytes</a:t>
            </a:r>
          </a:p>
          <a:p>
            <a:pPr algn="ctr"/>
            <a:r>
              <a:rPr lang="en-US" sz="2600" dirty="0" smtClean="0"/>
              <a:t>Lymphoid stem cells </a:t>
            </a:r>
            <a:r>
              <a:rPr lang="en-US" sz="2600" dirty="0" smtClean="0">
                <a:cs typeface="Arial" panose="020B0604020202020204" pitchFamily="34" charset="0"/>
                <a:sym typeface="Symbol"/>
              </a:rPr>
              <a:t>→</a:t>
            </a:r>
            <a:r>
              <a:rPr lang="en-US" sz="2600" dirty="0" smtClean="0">
                <a:sym typeface="Wingdings" panose="05000000000000000000" pitchFamily="2" charset="2"/>
              </a:rPr>
              <a:t> </a:t>
            </a:r>
            <a:r>
              <a:rPr lang="en-US" sz="2600" dirty="0" err="1" smtClean="0"/>
              <a:t>lymphoblasts</a:t>
            </a:r>
            <a:r>
              <a:rPr lang="en-US" sz="2600" dirty="0" smtClean="0"/>
              <a:t> </a:t>
            </a:r>
            <a:r>
              <a:rPr lang="en-US" sz="2600" dirty="0">
                <a:cs typeface="Arial" panose="020B0604020202020204" pitchFamily="34" charset="0"/>
                <a:sym typeface="Symbol"/>
              </a:rPr>
              <a:t>→</a:t>
            </a:r>
            <a:r>
              <a:rPr lang="en-US" sz="2600" dirty="0" smtClean="0">
                <a:sym typeface="Wingdings" panose="05000000000000000000" pitchFamily="2" charset="2"/>
              </a:rPr>
              <a:t> </a:t>
            </a:r>
            <a:r>
              <a:rPr lang="en-US" sz="2600" dirty="0" err="1" smtClean="0"/>
              <a:t>prolymphocytes</a:t>
            </a:r>
            <a:r>
              <a:rPr lang="en-US" sz="2600" dirty="0" smtClean="0"/>
              <a:t> </a:t>
            </a:r>
            <a:r>
              <a:rPr lang="en-US" sz="2600" dirty="0">
                <a:cs typeface="Arial" panose="020B0604020202020204" pitchFamily="34" charset="0"/>
                <a:sym typeface="Symbol"/>
              </a:rPr>
              <a:t>→</a:t>
            </a:r>
            <a:r>
              <a:rPr lang="en-US" sz="2600" dirty="0" smtClean="0">
                <a:sym typeface="Wingdings" panose="05000000000000000000" pitchFamily="2" charset="2"/>
              </a:rPr>
              <a:t> </a:t>
            </a:r>
            <a:r>
              <a:rPr lang="en-US" sz="2600" dirty="0" smtClean="0"/>
              <a:t>lymphocytes</a:t>
            </a:r>
          </a:p>
          <a:p>
            <a:r>
              <a:rPr lang="en-US" b="1" dirty="0" smtClean="0"/>
              <a:t>Colony-stimulating factors </a:t>
            </a:r>
            <a:r>
              <a:rPr lang="en-US" dirty="0" smtClean="0"/>
              <a:t>= hormones released by activated lymphocytes and other cells during immune response to stimulate blood cell formation</a:t>
            </a:r>
            <a:endParaRPr lang="en-US" dirty="0"/>
          </a:p>
          <a:p>
            <a:pPr lvl="1"/>
            <a:endParaRPr lang="en-US" dirty="0"/>
          </a:p>
        </p:txBody>
      </p:sp>
      <p:pic>
        <p:nvPicPr>
          <p:cNvPr id="5" name="Picture 6" descr="\\192.168.4.30\conversion\IRDVD\JPG Creation\Martini _VAP3E\Output\Chapter 17\JPEG FILES\Labeled\fig_17_03_01B-L.jpg"/>
          <p:cNvPicPr>
            <a:picLocks noChangeAspect="1" noChangeArrowheads="1"/>
          </p:cNvPicPr>
          <p:nvPr/>
        </p:nvPicPr>
        <p:blipFill>
          <a:blip r:embed="rId2">
            <a:extLst>
              <a:ext uri="{28A0092B-C50C-407E-A947-70E740481C1C}">
                <a14:useLocalDpi xmlns:a14="http://schemas.microsoft.com/office/drawing/2010/main" val="0"/>
              </a:ext>
            </a:extLst>
          </a:blip>
          <a:srcRect b="9225"/>
          <a:stretch>
            <a:fillRect/>
          </a:stretch>
        </p:blipFill>
        <p:spPr bwMode="auto">
          <a:xfrm>
            <a:off x="316706" y="3964878"/>
            <a:ext cx="8547100" cy="150013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20481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192.168.4.30\conversion\IRDVD\JPG Creation\Martini _VAP3E\Output\Chapter 17\JPEG FILES\Labeled\fig_17_03_01C-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4990168" y="750771"/>
            <a:ext cx="3983900" cy="503393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a:xfrm>
            <a:off x="446089" y="909522"/>
            <a:ext cx="4879674" cy="5340466"/>
          </a:xfrm>
        </p:spPr>
        <p:txBody>
          <a:bodyPr/>
          <a:lstStyle/>
          <a:p>
            <a:r>
              <a:rPr lang="en-US" dirty="0" smtClean="0"/>
              <a:t>Myeloid stem cells to immature blast cells</a:t>
            </a:r>
          </a:p>
          <a:p>
            <a:pPr lvl="1"/>
            <a:r>
              <a:rPr lang="en-US" dirty="0" smtClean="0"/>
              <a:t>Myeloid stem cells differentiate into three types of </a:t>
            </a:r>
            <a:r>
              <a:rPr lang="en-US" b="1" dirty="0" smtClean="0"/>
              <a:t>progenitor cells</a:t>
            </a:r>
            <a:r>
              <a:rPr lang="en-US" dirty="0" smtClean="0"/>
              <a:t> that, in turn, differentiate into:</a:t>
            </a:r>
          </a:p>
          <a:p>
            <a:pPr marL="1084263" lvl="2" indent="-514350">
              <a:buFont typeface="+mj-lt"/>
              <a:buAutoNum type="arabicPeriod"/>
            </a:pPr>
            <a:r>
              <a:rPr lang="en-US" dirty="0" err="1" smtClean="0"/>
              <a:t>Monoblasts</a:t>
            </a:r>
            <a:r>
              <a:rPr lang="en-US" dirty="0" smtClean="0"/>
              <a:t> and </a:t>
            </a:r>
            <a:r>
              <a:rPr lang="en-US" dirty="0" err="1" smtClean="0"/>
              <a:t>myeloblasts</a:t>
            </a:r>
            <a:endParaRPr lang="en-US" dirty="0" smtClean="0"/>
          </a:p>
          <a:p>
            <a:pPr marL="1084263" lvl="2" indent="-514350">
              <a:buFont typeface="+mj-lt"/>
              <a:buAutoNum type="arabicPeriod"/>
            </a:pPr>
            <a:r>
              <a:rPr lang="en-US" dirty="0" smtClean="0"/>
              <a:t>​</a:t>
            </a:r>
            <a:r>
              <a:rPr lang="en-US" b="1" dirty="0" smtClean="0"/>
              <a:t>Megakaryocytes</a:t>
            </a:r>
            <a:r>
              <a:rPr lang="en-US" dirty="0" smtClean="0"/>
              <a:t> </a:t>
            </a:r>
          </a:p>
          <a:p>
            <a:pPr marL="1084263" lvl="2" indent="-514350">
              <a:buFont typeface="+mj-lt"/>
              <a:buAutoNum type="arabicPeriod"/>
            </a:pPr>
            <a:r>
              <a:rPr lang="en-US" dirty="0" err="1" smtClean="0"/>
              <a:t>Proerythroblasts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970664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Myeloid stem cells to </a:t>
            </a:r>
            <a:r>
              <a:rPr lang="en-US" dirty="0" err="1" smtClean="0"/>
              <a:t>monoblasts</a:t>
            </a:r>
            <a:r>
              <a:rPr lang="en-US" dirty="0" smtClean="0"/>
              <a:t> to monocytes</a:t>
            </a:r>
          </a:p>
          <a:p>
            <a:pPr lvl="1"/>
            <a:r>
              <a:rPr lang="en-US" dirty="0" err="1" smtClean="0"/>
              <a:t>Monoblasts</a:t>
            </a:r>
            <a:r>
              <a:rPr lang="en-US" dirty="0" smtClean="0"/>
              <a:t> differentiate into </a:t>
            </a:r>
            <a:r>
              <a:rPr lang="en-US" dirty="0" err="1" smtClean="0"/>
              <a:t>promonocytes</a:t>
            </a:r>
            <a:endParaRPr lang="en-US" dirty="0" smtClean="0"/>
          </a:p>
          <a:p>
            <a:pPr lvl="1"/>
            <a:r>
              <a:rPr lang="en-US" dirty="0" smtClean="0"/>
              <a:t> </a:t>
            </a:r>
            <a:r>
              <a:rPr lang="en-US" dirty="0" err="1" smtClean="0"/>
              <a:t>Promonocytes</a:t>
            </a:r>
            <a:r>
              <a:rPr lang="en-US" dirty="0" smtClean="0"/>
              <a:t> differentiate into monocytes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4" descr="C:\Users\rajesh\Desktop\Mobi\fig_17_03_01A-E-01-L.jpg"/>
          <p:cNvPicPr>
            <a:picLocks noChangeAspect="1" noChangeArrowheads="1"/>
          </p:cNvPicPr>
          <p:nvPr/>
        </p:nvPicPr>
        <p:blipFill>
          <a:blip r:embed="rId2">
            <a:extLst>
              <a:ext uri="{28A0092B-C50C-407E-A947-70E740481C1C}">
                <a14:useLocalDpi xmlns:a14="http://schemas.microsoft.com/office/drawing/2010/main" val="0"/>
              </a:ext>
            </a:extLst>
          </a:blip>
          <a:srcRect b="2803"/>
          <a:stretch>
            <a:fillRect/>
          </a:stretch>
        </p:blipFill>
        <p:spPr bwMode="auto">
          <a:xfrm>
            <a:off x="1361371" y="2478125"/>
            <a:ext cx="6421258" cy="39851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94055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Myeloid stem cells to </a:t>
            </a:r>
            <a:r>
              <a:rPr lang="en-US" dirty="0" err="1" smtClean="0"/>
              <a:t>myeloblasts</a:t>
            </a:r>
            <a:r>
              <a:rPr lang="en-US" dirty="0" smtClean="0"/>
              <a:t> to WBCs</a:t>
            </a:r>
          </a:p>
          <a:p>
            <a:pPr lvl="1"/>
            <a:r>
              <a:rPr lang="en-US" dirty="0" err="1" smtClean="0"/>
              <a:t>Myeloblasts</a:t>
            </a:r>
            <a:r>
              <a:rPr lang="en-US" dirty="0" smtClean="0"/>
              <a:t> differentiate into three types of </a:t>
            </a:r>
            <a:r>
              <a:rPr lang="en-US" dirty="0" err="1" smtClean="0"/>
              <a:t>myelocytes</a:t>
            </a:r>
            <a:endParaRPr lang="en-US" dirty="0" smtClean="0"/>
          </a:p>
          <a:p>
            <a:pPr lvl="1"/>
            <a:r>
              <a:rPr lang="en-US" dirty="0" err="1" smtClean="0"/>
              <a:t>Myelocytes</a:t>
            </a:r>
            <a:r>
              <a:rPr lang="en-US" dirty="0" smtClean="0"/>
              <a:t> differentiate into band cells</a:t>
            </a:r>
          </a:p>
          <a:p>
            <a:pPr lvl="1"/>
            <a:r>
              <a:rPr lang="en-US" dirty="0" smtClean="0"/>
              <a:t>Band cells differentiate into neutrophils, eosinophils, basophils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5" descr="C:\Users\rajesh\Desktop\Mobi\fig_17_03_01A-E-02-L.jpg"/>
          <p:cNvPicPr>
            <a:picLocks noChangeAspect="1" noChangeArrowheads="1"/>
          </p:cNvPicPr>
          <p:nvPr/>
        </p:nvPicPr>
        <p:blipFill>
          <a:blip r:embed="rId2">
            <a:extLst>
              <a:ext uri="{28A0092B-C50C-407E-A947-70E740481C1C}">
                <a14:useLocalDpi xmlns:a14="http://schemas.microsoft.com/office/drawing/2010/main" val="0"/>
              </a:ext>
            </a:extLst>
          </a:blip>
          <a:srcRect b="3222"/>
          <a:stretch>
            <a:fillRect/>
          </a:stretch>
        </p:blipFill>
        <p:spPr bwMode="auto">
          <a:xfrm>
            <a:off x="2690546" y="3341763"/>
            <a:ext cx="6043879" cy="32495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1342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rajesh\Desktop\Mobi\fig_17_03_01A-E-03-L.jpg"/>
          <p:cNvPicPr>
            <a:picLocks noChangeAspect="1" noChangeArrowheads="1"/>
          </p:cNvPicPr>
          <p:nvPr/>
        </p:nvPicPr>
        <p:blipFill>
          <a:blip r:embed="rId2">
            <a:extLst>
              <a:ext uri="{28A0092B-C50C-407E-A947-70E740481C1C}">
                <a14:useLocalDpi xmlns:a14="http://schemas.microsoft.com/office/drawing/2010/main" val="0"/>
              </a:ext>
            </a:extLst>
          </a:blip>
          <a:srcRect b="7163"/>
          <a:stretch>
            <a:fillRect/>
          </a:stretch>
        </p:blipFill>
        <p:spPr bwMode="auto">
          <a:xfrm>
            <a:off x="311470" y="3579754"/>
            <a:ext cx="7262124" cy="168422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Myeloid stem cells to megakaryocytes to platelets</a:t>
            </a:r>
          </a:p>
          <a:p>
            <a:pPr lvl="1"/>
            <a:r>
              <a:rPr lang="en-US" dirty="0" smtClean="0"/>
              <a:t>Myeloid stem cells differentiate into </a:t>
            </a:r>
            <a:r>
              <a:rPr lang="en-US" b="1" dirty="0" smtClean="0"/>
              <a:t>megakaryocytes</a:t>
            </a:r>
          </a:p>
          <a:p>
            <a:pPr lvl="2"/>
            <a:r>
              <a:rPr lang="en-US" dirty="0" smtClean="0"/>
              <a:t>Megakaryocytes</a:t>
            </a:r>
            <a:r>
              <a:rPr lang="en-US" b="1" dirty="0" smtClean="0"/>
              <a:t> </a:t>
            </a:r>
            <a:r>
              <a:rPr lang="en-US" dirty="0" smtClean="0"/>
              <a:t>are enormous cells with large nuclei</a:t>
            </a:r>
          </a:p>
          <a:p>
            <a:pPr lvl="2"/>
            <a:r>
              <a:rPr lang="en-US" dirty="0" smtClean="0"/>
              <a:t>Eventually shed cytoplasm in small, membrane-enclosed packets = </a:t>
            </a:r>
            <a:r>
              <a:rPr lang="en-US" i="1" dirty="0" smtClean="0"/>
              <a:t>platelets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8" descr="\\192.168.4.30\conversion\IRDVD\JPG Creation\Martini _VAP3E\Output\Chapter 17\JPEG FILES\Labeled\fig_17_03_02-L.jpg"/>
          <p:cNvPicPr>
            <a:picLocks noChangeAspect="1" noChangeArrowheads="1"/>
          </p:cNvPicPr>
          <p:nvPr/>
        </p:nvPicPr>
        <p:blipFill>
          <a:blip r:embed="rId3">
            <a:extLst>
              <a:ext uri="{28A0092B-C50C-407E-A947-70E740481C1C}">
                <a14:useLocalDpi xmlns:a14="http://schemas.microsoft.com/office/drawing/2010/main" val="0"/>
              </a:ext>
            </a:extLst>
          </a:blip>
          <a:srcRect b="6281"/>
          <a:stretch>
            <a:fillRect/>
          </a:stretch>
        </p:blipFill>
        <p:spPr bwMode="auto">
          <a:xfrm>
            <a:off x="2892384" y="5001647"/>
            <a:ext cx="5976659" cy="1589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84953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mtClean="0"/>
              <a:t>Section 1: Plasma and Formed Elements</a:t>
            </a:r>
            <a:endParaRPr lang="en-US" dirty="0"/>
          </a:p>
        </p:txBody>
      </p:sp>
      <p:sp>
        <p:nvSpPr>
          <p:cNvPr id="3" name="Content Placeholder 2"/>
          <p:cNvSpPr>
            <a:spLocks noGrp="1"/>
          </p:cNvSpPr>
          <p:nvPr>
            <p:ph idx="1"/>
          </p:nvPr>
        </p:nvSpPr>
        <p:spPr/>
        <p:txBody>
          <a:bodyPr/>
          <a:lstStyle/>
          <a:p>
            <a:r>
              <a:rPr lang="en-US" b="1" dirty="0" smtClean="0"/>
              <a:t>Learning Outcomes</a:t>
            </a:r>
          </a:p>
          <a:p>
            <a:pPr marL="978408" lvl="1" indent="-978408">
              <a:spcBef>
                <a:spcPts val="1200"/>
              </a:spcBef>
              <a:buNone/>
            </a:pPr>
            <a:r>
              <a:rPr lang="en-US" dirty="0" smtClean="0"/>
              <a:t>17.1	List the components of the cardiovascular system, and describe several important functions of blood.</a:t>
            </a:r>
          </a:p>
          <a:p>
            <a:pPr marL="978408" lvl="1" indent="-978408">
              <a:spcBef>
                <a:spcPts val="1200"/>
              </a:spcBef>
              <a:buNone/>
            </a:pPr>
            <a:r>
              <a:rPr lang="en-US" dirty="0" smtClean="0"/>
              <a:t>17.2	Describe the important components and major properties of blood.</a:t>
            </a:r>
          </a:p>
          <a:p>
            <a:pPr marL="978408" lvl="1" indent="-978408">
              <a:spcBef>
                <a:spcPts val="1200"/>
              </a:spcBef>
              <a:buNone/>
            </a:pPr>
            <a:r>
              <a:rPr lang="en-US" dirty="0" smtClean="0"/>
              <a:t>17.3	Explain the origins and differentiation of the formed elements.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132208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rajesh\Desktop\Mobi\fig_17_03_01A-E-04-L.jpg"/>
          <p:cNvPicPr>
            <a:picLocks noChangeAspect="1" noChangeArrowheads="1"/>
          </p:cNvPicPr>
          <p:nvPr/>
        </p:nvPicPr>
        <p:blipFill>
          <a:blip r:embed="rId2">
            <a:extLst>
              <a:ext uri="{28A0092B-C50C-407E-A947-70E740481C1C}">
                <a14:useLocalDpi xmlns:a14="http://schemas.microsoft.com/office/drawing/2010/main" val="0"/>
              </a:ext>
            </a:extLst>
          </a:blip>
          <a:srcRect b="5411"/>
          <a:stretch>
            <a:fillRect/>
          </a:stretch>
        </p:blipFill>
        <p:spPr bwMode="auto">
          <a:xfrm>
            <a:off x="775176" y="4045145"/>
            <a:ext cx="7593649" cy="237549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dirty="0" smtClean="0"/>
              <a:t>Myeloid stem cells to </a:t>
            </a:r>
            <a:r>
              <a:rPr lang="en-US" dirty="0" err="1" smtClean="0"/>
              <a:t>proerythroblasts</a:t>
            </a:r>
            <a:r>
              <a:rPr lang="en-US" dirty="0" smtClean="0"/>
              <a:t> to RBCs</a:t>
            </a:r>
          </a:p>
          <a:p>
            <a:pPr lvl="1"/>
            <a:r>
              <a:rPr lang="en-US" dirty="0" smtClean="0"/>
              <a:t>Myeloid stem cells differentiate into </a:t>
            </a:r>
            <a:r>
              <a:rPr lang="en-US" dirty="0" err="1" smtClean="0"/>
              <a:t>proerythroblasts</a:t>
            </a:r>
            <a:endParaRPr lang="en-US" dirty="0" smtClean="0"/>
          </a:p>
          <a:p>
            <a:pPr lvl="1"/>
            <a:r>
              <a:rPr lang="en-US" dirty="0" err="1" smtClean="0"/>
              <a:t>Proerythroblasts</a:t>
            </a:r>
            <a:r>
              <a:rPr lang="en-US" dirty="0" smtClean="0"/>
              <a:t> differentiate to erythroblasts, which shed their nuclei, and then on to </a:t>
            </a:r>
            <a:r>
              <a:rPr lang="en-US" dirty="0" err="1" smtClean="0"/>
              <a:t>anucleate</a:t>
            </a:r>
            <a:r>
              <a:rPr lang="en-US" dirty="0" smtClean="0"/>
              <a:t> reticulocytes</a:t>
            </a:r>
            <a:r>
              <a:rPr lang="en-US" i="1" dirty="0" smtClean="0"/>
              <a:t> </a:t>
            </a:r>
          </a:p>
          <a:p>
            <a:pPr lvl="1"/>
            <a:r>
              <a:rPr lang="en-US" dirty="0" smtClean="0"/>
              <a:t>Reticulocytes differentiate to erythrocytes (red blood cells/RBCs)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522222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rajesh\Desktop\Mobi\fig_17_03_01A-E-04-L.jpg"/>
          <p:cNvPicPr>
            <a:picLocks noChangeAspect="1" noChangeArrowheads="1"/>
          </p:cNvPicPr>
          <p:nvPr/>
        </p:nvPicPr>
        <p:blipFill>
          <a:blip r:embed="rId2">
            <a:extLst>
              <a:ext uri="{28A0092B-C50C-407E-A947-70E740481C1C}">
                <a14:useLocalDpi xmlns:a14="http://schemas.microsoft.com/office/drawing/2010/main" val="0"/>
              </a:ext>
            </a:extLst>
          </a:blip>
          <a:srcRect b="5411"/>
          <a:stretch>
            <a:fillRect/>
          </a:stretch>
        </p:blipFill>
        <p:spPr bwMode="auto">
          <a:xfrm>
            <a:off x="775176" y="4045145"/>
            <a:ext cx="7593649" cy="237549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b="1" dirty="0" smtClean="0"/>
              <a:t>Erythropoietin </a:t>
            </a:r>
            <a:r>
              <a:rPr lang="en-US" dirty="0" smtClean="0"/>
              <a:t>(</a:t>
            </a:r>
            <a:r>
              <a:rPr lang="en-US" b="1" dirty="0" smtClean="0"/>
              <a:t>EPO</a:t>
            </a:r>
            <a:r>
              <a:rPr lang="en-US" dirty="0" smtClean="0"/>
              <a:t>)</a:t>
            </a:r>
          </a:p>
          <a:p>
            <a:pPr lvl="1"/>
            <a:r>
              <a:rPr lang="en-US" dirty="0" smtClean="0"/>
              <a:t>Released into plasma in response to low tissue oxygen levels = </a:t>
            </a:r>
            <a:r>
              <a:rPr lang="en-US" b="1" dirty="0" smtClean="0"/>
              <a:t>hypoxia</a:t>
            </a:r>
            <a:r>
              <a:rPr lang="en-US" dirty="0" smtClean="0"/>
              <a:t> (</a:t>
            </a:r>
            <a:r>
              <a:rPr lang="en-US" i="1" dirty="0" smtClean="0"/>
              <a:t>hypo</a:t>
            </a:r>
            <a:r>
              <a:rPr lang="en-US" dirty="0" smtClean="0"/>
              <a:t>, below + </a:t>
            </a:r>
            <a:r>
              <a:rPr lang="en-US" i="1" dirty="0" smtClean="0"/>
              <a:t>oxy</a:t>
            </a:r>
            <a:r>
              <a:rPr lang="en-US" dirty="0" smtClean="0"/>
              <a:t>, presence of oxygen)</a:t>
            </a:r>
          </a:p>
        </p:txBody>
      </p:sp>
      <p:sp>
        <p:nvSpPr>
          <p:cNvPr id="2" name="Footer Placeholder 1"/>
          <p:cNvSpPr>
            <a:spLocks noGrp="1"/>
          </p:cNvSpPr>
          <p:nvPr>
            <p:ph type="ftr" sz="quarter" idx="10"/>
          </p:nvPr>
        </p:nvSpPr>
        <p:spPr/>
        <p:txBody>
          <a:bodyPr/>
          <a:lstStyle/>
          <a:p>
            <a:pPr>
              <a:defRPr/>
            </a:pPr>
            <a:r>
              <a:rPr lang="en-US" dirty="0" smtClean="0"/>
              <a:t>© 2018 Pearson Education, Inc.</a:t>
            </a:r>
            <a:endParaRPr lang="en-US" dirty="0"/>
          </a:p>
        </p:txBody>
      </p:sp>
    </p:spTree>
    <p:extLst>
      <p:ext uri="{BB962C8B-B14F-4D97-AF65-F5344CB8AC3E}">
        <p14:creationId xmlns:p14="http://schemas.microsoft.com/office/powerpoint/2010/main" val="266288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rajesh\Desktop\Mobi\fig_17_03_01A-E-04-L.jpg"/>
          <p:cNvPicPr>
            <a:picLocks noChangeAspect="1" noChangeArrowheads="1"/>
          </p:cNvPicPr>
          <p:nvPr/>
        </p:nvPicPr>
        <p:blipFill>
          <a:blip r:embed="rId2">
            <a:extLst>
              <a:ext uri="{28A0092B-C50C-407E-A947-70E740481C1C}">
                <a14:useLocalDpi xmlns:a14="http://schemas.microsoft.com/office/drawing/2010/main" val="0"/>
              </a:ext>
            </a:extLst>
          </a:blip>
          <a:srcRect b="5411"/>
          <a:stretch>
            <a:fillRect/>
          </a:stretch>
        </p:blipFill>
        <p:spPr bwMode="auto">
          <a:xfrm>
            <a:off x="2962533" y="4726117"/>
            <a:ext cx="5962346" cy="186518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17.3: Hemopoiesis</a:t>
            </a:r>
            <a:endParaRPr lang="en-US" dirty="0"/>
          </a:p>
        </p:txBody>
      </p:sp>
      <p:sp>
        <p:nvSpPr>
          <p:cNvPr id="31746" name="Content Placeholder 2"/>
          <p:cNvSpPr>
            <a:spLocks noGrp="1"/>
          </p:cNvSpPr>
          <p:nvPr>
            <p:ph idx="1"/>
          </p:nvPr>
        </p:nvSpPr>
        <p:spPr/>
        <p:txBody>
          <a:bodyPr/>
          <a:lstStyle/>
          <a:p>
            <a:r>
              <a:rPr lang="en-US" b="1" dirty="0" smtClean="0"/>
              <a:t>Erythropoietin</a:t>
            </a:r>
            <a:r>
              <a:rPr lang="en-US" dirty="0" smtClean="0"/>
              <a:t> (</a:t>
            </a:r>
            <a:r>
              <a:rPr lang="en-US" b="1" dirty="0" smtClean="0"/>
              <a:t>EPO</a:t>
            </a:r>
            <a:r>
              <a:rPr lang="en-US" dirty="0" smtClean="0"/>
              <a:t>)</a:t>
            </a:r>
            <a:r>
              <a:rPr lang="en-US" b="1" dirty="0" smtClean="0"/>
              <a:t> </a:t>
            </a:r>
            <a:r>
              <a:rPr lang="en-US" dirty="0" smtClean="0"/>
              <a:t>(continued)</a:t>
            </a:r>
          </a:p>
          <a:p>
            <a:pPr lvl="1"/>
            <a:r>
              <a:rPr lang="en-US" dirty="0"/>
              <a:t>Stimulus for EPO release:</a:t>
            </a:r>
          </a:p>
          <a:p>
            <a:pPr lvl="2"/>
            <a:r>
              <a:rPr lang="en-US" dirty="0"/>
              <a:t>Anemia</a:t>
            </a:r>
          </a:p>
          <a:p>
            <a:pPr lvl="2"/>
            <a:r>
              <a:rPr lang="en-US" dirty="0"/>
              <a:t>Reduced blood flow to kidneys</a:t>
            </a:r>
          </a:p>
          <a:p>
            <a:pPr lvl="2"/>
            <a:r>
              <a:rPr lang="en-US" dirty="0"/>
              <a:t>O</a:t>
            </a:r>
            <a:r>
              <a:rPr lang="en-US" baseline="-25000" dirty="0"/>
              <a:t>2</a:t>
            </a:r>
            <a:r>
              <a:rPr lang="en-US" dirty="0"/>
              <a:t> content in lungs decreased from disease or high altitude</a:t>
            </a:r>
          </a:p>
          <a:p>
            <a:pPr lvl="2"/>
            <a:r>
              <a:rPr lang="en-US" dirty="0"/>
              <a:t>Lung damage</a:t>
            </a:r>
          </a:p>
          <a:p>
            <a:pPr lvl="1"/>
            <a:r>
              <a:rPr lang="en-US" dirty="0" smtClean="0"/>
              <a:t>Stimulates stem cells and developing RBCs in red bone marrow</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260624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hemopoiesis</a:t>
            </a:r>
            <a:endParaRPr lang="en-US" dirty="0"/>
          </a:p>
        </p:txBody>
      </p:sp>
      <p:pic>
        <p:nvPicPr>
          <p:cNvPr id="8" name="Picture 8" descr="\\192.168.4.30\conversion\IRDVD\JPG Creation\Martini _VAP3E\Output\Chapter 17\JPEG FILES\Labeled\fig_17_03_01A-E-L.jpg"/>
          <p:cNvPicPr>
            <a:picLocks noChangeAspect="1" noChangeArrowheads="1"/>
          </p:cNvPicPr>
          <p:nvPr/>
        </p:nvPicPr>
        <p:blipFill>
          <a:blip r:embed="rId2">
            <a:extLst>
              <a:ext uri="{28A0092B-C50C-407E-A947-70E740481C1C}">
                <a14:useLocalDpi xmlns:a14="http://schemas.microsoft.com/office/drawing/2010/main" val="0"/>
              </a:ext>
            </a:extLst>
          </a:blip>
          <a:srcRect b="2741"/>
          <a:stretch>
            <a:fillRect/>
          </a:stretch>
        </p:blipFill>
        <p:spPr bwMode="auto">
          <a:xfrm>
            <a:off x="414896" y="1070524"/>
            <a:ext cx="8314209" cy="525969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Footer Placeholder 5"/>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046282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17.3: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hemocytoblast</a:t>
            </a:r>
            <a:r>
              <a:rPr lang="en-US" dirty="0" smtClean="0"/>
              <a:t>s.</a:t>
            </a:r>
          </a:p>
          <a:p>
            <a:pPr marL="514350" indent="-514350">
              <a:buClr>
                <a:srgbClr val="00743A"/>
              </a:buClr>
              <a:buFont typeface="+mj-lt"/>
              <a:buAutoNum type="alphaUcPeriod"/>
            </a:pPr>
            <a:r>
              <a:rPr lang="en-US" dirty="0" smtClean="0"/>
              <a:t>Describe platelets and their origin.</a:t>
            </a:r>
          </a:p>
          <a:p>
            <a:pPr marL="514350" indent="-514350">
              <a:buClr>
                <a:srgbClr val="00743A"/>
              </a:buClr>
              <a:buFont typeface="+mj-lt"/>
              <a:buAutoNum type="alphaUcPeriod"/>
            </a:pPr>
            <a:r>
              <a:rPr lang="en-US" dirty="0" smtClean="0"/>
              <a:t>Compare the types of cells that lymphoid stem cells and myeloid stem cells produce.</a:t>
            </a:r>
          </a:p>
          <a:p>
            <a:pPr>
              <a:lnSpc>
                <a:spcPts val="1200"/>
              </a:lnSpc>
            </a:pPr>
            <a:endParaRPr lang="en-US" dirty="0" smtClean="0"/>
          </a:p>
          <a:p>
            <a:r>
              <a:rPr lang="en-US" i="1" dirty="0" smtClean="0"/>
              <a:t>Learning Outcome: </a:t>
            </a:r>
            <a:r>
              <a:rPr lang="en-US" dirty="0" smtClean="0"/>
              <a:t>Explain the origins and differentiation of the formed elements.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416964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dirty="0" smtClean="0"/>
              <a:t>Section 2: Structure and Function of Formed Elements</a:t>
            </a:r>
            <a:endParaRPr lang="en-US" dirty="0"/>
          </a:p>
        </p:txBody>
      </p:sp>
      <p:sp>
        <p:nvSpPr>
          <p:cNvPr id="3" name="Content Placeholder 2"/>
          <p:cNvSpPr>
            <a:spLocks noGrp="1"/>
          </p:cNvSpPr>
          <p:nvPr>
            <p:ph idx="1"/>
          </p:nvPr>
        </p:nvSpPr>
        <p:spPr/>
        <p:txBody>
          <a:bodyPr/>
          <a:lstStyle/>
          <a:p>
            <a:r>
              <a:rPr lang="en-US" b="1" dirty="0" smtClean="0"/>
              <a:t>Learning Outcomes</a:t>
            </a:r>
          </a:p>
          <a:p>
            <a:pPr marL="978408" lvl="1" indent="-978408">
              <a:spcBef>
                <a:spcPts val="1200"/>
              </a:spcBef>
              <a:buNone/>
            </a:pPr>
            <a:r>
              <a:rPr lang="en-US" dirty="0" smtClean="0"/>
              <a:t>17.4	Define hematology, describe the elements of a complete blood count (CBC), and give examples of red blood cell lab tests.</a:t>
            </a:r>
          </a:p>
          <a:p>
            <a:pPr marL="978408" lvl="1" indent="-978408">
              <a:spcBef>
                <a:spcPts val="1200"/>
              </a:spcBef>
              <a:buNone/>
            </a:pPr>
            <a:r>
              <a:rPr lang="en-US" dirty="0" smtClean="0"/>
              <a:t>17.5	List the characteristics and functions of red blood cells, and describe the structure and functions of hemoglobin.</a:t>
            </a:r>
          </a:p>
          <a:p>
            <a:pPr marL="978408" lvl="1" indent="-978408">
              <a:spcBef>
                <a:spcPts val="1200"/>
              </a:spcBef>
              <a:buNone/>
            </a:pPr>
            <a:r>
              <a:rPr lang="en-US" dirty="0" smtClean="0"/>
              <a:t>17.6	Describe how the components of aged or damaged red blood cells are recycled.</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337751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dirty="0" smtClean="0"/>
              <a:t>Section 2: Structure and Function of Formed Elements</a:t>
            </a:r>
            <a:endParaRPr lang="en-US" dirty="0"/>
          </a:p>
        </p:txBody>
      </p:sp>
      <p:sp>
        <p:nvSpPr>
          <p:cNvPr id="3" name="Content Placeholder 2"/>
          <p:cNvSpPr>
            <a:spLocks noGrp="1"/>
          </p:cNvSpPr>
          <p:nvPr>
            <p:ph idx="1"/>
          </p:nvPr>
        </p:nvSpPr>
        <p:spPr/>
        <p:txBody>
          <a:bodyPr/>
          <a:lstStyle/>
          <a:p>
            <a:r>
              <a:rPr lang="en-US" b="1" dirty="0" smtClean="0"/>
              <a:t>Learning Outcomes </a:t>
            </a:r>
            <a:r>
              <a:rPr lang="en-US" dirty="0" smtClean="0"/>
              <a:t>(continued)</a:t>
            </a:r>
          </a:p>
          <a:p>
            <a:pPr marL="978408" lvl="1" indent="-978408">
              <a:spcBef>
                <a:spcPts val="1200"/>
              </a:spcBef>
              <a:buNone/>
            </a:pPr>
            <a:r>
              <a:rPr lang="en-US" dirty="0" smtClean="0"/>
              <a:t>17.7	Explain the importance of blood typing and the basis for ABO and Rh incompatibilities.</a:t>
            </a:r>
          </a:p>
          <a:p>
            <a:pPr marL="978408" lvl="1" indent="-978408">
              <a:spcBef>
                <a:spcPts val="1200"/>
              </a:spcBef>
              <a:buNone/>
            </a:pPr>
            <a:r>
              <a:rPr lang="en-US" dirty="0" smtClean="0"/>
              <a:t>17.8	</a:t>
            </a:r>
            <a:r>
              <a:rPr lang="en-US" b="1" dirty="0" smtClean="0"/>
              <a:t>Clinical Module: </a:t>
            </a:r>
            <a:r>
              <a:rPr lang="en-US" dirty="0" smtClean="0"/>
              <a:t>Describe hemolytic disease of the newborn, explain the clinical significance of the cross-reaction between fetal and maternal blood types, and cite preventive measures.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525436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mtClean="0"/>
              <a:t>Section 2: Structure and Function of Formed Elements</a:t>
            </a:r>
            <a:endParaRPr lang="en-US" dirty="0"/>
          </a:p>
        </p:txBody>
      </p:sp>
      <p:sp>
        <p:nvSpPr>
          <p:cNvPr id="3" name="Content Placeholder 2"/>
          <p:cNvSpPr>
            <a:spLocks noGrp="1"/>
          </p:cNvSpPr>
          <p:nvPr>
            <p:ph idx="1"/>
          </p:nvPr>
        </p:nvSpPr>
        <p:spPr/>
        <p:txBody>
          <a:bodyPr/>
          <a:lstStyle/>
          <a:p>
            <a:r>
              <a:rPr lang="en-US" b="1" dirty="0" smtClean="0"/>
              <a:t>Learning Outcomes</a:t>
            </a:r>
            <a:r>
              <a:rPr lang="en-US" dirty="0" smtClean="0"/>
              <a:t> (continued)</a:t>
            </a:r>
          </a:p>
          <a:p>
            <a:pPr marL="978408" lvl="1" indent="-978408">
              <a:spcBef>
                <a:spcPts val="1200"/>
              </a:spcBef>
              <a:buNone/>
            </a:pPr>
            <a:r>
              <a:rPr lang="en-US" dirty="0" smtClean="0"/>
              <a:t>17.9	Categorize the various types of white blood cells on the basis of their structures and functions.</a:t>
            </a:r>
          </a:p>
          <a:p>
            <a:pPr marL="978408" lvl="1" indent="-978408">
              <a:spcBef>
                <a:spcPts val="1200"/>
              </a:spcBef>
              <a:buNone/>
            </a:pPr>
            <a:r>
              <a:rPr lang="en-US" dirty="0" smtClean="0"/>
              <a:t>17.10	Discuss the mechanisms that control blood loss after an injury, and describe the reaction sequences responsible for blood clotting.  </a:t>
            </a:r>
          </a:p>
          <a:p>
            <a:pPr marL="978408" lvl="1" indent="-978408">
              <a:spcBef>
                <a:spcPts val="1200"/>
              </a:spcBef>
              <a:buNone/>
            </a:pPr>
            <a:r>
              <a:rPr lang="en-US" dirty="0" smtClean="0"/>
              <a:t>17.11	</a:t>
            </a:r>
            <a:r>
              <a:rPr lang="en-US" b="1" dirty="0" smtClean="0"/>
              <a:t>Clinical Module: </a:t>
            </a:r>
            <a:r>
              <a:rPr lang="en-US" dirty="0" smtClean="0"/>
              <a:t>Explain how blood disorders are detected, and describe examples of the various categories of blood disorders. </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741544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Module 17.4: Hematology is the study of blood and blood-forming tissues</a:t>
            </a:r>
            <a:endParaRPr lang="en-US" dirty="0"/>
          </a:p>
        </p:txBody>
      </p:sp>
      <p:sp>
        <p:nvSpPr>
          <p:cNvPr id="39938" name="Content Placeholder 2"/>
          <p:cNvSpPr>
            <a:spLocks noGrp="1"/>
          </p:cNvSpPr>
          <p:nvPr>
            <p:ph idx="1"/>
          </p:nvPr>
        </p:nvSpPr>
        <p:spPr/>
        <p:txBody>
          <a:bodyPr/>
          <a:lstStyle/>
          <a:p>
            <a:r>
              <a:rPr lang="en-US" b="1" dirty="0" smtClean="0"/>
              <a:t>Hematology</a:t>
            </a:r>
          </a:p>
          <a:p>
            <a:pPr lvl="1">
              <a:lnSpc>
                <a:spcPts val="3000"/>
              </a:lnSpc>
            </a:pPr>
            <a:r>
              <a:rPr lang="en-US" dirty="0" smtClean="0"/>
              <a:t>Important information about a person’s health</a:t>
            </a:r>
          </a:p>
          <a:p>
            <a:pPr lvl="1">
              <a:lnSpc>
                <a:spcPts val="3000"/>
              </a:lnSpc>
            </a:pPr>
            <a:r>
              <a:rPr lang="en-US" dirty="0" smtClean="0"/>
              <a:t>Can detect disorders (anemia, infection, clotting disorders)</a:t>
            </a:r>
          </a:p>
          <a:p>
            <a:pPr lvl="1">
              <a:lnSpc>
                <a:spcPts val="3000"/>
              </a:lnSpc>
            </a:pPr>
            <a:r>
              <a:rPr lang="en-US" b="1" dirty="0" err="1" smtClean="0"/>
              <a:t>Dyscrasias</a:t>
            </a:r>
            <a:r>
              <a:rPr lang="en-US" dirty="0" smtClean="0"/>
              <a:t> = blood disorders; can have systemic effects</a:t>
            </a:r>
          </a:p>
          <a:p>
            <a:r>
              <a:rPr lang="en-US" dirty="0" smtClean="0"/>
              <a:t>Reasons for performing blood tests</a:t>
            </a:r>
          </a:p>
          <a:p>
            <a:pPr lvl="1">
              <a:lnSpc>
                <a:spcPts val="3000"/>
              </a:lnSpc>
            </a:pPr>
            <a:r>
              <a:rPr lang="en-US" dirty="0" smtClean="0"/>
              <a:t>Determine blood type</a:t>
            </a:r>
          </a:p>
          <a:p>
            <a:pPr lvl="1">
              <a:lnSpc>
                <a:spcPts val="3000"/>
              </a:lnSpc>
            </a:pPr>
            <a:r>
              <a:rPr lang="en-US" dirty="0" smtClean="0"/>
              <a:t>Evaluate types/numbers of RBCs, WBCs, and platelets</a:t>
            </a:r>
          </a:p>
          <a:p>
            <a:pPr lvl="1">
              <a:lnSpc>
                <a:spcPts val="3000"/>
              </a:lnSpc>
            </a:pPr>
            <a:r>
              <a:rPr lang="en-US" dirty="0" smtClean="0"/>
              <a:t>Abnormal values may indicate underlying medical conditions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725500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17.4: Hematology</a:t>
            </a:r>
            <a:endParaRPr lang="en-US" dirty="0"/>
          </a:p>
        </p:txBody>
      </p:sp>
      <p:sp>
        <p:nvSpPr>
          <p:cNvPr id="39938" name="Content Placeholder 2"/>
          <p:cNvSpPr>
            <a:spLocks noGrp="1"/>
          </p:cNvSpPr>
          <p:nvPr>
            <p:ph idx="1"/>
          </p:nvPr>
        </p:nvSpPr>
        <p:spPr/>
        <p:txBody>
          <a:bodyPr/>
          <a:lstStyle/>
          <a:p>
            <a:r>
              <a:rPr lang="en-US" b="1" dirty="0" smtClean="0"/>
              <a:t>Complete blood count</a:t>
            </a:r>
            <a:r>
              <a:rPr lang="en-US" dirty="0" smtClean="0"/>
              <a:t> (</a:t>
            </a:r>
            <a:r>
              <a:rPr lang="en-US" b="1" dirty="0" smtClean="0"/>
              <a:t>CBC</a:t>
            </a:r>
            <a:r>
              <a:rPr lang="en-US" dirty="0" smtClean="0"/>
              <a:t>)</a:t>
            </a:r>
          </a:p>
          <a:p>
            <a:pPr lvl="1"/>
            <a:r>
              <a:rPr lang="en-US" dirty="0" smtClean="0"/>
              <a:t>Determines following in 1 cubic </a:t>
            </a:r>
            <a:br>
              <a:rPr lang="en-US" dirty="0" smtClean="0"/>
            </a:br>
            <a:r>
              <a:rPr lang="en-US" dirty="0" smtClean="0"/>
              <a:t>millimeter (1 microliter or </a:t>
            </a:r>
            <a:r>
              <a:rPr lang="el-GR" dirty="0" smtClean="0"/>
              <a:t>μ</a:t>
            </a:r>
            <a:r>
              <a:rPr lang="en-US" dirty="0" smtClean="0"/>
              <a:t>L) </a:t>
            </a:r>
            <a:br>
              <a:rPr lang="en-US" dirty="0" smtClean="0"/>
            </a:br>
            <a:r>
              <a:rPr lang="en-US" dirty="0" smtClean="0"/>
              <a:t>of blood:</a:t>
            </a:r>
          </a:p>
          <a:p>
            <a:pPr lvl="2"/>
            <a:r>
              <a:rPr lang="en-US" dirty="0" smtClean="0"/>
              <a:t>RBC count</a:t>
            </a:r>
          </a:p>
          <a:p>
            <a:pPr lvl="2"/>
            <a:r>
              <a:rPr lang="en-US" dirty="0" smtClean="0"/>
              <a:t>WBC count</a:t>
            </a:r>
          </a:p>
          <a:p>
            <a:pPr lvl="2"/>
            <a:r>
              <a:rPr lang="en-US" dirty="0" smtClean="0"/>
              <a:t>Erythrocyte indices (hemoglobin)</a:t>
            </a:r>
          </a:p>
          <a:p>
            <a:pPr lvl="2"/>
            <a:r>
              <a:rPr lang="en-US" dirty="0" smtClean="0"/>
              <a:t>Hematocrit</a:t>
            </a:r>
          </a:p>
          <a:p>
            <a:pPr lvl="2"/>
            <a:r>
              <a:rPr lang="en-US" dirty="0" smtClean="0"/>
              <a:t>Others</a:t>
            </a:r>
          </a:p>
          <a:p>
            <a:r>
              <a:rPr lang="en-US" b="1" dirty="0" smtClean="0"/>
              <a:t>WBC differential count</a:t>
            </a:r>
          </a:p>
          <a:p>
            <a:pPr lvl="1"/>
            <a:r>
              <a:rPr lang="en-US" dirty="0" smtClean="0"/>
              <a:t>Identifies numbers of each </a:t>
            </a:r>
            <a:br>
              <a:rPr lang="en-US" dirty="0" smtClean="0"/>
            </a:br>
            <a:r>
              <a:rPr lang="en-US" dirty="0" smtClean="0"/>
              <a:t>type of white blood cell</a:t>
            </a:r>
            <a:endParaRPr lang="en-US" dirty="0"/>
          </a:p>
        </p:txBody>
      </p:sp>
      <p:pic>
        <p:nvPicPr>
          <p:cNvPr id="6" name="Picture 9" descr="\\192.168.4.30\conversion\IRDVD\JPG Creation\Martini _VAP3E\Output\Chapter 17\JPEG FILES\Labeled\fig_17_04_0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6059164" y="865892"/>
            <a:ext cx="2954537" cy="53840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42658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92.168.4.30\conversion\IRDVD\JPG Creation\Martini _VAP3E\Output\Chapter 17\JPEG FILES\Labeled\fig_17_01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4837995" y="2537920"/>
            <a:ext cx="4123681" cy="4186730"/>
          </a:xfrm>
          <a:prstGeom prst="rect">
            <a:avLst/>
          </a:prstGeom>
          <a:noFill/>
          <a:extLst>
            <a:ext uri="{909E8E84-426E-40dd-AFC4-6F175D3DCCD1}">
              <a14:hiddenFill xmlns="" xmlns:a14="http://schemas.microsoft.com/office/drawing/2010/main">
                <a:solidFill>
                  <a:srgbClr val="FFFFFF"/>
                </a:solidFill>
              </a14:hiddenFill>
            </a:ext>
          </a:extLst>
        </p:spPr>
      </p:pic>
      <p:sp>
        <p:nvSpPr>
          <p:cNvPr id="11265" name="Title 1"/>
          <p:cNvSpPr>
            <a:spLocks noGrp="1"/>
          </p:cNvSpPr>
          <p:nvPr>
            <p:ph type="title"/>
          </p:nvPr>
        </p:nvSpPr>
        <p:spPr/>
        <p:txBody>
          <a:bodyPr/>
          <a:lstStyle/>
          <a:p>
            <a:r>
              <a:rPr lang="en-US" dirty="0" smtClean="0"/>
              <a:t>Module 17.1: Blood is the fluid portion of the cardiovascular system</a:t>
            </a:r>
            <a:endParaRPr lang="en-US" dirty="0"/>
          </a:p>
        </p:txBody>
      </p:sp>
      <p:sp>
        <p:nvSpPr>
          <p:cNvPr id="11266" name="Content Placeholder 2"/>
          <p:cNvSpPr>
            <a:spLocks noGrp="1"/>
          </p:cNvSpPr>
          <p:nvPr>
            <p:ph idx="1"/>
          </p:nvPr>
        </p:nvSpPr>
        <p:spPr/>
        <p:txBody>
          <a:bodyPr/>
          <a:lstStyle/>
          <a:p>
            <a:r>
              <a:rPr lang="en-US" altLang="en-US" b="1" dirty="0" smtClean="0"/>
              <a:t>Cardiovascular system</a:t>
            </a:r>
            <a:r>
              <a:rPr lang="en-US" altLang="en-US" dirty="0" smtClean="0"/>
              <a:t> consists of </a:t>
            </a:r>
            <a:r>
              <a:rPr lang="en-US" altLang="en-US" b="1" dirty="0" smtClean="0"/>
              <a:t>heart</a:t>
            </a:r>
            <a:r>
              <a:rPr lang="en-US" altLang="en-US" dirty="0" smtClean="0"/>
              <a:t>,</a:t>
            </a:r>
            <a:r>
              <a:rPr lang="en-US" altLang="en-US" b="1" dirty="0" smtClean="0"/>
              <a:t> blood vessels</a:t>
            </a:r>
            <a:r>
              <a:rPr lang="en-US" altLang="en-US" dirty="0" smtClean="0"/>
              <a:t>, </a:t>
            </a:r>
            <a:r>
              <a:rPr lang="en-US" altLang="en-US" b="1" dirty="0" smtClean="0"/>
              <a:t>blood</a:t>
            </a:r>
          </a:p>
          <a:p>
            <a:pPr marL="690563" lvl="1" indent="-514350">
              <a:buFont typeface="+mj-lt"/>
              <a:buAutoNum type="arabicPeriod"/>
            </a:pPr>
            <a:r>
              <a:rPr lang="en-US" altLang="en-US" dirty="0" smtClean="0"/>
              <a:t>​</a:t>
            </a:r>
            <a:r>
              <a:rPr lang="en-US" altLang="en-US" b="1" dirty="0" smtClean="0"/>
              <a:t>Heart</a:t>
            </a:r>
            <a:r>
              <a:rPr lang="en-US" altLang="en-US" dirty="0" smtClean="0"/>
              <a:t>—pumps blood; maintains </a:t>
            </a:r>
            <a:br>
              <a:rPr lang="en-US" altLang="en-US" dirty="0" smtClean="0"/>
            </a:br>
            <a:r>
              <a:rPr lang="en-US" altLang="en-US" dirty="0" smtClean="0"/>
              <a:t>blood pressure</a:t>
            </a:r>
          </a:p>
          <a:p>
            <a:pPr marL="690563" lvl="1" indent="-514350">
              <a:buFont typeface="+mj-lt"/>
              <a:buAutoNum type="arabicPeriod"/>
            </a:pPr>
            <a:r>
              <a:rPr lang="en-US" altLang="en-US" dirty="0" smtClean="0"/>
              <a:t>​</a:t>
            </a:r>
            <a:r>
              <a:rPr lang="en-US" altLang="en-US" b="1" dirty="0" smtClean="0"/>
              <a:t>Blood</a:t>
            </a:r>
            <a:r>
              <a:rPr lang="en-US" altLang="en-US" dirty="0" smtClean="0"/>
              <a:t> </a:t>
            </a:r>
            <a:r>
              <a:rPr lang="en-US" altLang="en-US" b="1" dirty="0" smtClean="0"/>
              <a:t>vessels</a:t>
            </a:r>
            <a:endParaRPr lang="en-US" altLang="en-US" dirty="0" smtClean="0"/>
          </a:p>
          <a:p>
            <a:pPr lvl="2"/>
            <a:r>
              <a:rPr lang="en-US" altLang="en-US" b="1" dirty="0" smtClean="0"/>
              <a:t>Arteries</a:t>
            </a:r>
            <a:r>
              <a:rPr lang="en-US" altLang="en-US" dirty="0" smtClean="0"/>
              <a:t> carry blood </a:t>
            </a:r>
            <a:br>
              <a:rPr lang="en-US" altLang="en-US" dirty="0" smtClean="0"/>
            </a:br>
            <a:r>
              <a:rPr lang="en-US" altLang="en-US" dirty="0" smtClean="0"/>
              <a:t>away from heart</a:t>
            </a:r>
          </a:p>
          <a:p>
            <a:pPr lvl="2"/>
            <a:r>
              <a:rPr lang="en-US" altLang="en-US" b="1" dirty="0" smtClean="0"/>
              <a:t>Capillaries</a:t>
            </a:r>
            <a:r>
              <a:rPr lang="en-US" altLang="en-US" dirty="0" smtClean="0"/>
              <a:t> permit </a:t>
            </a:r>
            <a:br>
              <a:rPr lang="en-US" altLang="en-US" dirty="0" smtClean="0"/>
            </a:br>
            <a:r>
              <a:rPr lang="en-US" altLang="en-US" dirty="0" smtClean="0"/>
              <a:t>exchange between blood </a:t>
            </a:r>
            <a:br>
              <a:rPr lang="en-US" altLang="en-US" dirty="0" smtClean="0"/>
            </a:br>
            <a:r>
              <a:rPr lang="en-US" altLang="en-US" dirty="0" smtClean="0"/>
              <a:t>and interstitial fluids</a:t>
            </a:r>
          </a:p>
          <a:p>
            <a:pPr lvl="2"/>
            <a:r>
              <a:rPr lang="en-US" altLang="en-US" b="1" dirty="0" smtClean="0"/>
              <a:t>Veins</a:t>
            </a:r>
            <a:r>
              <a:rPr lang="en-US" altLang="en-US" dirty="0" smtClean="0"/>
              <a:t> return blood to heart</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920016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Module 17.4: Hematology</a:t>
            </a:r>
            <a:endParaRPr lang="en-US" dirty="0"/>
          </a:p>
        </p:txBody>
      </p:sp>
      <p:sp>
        <p:nvSpPr>
          <p:cNvPr id="39938" name="Content Placeholder 2"/>
          <p:cNvSpPr>
            <a:spLocks noGrp="1"/>
          </p:cNvSpPr>
          <p:nvPr>
            <p:ph idx="1"/>
          </p:nvPr>
        </p:nvSpPr>
        <p:spPr/>
        <p:txBody>
          <a:bodyPr/>
          <a:lstStyle/>
          <a:p>
            <a:r>
              <a:rPr lang="en-US" dirty="0" smtClean="0"/>
              <a:t>Red blood cell tests</a:t>
            </a:r>
          </a:p>
          <a:p>
            <a:pPr lvl="1"/>
            <a:r>
              <a:rPr lang="en-US" dirty="0" smtClean="0"/>
              <a:t>Several common tests</a:t>
            </a:r>
          </a:p>
          <a:p>
            <a:pPr lvl="1"/>
            <a:r>
              <a:rPr lang="en-US" dirty="0" smtClean="0"/>
              <a:t>Assess number, size, shape, maturity of circulating RBCs </a:t>
            </a:r>
          </a:p>
          <a:p>
            <a:pPr lvl="1"/>
            <a:r>
              <a:rPr lang="en-US" dirty="0" smtClean="0"/>
              <a:t>Can detect problems that lack obvious signs (internal bleeding)</a:t>
            </a:r>
          </a:p>
        </p:txBody>
      </p:sp>
      <p:pic>
        <p:nvPicPr>
          <p:cNvPr id="5" name="Picture 10" descr="\\192.168.4.30\conversion\IRDVD\JPG Creation\Martini _VAP3E\Output\Chapter 17\JPEG FILES\Labeled\fig_17_04_02-L.jpg"/>
          <p:cNvPicPr>
            <a:picLocks noChangeAspect="1" noChangeArrowheads="1"/>
          </p:cNvPicPr>
          <p:nvPr/>
        </p:nvPicPr>
        <p:blipFill>
          <a:blip r:embed="rId2">
            <a:extLst>
              <a:ext uri="{28A0092B-C50C-407E-A947-70E740481C1C}">
                <a14:useLocalDpi xmlns:a14="http://schemas.microsoft.com/office/drawing/2010/main" val="0"/>
              </a:ext>
            </a:extLst>
          </a:blip>
          <a:srcRect b="3731"/>
          <a:stretch>
            <a:fillRect/>
          </a:stretch>
        </p:blipFill>
        <p:spPr bwMode="auto">
          <a:xfrm>
            <a:off x="2665077" y="3675806"/>
            <a:ext cx="6337128" cy="29154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901449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17.4: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What is hematology?</a:t>
            </a:r>
          </a:p>
          <a:p>
            <a:pPr marL="514350" indent="-514350">
              <a:buClr>
                <a:srgbClr val="00743A"/>
              </a:buClr>
              <a:buFont typeface="+mj-lt"/>
              <a:buAutoNum type="alphaUcPeriod"/>
            </a:pPr>
            <a:r>
              <a:rPr lang="en-US" dirty="0" smtClean="0"/>
              <a:t>Describe a complete blood count (CBC).</a:t>
            </a:r>
          </a:p>
          <a:p>
            <a:pPr marL="514350" indent="-514350">
              <a:buClr>
                <a:srgbClr val="00743A"/>
              </a:buClr>
              <a:buFont typeface="+mj-lt"/>
              <a:buAutoNum type="alphaUcPeriod"/>
            </a:pPr>
            <a:r>
              <a:rPr lang="en-US" dirty="0" smtClean="0"/>
              <a:t>Which condition would a patient have if she had a depressed hematocrit level?</a:t>
            </a:r>
          </a:p>
          <a:p>
            <a:pPr>
              <a:lnSpc>
                <a:spcPts val="1200"/>
              </a:lnSpc>
            </a:pPr>
            <a:endParaRPr lang="en-US" dirty="0" smtClean="0"/>
          </a:p>
          <a:p>
            <a:r>
              <a:rPr lang="en-US" i="1" dirty="0" smtClean="0"/>
              <a:t>Learning Outcome: </a:t>
            </a:r>
            <a:r>
              <a:rPr lang="en-US" dirty="0" smtClean="0"/>
              <a:t>Define hematology, describe the elements of a complete blood count (CBC), and give examples of red blood cell lab tests.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870886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192.168.4.30\conversion\IRDVD\JPG Creation\Martini _VAP3E\Output\Chapter 17\JPEG FILES\Labeled\fig_17_05_01B-L.jpg"/>
          <p:cNvPicPr>
            <a:picLocks noChangeAspect="1" noChangeArrowheads="1"/>
          </p:cNvPicPr>
          <p:nvPr/>
        </p:nvPicPr>
        <p:blipFill>
          <a:blip r:embed="rId2">
            <a:extLst>
              <a:ext uri="{28A0092B-C50C-407E-A947-70E740481C1C}">
                <a14:useLocalDpi xmlns:a14="http://schemas.microsoft.com/office/drawing/2010/main" val="0"/>
              </a:ext>
            </a:extLst>
          </a:blip>
          <a:srcRect b="3012"/>
          <a:stretch>
            <a:fillRect/>
          </a:stretch>
        </p:blipFill>
        <p:spPr bwMode="auto">
          <a:xfrm>
            <a:off x="5439374" y="1547447"/>
            <a:ext cx="3573914" cy="4205172"/>
          </a:xfrm>
          <a:prstGeom prst="rect">
            <a:avLst/>
          </a:prstGeom>
          <a:noFill/>
          <a:extLst>
            <a:ext uri="{909E8E84-426E-40dd-AFC4-6F175D3DCCD1}">
              <a14:hiddenFill xmlns=""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smtClean="0"/>
              <a:t>Module 17.5: Red blood cells, the most common formed elements, contain hemoglobin that transports respiratory gases</a:t>
            </a:r>
            <a:endParaRPr lang="en-US" dirty="0"/>
          </a:p>
        </p:txBody>
      </p:sp>
      <p:sp>
        <p:nvSpPr>
          <p:cNvPr id="39938" name="Content Placeholder 2"/>
          <p:cNvSpPr>
            <a:spLocks noGrp="1"/>
          </p:cNvSpPr>
          <p:nvPr>
            <p:ph idx="1"/>
          </p:nvPr>
        </p:nvSpPr>
        <p:spPr>
          <a:xfrm>
            <a:off x="446089" y="1547446"/>
            <a:ext cx="4993286" cy="4702542"/>
          </a:xfrm>
        </p:spPr>
        <p:txBody>
          <a:bodyPr/>
          <a:lstStyle/>
          <a:p>
            <a:r>
              <a:rPr lang="en-US" dirty="0" smtClean="0"/>
              <a:t>Red blood cells (RBCs)</a:t>
            </a:r>
          </a:p>
          <a:p>
            <a:pPr lvl="1"/>
            <a:r>
              <a:rPr lang="en-US" dirty="0" smtClean="0"/>
              <a:t>Roughly one-third of all cells in the body</a:t>
            </a:r>
          </a:p>
          <a:p>
            <a:pPr lvl="1"/>
            <a:r>
              <a:rPr lang="en-US" dirty="0" smtClean="0"/>
              <a:t>Single drop of whole blood contains ~260 million RBCs</a:t>
            </a:r>
          </a:p>
          <a:p>
            <a:pPr lvl="2"/>
            <a:r>
              <a:rPr lang="en-US" dirty="0" smtClean="0"/>
              <a:t>Average adult ~25 trillion RBCs = one-third of all cells in body</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764002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192.168.4.30\conversion\IRDVD\JPG Creation\Martini _VAP3E\Output\Chapter 17\JPEG FILES\Labeled\fig_17_05_01B-L.jpg"/>
          <p:cNvPicPr>
            <a:picLocks noChangeAspect="1" noChangeArrowheads="1"/>
          </p:cNvPicPr>
          <p:nvPr/>
        </p:nvPicPr>
        <p:blipFill>
          <a:blip r:embed="rId2">
            <a:extLst>
              <a:ext uri="{28A0092B-C50C-407E-A947-70E740481C1C}">
                <a14:useLocalDpi xmlns:a14="http://schemas.microsoft.com/office/drawing/2010/main" val="0"/>
              </a:ext>
            </a:extLst>
          </a:blip>
          <a:srcRect b="3012"/>
          <a:stretch>
            <a:fillRect/>
          </a:stretch>
        </p:blipFill>
        <p:spPr bwMode="auto">
          <a:xfrm>
            <a:off x="5439374" y="1547447"/>
            <a:ext cx="3573914" cy="4205172"/>
          </a:xfrm>
          <a:prstGeom prst="rect">
            <a:avLst/>
          </a:prstGeom>
          <a:noFill/>
          <a:extLst>
            <a:ext uri="{909E8E84-426E-40dd-AFC4-6F175D3DCCD1}">
              <a14:hiddenFill xmlns=""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dirty="0"/>
              <a:t>Module 17.5: Red blood cells</a:t>
            </a:r>
          </a:p>
        </p:txBody>
      </p:sp>
      <p:sp>
        <p:nvSpPr>
          <p:cNvPr id="39938" name="Content Placeholder 2"/>
          <p:cNvSpPr>
            <a:spLocks noGrp="1"/>
          </p:cNvSpPr>
          <p:nvPr>
            <p:ph idx="1"/>
          </p:nvPr>
        </p:nvSpPr>
        <p:spPr>
          <a:xfrm>
            <a:off x="446089" y="909522"/>
            <a:ext cx="4993286" cy="5340466"/>
          </a:xfrm>
        </p:spPr>
        <p:txBody>
          <a:bodyPr/>
          <a:lstStyle/>
          <a:p>
            <a:pPr lvl="1"/>
            <a:r>
              <a:rPr lang="en-US" b="1" dirty="0" smtClean="0"/>
              <a:t>Red blood cell count</a:t>
            </a:r>
            <a:r>
              <a:rPr lang="en-US" dirty="0" smtClean="0"/>
              <a:t> (standard test)</a:t>
            </a:r>
          </a:p>
          <a:p>
            <a:pPr lvl="2"/>
            <a:r>
              <a:rPr lang="en-US" dirty="0" smtClean="0"/>
              <a:t>Number of RBCs per microliter (µL), or cubic millimeter (mm</a:t>
            </a:r>
            <a:r>
              <a:rPr lang="en-US" baseline="30000" dirty="0" smtClean="0"/>
              <a:t>3</a:t>
            </a:r>
            <a:r>
              <a:rPr lang="en-US" dirty="0" smtClean="0"/>
              <a:t>), of whole blood  </a:t>
            </a:r>
          </a:p>
          <a:p>
            <a:pPr lvl="2"/>
            <a:r>
              <a:rPr lang="en-US" dirty="0" smtClean="0"/>
              <a:t>Adult males: 4.5–6.3 million RBCs/µL </a:t>
            </a:r>
          </a:p>
          <a:p>
            <a:pPr lvl="2"/>
            <a:r>
              <a:rPr lang="en-US" dirty="0" smtClean="0"/>
              <a:t>Adult females: 4.2–5.5 million RBCs/µL</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753060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RBCs are biconcave discs—thinner centers, thicker edges</a:t>
            </a:r>
            <a:br>
              <a:rPr lang="en-US" dirty="0"/>
            </a:br>
            <a:endParaRPr lang="en-US" dirty="0"/>
          </a:p>
        </p:txBody>
      </p:sp>
      <p:sp>
        <p:nvSpPr>
          <p:cNvPr id="39938" name="Content Placeholder 2"/>
          <p:cNvSpPr>
            <a:spLocks noGrp="1"/>
          </p:cNvSpPr>
          <p:nvPr>
            <p:ph idx="4294967295"/>
          </p:nvPr>
        </p:nvSpPr>
        <p:spPr>
          <a:xfrm>
            <a:off x="855663" y="909638"/>
            <a:ext cx="8288337" cy="5340350"/>
          </a:xfrm>
        </p:spPr>
        <p:txBody>
          <a:bodyPr/>
          <a:lstStyle/>
          <a:p>
            <a:r>
              <a:rPr lang="en-US" smtClean="0"/>
              <a:t> </a:t>
            </a:r>
            <a:endParaRPr lang="en-US" dirty="0"/>
          </a:p>
        </p:txBody>
      </p:sp>
      <p:pic>
        <p:nvPicPr>
          <p:cNvPr id="6" name="Picture 12" descr="\\192.168.4.30\conversion\IRDVD\JPG Creation\Martini _VAP3E\Output\Chapter 17\JPEG FILES\Labeled\fig_17_05_01-02-L.jpg"/>
          <p:cNvPicPr>
            <a:picLocks noChangeAspect="1" noChangeArrowheads="1"/>
          </p:cNvPicPr>
          <p:nvPr/>
        </p:nvPicPr>
        <p:blipFill>
          <a:blip r:embed="rId3">
            <a:extLst>
              <a:ext uri="{28A0092B-C50C-407E-A947-70E740481C1C}">
                <a14:useLocalDpi xmlns:a14="http://schemas.microsoft.com/office/drawing/2010/main" val="0"/>
              </a:ext>
            </a:extLst>
          </a:blip>
          <a:srcRect b="4789"/>
          <a:stretch>
            <a:fillRect/>
          </a:stretch>
        </p:blipFill>
        <p:spPr bwMode="auto">
          <a:xfrm>
            <a:off x="298450" y="1914506"/>
            <a:ext cx="8547100" cy="302898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83970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Module 17.5: Red blood cells</a:t>
            </a:r>
            <a:endParaRPr lang="en-US" dirty="0"/>
          </a:p>
        </p:txBody>
      </p:sp>
      <p:sp>
        <p:nvSpPr>
          <p:cNvPr id="39938" name="Content Placeholder 2"/>
          <p:cNvSpPr>
            <a:spLocks noGrp="1"/>
          </p:cNvSpPr>
          <p:nvPr>
            <p:ph idx="1"/>
          </p:nvPr>
        </p:nvSpPr>
        <p:spPr/>
        <p:txBody>
          <a:bodyPr/>
          <a:lstStyle/>
          <a:p>
            <a:r>
              <a:rPr lang="en-US" dirty="0" smtClean="0"/>
              <a:t>Functional aspects of red blood cells</a:t>
            </a:r>
          </a:p>
          <a:p>
            <a:pPr lvl="1"/>
            <a:r>
              <a:rPr lang="en-US" dirty="0" smtClean="0"/>
              <a:t>Large surface area–to–volume ratio</a:t>
            </a:r>
          </a:p>
          <a:p>
            <a:pPr lvl="2"/>
            <a:r>
              <a:rPr lang="en-US" dirty="0" smtClean="0"/>
              <a:t>Packed with hemoglobin (= protein that carries oxygen)</a:t>
            </a:r>
          </a:p>
          <a:p>
            <a:pPr lvl="2"/>
            <a:r>
              <a:rPr lang="en-US" dirty="0" smtClean="0"/>
              <a:t>Allows more oxygen exchange </a:t>
            </a:r>
          </a:p>
          <a:p>
            <a:pPr lvl="2"/>
            <a:r>
              <a:rPr lang="en-US" dirty="0" smtClean="0"/>
              <a:t>Total RBC surface area (adult) equals ~2000 times total surface area of body</a:t>
            </a:r>
          </a:p>
          <a:p>
            <a:pPr lvl="1"/>
            <a:r>
              <a:rPr lang="en-US" dirty="0" smtClean="0"/>
              <a:t>Form stacks (</a:t>
            </a:r>
            <a:r>
              <a:rPr lang="en-US" b="1" dirty="0" err="1" smtClean="0"/>
              <a:t>rouleaux</a:t>
            </a:r>
            <a:r>
              <a:rPr lang="en-US" dirty="0" smtClean="0"/>
              <a:t>)—facilitate transport in small vessels</a:t>
            </a:r>
          </a:p>
          <a:p>
            <a:pPr lvl="1"/>
            <a:r>
              <a:rPr lang="en-US" dirty="0" smtClean="0"/>
              <a:t>Flexible—RBCs can move through narrowest capillaries with diameters smaller than RBC</a:t>
            </a:r>
          </a:p>
          <a:p>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712687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
        <p:nvSpPr>
          <p:cNvPr id="39938" name="Content Placeholder 2"/>
          <p:cNvSpPr>
            <a:spLocks noGrp="1"/>
          </p:cNvSpPr>
          <p:nvPr>
            <p:ph idx="4294967295"/>
          </p:nvPr>
        </p:nvSpPr>
        <p:spPr>
          <a:xfrm>
            <a:off x="855663" y="909638"/>
            <a:ext cx="8288337" cy="5340350"/>
          </a:xfrm>
        </p:spPr>
        <p:txBody>
          <a:bodyPr/>
          <a:lstStyle/>
          <a:p>
            <a:r>
              <a:rPr lang="en-US" dirty="0" smtClean="0"/>
              <a:t> </a:t>
            </a:r>
            <a:endParaRPr lang="en-US" dirty="0"/>
          </a:p>
        </p:txBody>
      </p:sp>
      <p:pic>
        <p:nvPicPr>
          <p:cNvPr id="5" name="Picture 13" descr="\\192.168.4.30\conversion\IRDVD\JPG Creation\Martini _VAP3E\Output\Chapter 17\JPEG FILES\Labeled\fig_17_05_03A-B-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643173" y="480951"/>
            <a:ext cx="7894166" cy="5939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2979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17.5: Red blood cells</a:t>
            </a:r>
            <a:endParaRPr lang="en-US" dirty="0"/>
          </a:p>
        </p:txBody>
      </p:sp>
      <p:sp>
        <p:nvSpPr>
          <p:cNvPr id="39938" name="Content Placeholder 2"/>
          <p:cNvSpPr>
            <a:spLocks noGrp="1"/>
          </p:cNvSpPr>
          <p:nvPr>
            <p:ph idx="1"/>
          </p:nvPr>
        </p:nvSpPr>
        <p:spPr/>
        <p:txBody>
          <a:bodyPr/>
          <a:lstStyle/>
          <a:p>
            <a:r>
              <a:rPr lang="en-US" dirty="0" smtClean="0"/>
              <a:t>Red blood cell characteristics</a:t>
            </a:r>
          </a:p>
          <a:p>
            <a:pPr lvl="1"/>
            <a:r>
              <a:rPr lang="en-US" dirty="0" smtClean="0"/>
              <a:t>Lose most organelles during development</a:t>
            </a:r>
          </a:p>
          <a:p>
            <a:pPr lvl="1"/>
            <a:r>
              <a:rPr lang="en-US" dirty="0" smtClean="0"/>
              <a:t>Mature RBCs lack nuclei (</a:t>
            </a:r>
            <a:r>
              <a:rPr lang="en-US" b="1" dirty="0" err="1" smtClean="0"/>
              <a:t>anucleate</a:t>
            </a:r>
            <a:r>
              <a:rPr lang="en-US" dirty="0" smtClean="0"/>
              <a:t>) and ribosomes</a:t>
            </a:r>
          </a:p>
          <a:p>
            <a:pPr lvl="2"/>
            <a:r>
              <a:rPr lang="en-US" dirty="0" smtClean="0"/>
              <a:t>Cannot divide/repair</a:t>
            </a:r>
          </a:p>
          <a:p>
            <a:pPr lvl="1"/>
            <a:r>
              <a:rPr lang="en-US" dirty="0" smtClean="0"/>
              <a:t>Life span &lt;120 days</a:t>
            </a:r>
          </a:p>
          <a:p>
            <a:pPr lvl="1"/>
            <a:r>
              <a:rPr lang="en-US" dirty="0" smtClean="0"/>
              <a:t>Primary function—transport respiratory gases</a:t>
            </a:r>
          </a:p>
          <a:p>
            <a:pPr lvl="2"/>
            <a:r>
              <a:rPr lang="en-US" dirty="0" smtClean="0"/>
              <a:t>95 percent of RBC intracellular proteins are hemoglobin molecules</a:t>
            </a:r>
          </a:p>
          <a:p>
            <a:pPr lvl="2"/>
            <a:r>
              <a:rPr lang="en-US" b="1" dirty="0" smtClean="0"/>
              <a:t>Hemoglobin</a:t>
            </a:r>
            <a:r>
              <a:rPr lang="en-US" dirty="0" smtClean="0"/>
              <a:t> (</a:t>
            </a:r>
            <a:r>
              <a:rPr lang="en-US" dirty="0" err="1" smtClean="0"/>
              <a:t>Hb</a:t>
            </a:r>
            <a:r>
              <a:rPr lang="en-US" dirty="0" smtClean="0"/>
              <a:t>) content, whole blood:</a:t>
            </a:r>
          </a:p>
          <a:p>
            <a:pPr lvl="3"/>
            <a:r>
              <a:rPr lang="en-US" dirty="0" smtClean="0"/>
              <a:t>14–18 g/</a:t>
            </a:r>
            <a:r>
              <a:rPr lang="en-US" dirty="0" err="1" smtClean="0"/>
              <a:t>dL</a:t>
            </a:r>
            <a:r>
              <a:rPr lang="en-US" dirty="0" smtClean="0"/>
              <a:t> males</a:t>
            </a:r>
          </a:p>
          <a:p>
            <a:pPr lvl="3"/>
            <a:r>
              <a:rPr lang="en-US" dirty="0" smtClean="0"/>
              <a:t>12–16 g/</a:t>
            </a:r>
            <a:r>
              <a:rPr lang="en-US" dirty="0" err="1" smtClean="0"/>
              <a:t>dL</a:t>
            </a:r>
            <a:r>
              <a:rPr lang="en-US" dirty="0" smtClean="0"/>
              <a:t> females</a:t>
            </a:r>
          </a:p>
          <a:p>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907512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17.5: Red blood cells</a:t>
            </a:r>
            <a:endParaRPr lang="en-US" dirty="0"/>
          </a:p>
        </p:txBody>
      </p:sp>
      <p:sp>
        <p:nvSpPr>
          <p:cNvPr id="39938" name="Content Placeholder 2"/>
          <p:cNvSpPr>
            <a:spLocks noGrp="1"/>
          </p:cNvSpPr>
          <p:nvPr>
            <p:ph idx="1"/>
          </p:nvPr>
        </p:nvSpPr>
        <p:spPr>
          <a:xfrm>
            <a:off x="446089" y="909522"/>
            <a:ext cx="4676630" cy="5340466"/>
          </a:xfrm>
        </p:spPr>
        <p:txBody>
          <a:bodyPr/>
          <a:lstStyle/>
          <a:p>
            <a:r>
              <a:rPr lang="en-US" dirty="0" smtClean="0"/>
              <a:t>Hemoglobin</a:t>
            </a:r>
          </a:p>
          <a:p>
            <a:pPr lvl="1"/>
            <a:r>
              <a:rPr lang="en-US" dirty="0" smtClean="0"/>
              <a:t>Complex quaternary structure</a:t>
            </a:r>
          </a:p>
          <a:p>
            <a:pPr lvl="1"/>
            <a:r>
              <a:rPr lang="en-US" dirty="0" smtClean="0"/>
              <a:t>Each </a:t>
            </a:r>
            <a:r>
              <a:rPr lang="en-US" dirty="0" err="1" smtClean="0"/>
              <a:t>Hb</a:t>
            </a:r>
            <a:r>
              <a:rPr lang="en-US" dirty="0" smtClean="0"/>
              <a:t> molecule has: </a:t>
            </a:r>
          </a:p>
          <a:p>
            <a:pPr lvl="2"/>
            <a:r>
              <a:rPr lang="en-US" b="1" dirty="0" smtClean="0"/>
              <a:t>Two alpha </a:t>
            </a:r>
            <a:r>
              <a:rPr lang="en-US" dirty="0" smtClean="0"/>
              <a:t>(</a:t>
            </a:r>
            <a:r>
              <a:rPr lang="el-GR" b="1" dirty="0" smtClean="0"/>
              <a:t>α</a:t>
            </a:r>
            <a:r>
              <a:rPr lang="en-US" dirty="0" smtClean="0"/>
              <a:t>)</a:t>
            </a:r>
            <a:r>
              <a:rPr lang="en-US" b="1" dirty="0" smtClean="0"/>
              <a:t> chains</a:t>
            </a:r>
            <a:endParaRPr lang="en-US" dirty="0" smtClean="0"/>
          </a:p>
          <a:p>
            <a:pPr lvl="2"/>
            <a:r>
              <a:rPr lang="en-US" b="1" dirty="0" smtClean="0"/>
              <a:t>Two beta</a:t>
            </a:r>
            <a:r>
              <a:rPr lang="en-US" dirty="0" smtClean="0"/>
              <a:t> (</a:t>
            </a:r>
            <a:r>
              <a:rPr lang="el-GR" b="1" dirty="0" smtClean="0"/>
              <a:t>β</a:t>
            </a:r>
            <a:r>
              <a:rPr lang="en-US" dirty="0" smtClean="0"/>
              <a:t>)</a:t>
            </a:r>
            <a:r>
              <a:rPr lang="en-US" b="1" dirty="0" smtClean="0"/>
              <a:t> chains</a:t>
            </a:r>
          </a:p>
          <a:p>
            <a:pPr lvl="1"/>
            <a:r>
              <a:rPr lang="en-US" dirty="0" smtClean="0"/>
              <a:t>Similar to myoglobin in muscle cells</a:t>
            </a:r>
          </a:p>
          <a:p>
            <a:pPr lvl="1"/>
            <a:r>
              <a:rPr lang="en-US" dirty="0" smtClean="0"/>
              <a:t>Each chain has a single </a:t>
            </a:r>
            <a:r>
              <a:rPr lang="en-US" b="1" dirty="0" err="1" smtClean="0"/>
              <a:t>heme</a:t>
            </a:r>
            <a:r>
              <a:rPr lang="en-US" dirty="0" smtClean="0"/>
              <a:t> molecule</a:t>
            </a:r>
            <a:endParaRPr lang="en-US" dirty="0"/>
          </a:p>
        </p:txBody>
      </p:sp>
      <p:pic>
        <p:nvPicPr>
          <p:cNvPr id="6" name="Picture 14" descr="\\192.168.4.30\conversion\IRDVD\JPG Creation\Martini _VAP3E\Output\Chapter 17\JPEG FILES\Labeled\fig_17_05_04-06-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4879892" y="750771"/>
            <a:ext cx="4019540" cy="549921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67470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192.168.4.30\conversion\IRDVD\JPG Creation\Martini _VAP3E\Output\Chapter 17\JPEG FILES\Labeled\fig_17_05_04-06-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879892" y="750771"/>
            <a:ext cx="4019540" cy="549921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17.5: Red blood cells</a:t>
            </a:r>
            <a:endParaRPr lang="en-US" dirty="0"/>
          </a:p>
        </p:txBody>
      </p:sp>
      <p:sp>
        <p:nvSpPr>
          <p:cNvPr id="39938" name="Content Placeholder 2"/>
          <p:cNvSpPr>
            <a:spLocks noGrp="1"/>
          </p:cNvSpPr>
          <p:nvPr>
            <p:ph idx="1"/>
          </p:nvPr>
        </p:nvSpPr>
        <p:spPr>
          <a:xfrm>
            <a:off x="446088" y="909522"/>
            <a:ext cx="5097365" cy="5340466"/>
          </a:xfrm>
        </p:spPr>
        <p:txBody>
          <a:bodyPr/>
          <a:lstStyle/>
          <a:p>
            <a:r>
              <a:rPr lang="en-US" dirty="0" smtClean="0"/>
              <a:t>Hemoglobin (continued)</a:t>
            </a:r>
          </a:p>
          <a:p>
            <a:pPr lvl="1"/>
            <a:r>
              <a:rPr lang="en-US" dirty="0" smtClean="0"/>
              <a:t>Each </a:t>
            </a:r>
            <a:r>
              <a:rPr lang="en-US" dirty="0" err="1" smtClean="0"/>
              <a:t>heme</a:t>
            </a:r>
            <a:r>
              <a:rPr lang="en-US" dirty="0" smtClean="0"/>
              <a:t> contains an </a:t>
            </a:r>
            <a:br>
              <a:rPr lang="en-US" dirty="0" smtClean="0"/>
            </a:br>
            <a:r>
              <a:rPr lang="en-US" dirty="0" smtClean="0"/>
              <a:t>iron ion that interacts with </a:t>
            </a:r>
            <a:br>
              <a:rPr lang="en-US" dirty="0" smtClean="0"/>
            </a:br>
            <a:r>
              <a:rPr lang="en-US" dirty="0" smtClean="0"/>
              <a:t>oxygen molecule to form </a:t>
            </a:r>
            <a:br>
              <a:rPr lang="en-US" dirty="0" smtClean="0"/>
            </a:br>
            <a:r>
              <a:rPr lang="en-US" b="1" dirty="0" err="1" smtClean="0"/>
              <a:t>oxyhemoglobin</a:t>
            </a:r>
            <a:r>
              <a:rPr lang="en-US" dirty="0" smtClean="0"/>
              <a:t> (</a:t>
            </a:r>
            <a:r>
              <a:rPr lang="en-US" b="1" dirty="0" smtClean="0"/>
              <a:t>HbO</a:t>
            </a:r>
            <a:r>
              <a:rPr lang="en-US" b="1" baseline="-25000" dirty="0" smtClean="0"/>
              <a:t>2</a:t>
            </a:r>
            <a:r>
              <a:rPr lang="en-US" dirty="0" smtClean="0"/>
              <a:t>)</a:t>
            </a:r>
          </a:p>
          <a:p>
            <a:pPr lvl="2"/>
            <a:r>
              <a:rPr lang="en-US" dirty="0" smtClean="0"/>
              <a:t>Makes oxygenated blood bright red</a:t>
            </a:r>
          </a:p>
          <a:p>
            <a:pPr lvl="1"/>
            <a:r>
              <a:rPr lang="en-US" dirty="0" smtClean="0"/>
              <a:t>Oxygen binding </a:t>
            </a:r>
            <a:br>
              <a:rPr lang="en-US" dirty="0" smtClean="0"/>
            </a:br>
            <a:r>
              <a:rPr lang="en-US" dirty="0" smtClean="0"/>
              <a:t>is reversible</a:t>
            </a:r>
          </a:p>
          <a:p>
            <a:pPr lvl="2"/>
            <a:r>
              <a:rPr lang="en-US" b="1" dirty="0" smtClean="0"/>
              <a:t>Deoxyhemoglobin </a:t>
            </a:r>
            <a:r>
              <a:rPr lang="en-US" dirty="0" smtClean="0"/>
              <a:t>= hemoglobin not bound to oxygen; blood is dark red</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45011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mtClean="0"/>
              <a:t>Module 17.1: Blood functions</a:t>
            </a:r>
            <a:endParaRPr lang="en-US" dirty="0"/>
          </a:p>
        </p:txBody>
      </p:sp>
      <p:sp>
        <p:nvSpPr>
          <p:cNvPr id="11266" name="Content Placeholder 2"/>
          <p:cNvSpPr>
            <a:spLocks noGrp="1"/>
          </p:cNvSpPr>
          <p:nvPr>
            <p:ph idx="1"/>
          </p:nvPr>
        </p:nvSpPr>
        <p:spPr/>
        <p:txBody>
          <a:bodyPr/>
          <a:lstStyle/>
          <a:p>
            <a:r>
              <a:rPr lang="en-US" dirty="0" smtClean="0"/>
              <a:t>Functions of blood</a:t>
            </a:r>
          </a:p>
          <a:p>
            <a:pPr lvl="1"/>
            <a:r>
              <a:rPr lang="en-US" altLang="en-US" dirty="0" smtClean="0"/>
              <a:t>Transport dissolved gases, nutrients, hormones, and metabolic wastes</a:t>
            </a:r>
          </a:p>
          <a:p>
            <a:pPr lvl="2"/>
            <a:r>
              <a:rPr lang="en-US" altLang="en-US" dirty="0" smtClean="0"/>
              <a:t>Oxygen—lungs to peripheral tissues </a:t>
            </a:r>
          </a:p>
          <a:p>
            <a:pPr lvl="2"/>
            <a:r>
              <a:rPr lang="en-US" altLang="en-US" dirty="0" smtClean="0"/>
              <a:t>Carbon dioxide—tissues to lungs</a:t>
            </a:r>
          </a:p>
          <a:p>
            <a:pPr lvl="2"/>
            <a:r>
              <a:rPr lang="en-US" altLang="en-US" dirty="0" smtClean="0"/>
              <a:t>Nutrients—from digestive tract or storage in adipose or liver</a:t>
            </a:r>
          </a:p>
          <a:p>
            <a:pPr lvl="2"/>
            <a:r>
              <a:rPr lang="en-US" altLang="en-US" dirty="0" smtClean="0"/>
              <a:t>Hormones—gland to target</a:t>
            </a:r>
          </a:p>
          <a:p>
            <a:pPr lvl="2"/>
            <a:r>
              <a:rPr lang="en-US" altLang="en-US" dirty="0" smtClean="0"/>
              <a:t>Wastes—to kidneys (excretion)</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252304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192.168.4.30\conversion\IRDVD\JPG Creation\Martini _VAP3E\Output\Chapter 17\JPEG FILES\Labeled\fig_17_05_04-06-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879892" y="750771"/>
            <a:ext cx="4019540" cy="549921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17.5: Red blood cells</a:t>
            </a:r>
            <a:endParaRPr lang="en-US" dirty="0"/>
          </a:p>
        </p:txBody>
      </p:sp>
      <p:sp>
        <p:nvSpPr>
          <p:cNvPr id="39938" name="Content Placeholder 2"/>
          <p:cNvSpPr>
            <a:spLocks noGrp="1"/>
          </p:cNvSpPr>
          <p:nvPr>
            <p:ph idx="1"/>
          </p:nvPr>
        </p:nvSpPr>
        <p:spPr>
          <a:xfrm>
            <a:off x="446089" y="909522"/>
            <a:ext cx="4433804" cy="5340466"/>
          </a:xfrm>
        </p:spPr>
        <p:txBody>
          <a:bodyPr/>
          <a:lstStyle/>
          <a:p>
            <a:r>
              <a:rPr lang="en-US" dirty="0" smtClean="0"/>
              <a:t>Hemoglobin (continued)</a:t>
            </a:r>
          </a:p>
          <a:p>
            <a:pPr lvl="1"/>
            <a:r>
              <a:rPr lang="en-US" dirty="0" smtClean="0"/>
              <a:t>An RBC has ~280 million </a:t>
            </a:r>
            <a:r>
              <a:rPr lang="en-US" dirty="0" err="1" smtClean="0"/>
              <a:t>Hb</a:t>
            </a:r>
            <a:r>
              <a:rPr lang="en-US" dirty="0" smtClean="0"/>
              <a:t> molecules</a:t>
            </a:r>
          </a:p>
          <a:p>
            <a:pPr lvl="1"/>
            <a:r>
              <a:rPr lang="en-US" dirty="0" smtClean="0"/>
              <a:t>Each </a:t>
            </a:r>
            <a:r>
              <a:rPr lang="en-US" dirty="0" err="1" smtClean="0"/>
              <a:t>Hb</a:t>
            </a:r>
            <a:r>
              <a:rPr lang="en-US" dirty="0" smtClean="0"/>
              <a:t> molecule has four </a:t>
            </a:r>
            <a:r>
              <a:rPr lang="en-US" dirty="0" err="1" smtClean="0"/>
              <a:t>heme</a:t>
            </a:r>
            <a:r>
              <a:rPr lang="en-US" dirty="0" smtClean="0"/>
              <a:t> units</a:t>
            </a:r>
          </a:p>
          <a:p>
            <a:pPr lvl="1"/>
            <a:r>
              <a:rPr lang="en-US" dirty="0" smtClean="0"/>
              <a:t>So, each RBC can carry &gt;1 billion oxygen molecules</a:t>
            </a:r>
          </a:p>
          <a:p>
            <a:pPr lvl="1"/>
            <a:r>
              <a:rPr lang="en-US" dirty="0" smtClean="0"/>
              <a:t>~98.5 percent of oxygen in blood is bound to </a:t>
            </a:r>
            <a:r>
              <a:rPr lang="en-US" dirty="0" err="1" smtClean="0"/>
              <a:t>Hb</a:t>
            </a:r>
            <a:r>
              <a:rPr lang="en-US" dirty="0" smtClean="0"/>
              <a:t>; rest is dissolved in plasma</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103379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17.5: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Describe the functional aspects of RBCs.</a:t>
            </a:r>
          </a:p>
          <a:p>
            <a:pPr marL="514350" indent="-514350">
              <a:buClr>
                <a:srgbClr val="00743A"/>
              </a:buClr>
              <a:buFont typeface="+mj-lt"/>
              <a:buAutoNum type="alphaUcPeriod"/>
            </a:pPr>
            <a:r>
              <a:rPr lang="en-US" dirty="0" smtClean="0"/>
              <a:t>Describe hemoglobin.</a:t>
            </a:r>
          </a:p>
          <a:p>
            <a:pPr marL="514350" indent="-514350">
              <a:buClr>
                <a:srgbClr val="00743A"/>
              </a:buClr>
              <a:buFont typeface="+mj-lt"/>
              <a:buAutoNum type="alphaUcPeriod"/>
            </a:pPr>
            <a:r>
              <a:rPr lang="en-US" dirty="0" smtClean="0"/>
              <a:t>Compare </a:t>
            </a:r>
            <a:r>
              <a:rPr lang="en-US" dirty="0" err="1" smtClean="0"/>
              <a:t>oxyhemoglobin</a:t>
            </a:r>
            <a:r>
              <a:rPr lang="en-US" dirty="0" smtClean="0"/>
              <a:t> with </a:t>
            </a:r>
            <a:r>
              <a:rPr lang="en-US" dirty="0" err="1" smtClean="0"/>
              <a:t>deoxyhemoglobin</a:t>
            </a:r>
            <a:r>
              <a:rPr lang="en-US" dirty="0" smtClean="0"/>
              <a:t>.</a:t>
            </a:r>
          </a:p>
          <a:p>
            <a:pPr>
              <a:lnSpc>
                <a:spcPts val="1200"/>
              </a:lnSpc>
            </a:pPr>
            <a:endParaRPr lang="en-US" dirty="0" smtClean="0"/>
          </a:p>
          <a:p>
            <a:r>
              <a:rPr lang="en-US" i="1" dirty="0" smtClean="0"/>
              <a:t>Learning Outcome: </a:t>
            </a:r>
            <a:r>
              <a:rPr lang="en-US" dirty="0" smtClean="0"/>
              <a:t>List the characteristics and functions of red blood cells, and describe the structure and functions of hemoglobin.</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732255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17.6: Red blood cells are continually produced …</a:t>
            </a:r>
            <a:endParaRPr lang="en-US" dirty="0"/>
          </a:p>
        </p:txBody>
      </p:sp>
      <p:sp>
        <p:nvSpPr>
          <p:cNvPr id="39938" name="Content Placeholder 2"/>
          <p:cNvSpPr>
            <a:spLocks noGrp="1"/>
          </p:cNvSpPr>
          <p:nvPr>
            <p:ph idx="1"/>
          </p:nvPr>
        </p:nvSpPr>
        <p:spPr/>
        <p:txBody>
          <a:bodyPr/>
          <a:lstStyle/>
          <a:p>
            <a:pPr lvl="1"/>
            <a:r>
              <a:rPr lang="en-US" dirty="0" smtClean="0"/>
              <a:t>~1 percent of circulating RBCs are replaced each day (short lifespan)</a:t>
            </a:r>
          </a:p>
          <a:p>
            <a:pPr lvl="1"/>
            <a:r>
              <a:rPr lang="en-US" dirty="0" smtClean="0"/>
              <a:t>~3 million new RBCs enter circulation each second</a:t>
            </a:r>
          </a:p>
          <a:p>
            <a:pPr lvl="1"/>
            <a:r>
              <a:rPr lang="en-US" dirty="0" smtClean="0"/>
              <a:t>End of RBC life</a:t>
            </a:r>
          </a:p>
          <a:p>
            <a:pPr lvl="2"/>
            <a:r>
              <a:rPr lang="en-US" dirty="0" smtClean="0"/>
              <a:t>Plasma membrane ruptures (</a:t>
            </a:r>
            <a:r>
              <a:rPr lang="en-US" b="1" dirty="0" smtClean="0"/>
              <a:t>hemolysis</a:t>
            </a:r>
            <a:r>
              <a:rPr lang="en-US" dirty="0" smtClean="0"/>
              <a:t>) or</a:t>
            </a:r>
          </a:p>
          <a:p>
            <a:pPr lvl="2"/>
            <a:r>
              <a:rPr lang="en-US" dirty="0" smtClean="0"/>
              <a:t>RBC is engulfed by macrophages in spleen, liver, or bone marrow</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507162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17.6: Red blood cells are continually produced …</a:t>
            </a:r>
            <a:endParaRPr lang="en-US" dirty="0"/>
          </a:p>
        </p:txBody>
      </p:sp>
      <p:sp>
        <p:nvSpPr>
          <p:cNvPr id="39938" name="Content Placeholder 2"/>
          <p:cNvSpPr>
            <a:spLocks noGrp="1"/>
          </p:cNvSpPr>
          <p:nvPr>
            <p:ph idx="1"/>
          </p:nvPr>
        </p:nvSpPr>
        <p:spPr/>
        <p:txBody>
          <a:bodyPr/>
          <a:lstStyle/>
          <a:p>
            <a:r>
              <a:rPr lang="en-US" b="1" dirty="0"/>
              <a:t>Erythropoiesis</a:t>
            </a:r>
            <a:r>
              <a:rPr lang="en-US" dirty="0"/>
              <a:t> = red blood cell formation</a:t>
            </a:r>
          </a:p>
          <a:p>
            <a:pPr lvl="1"/>
            <a:r>
              <a:rPr lang="en-US" dirty="0"/>
              <a:t>Occurs only in red bone marrow, or </a:t>
            </a:r>
            <a:r>
              <a:rPr lang="en-US" b="1" dirty="0"/>
              <a:t>myeloid</a:t>
            </a:r>
            <a:r>
              <a:rPr lang="en-US" dirty="0"/>
              <a:t> </a:t>
            </a:r>
            <a:r>
              <a:rPr lang="en-US" b="1" dirty="0"/>
              <a:t>tissue</a:t>
            </a:r>
            <a:r>
              <a:rPr lang="en-US" dirty="0"/>
              <a:t>,</a:t>
            </a:r>
            <a:r>
              <a:rPr lang="en-US" b="1" dirty="0"/>
              <a:t> </a:t>
            </a:r>
            <a:r>
              <a:rPr lang="en-US" dirty="0"/>
              <a:t>in vertebrae, ribs, sternum, skull, scapulae, pelvis, and ends of limb bones</a:t>
            </a:r>
          </a:p>
          <a:p>
            <a:pPr lvl="1"/>
            <a:r>
              <a:rPr lang="en-US" dirty="0" smtClean="0"/>
              <a:t>Fatty yellow bone marrow can convert to red bone marrow in cases of severe, sustained blood loss and make RBCs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208196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pPr lvl="1"/>
            <a:r>
              <a:rPr lang="en-US" b="1" dirty="0" smtClean="0"/>
              <a:t>Erythroblasts</a:t>
            </a:r>
            <a:r>
              <a:rPr lang="en-US" dirty="0" smtClean="0"/>
              <a:t> begin producing </a:t>
            </a:r>
            <a:r>
              <a:rPr lang="en-US" dirty="0" err="1" smtClean="0"/>
              <a:t>Hb</a:t>
            </a:r>
            <a:endParaRPr lang="en-US" dirty="0" smtClean="0"/>
          </a:p>
          <a:p>
            <a:pPr lvl="1"/>
            <a:r>
              <a:rPr lang="en-US" b="1" dirty="0" err="1" smtClean="0"/>
              <a:t>Normoblasts</a:t>
            </a:r>
            <a:r>
              <a:rPr lang="en-US" dirty="0" smtClean="0"/>
              <a:t> lose their nuclei and become reticulocytes</a:t>
            </a:r>
          </a:p>
          <a:p>
            <a:pPr lvl="1"/>
            <a:r>
              <a:rPr lang="en-US" b="1" dirty="0" err="1" smtClean="0"/>
              <a:t>Reticulotyes</a:t>
            </a:r>
            <a:r>
              <a:rPr lang="en-US" b="1" dirty="0" smtClean="0"/>
              <a:t> </a:t>
            </a:r>
            <a:r>
              <a:rPr lang="en-US" dirty="0" smtClean="0"/>
              <a:t>contain </a:t>
            </a:r>
            <a:br>
              <a:rPr lang="en-US" dirty="0" smtClean="0"/>
            </a:br>
            <a:r>
              <a:rPr lang="en-US" dirty="0" smtClean="0"/>
              <a:t>~80 percent of the </a:t>
            </a:r>
            <a:br>
              <a:rPr lang="en-US" dirty="0" smtClean="0"/>
            </a:br>
            <a:r>
              <a:rPr lang="en-US" dirty="0" err="1" smtClean="0"/>
              <a:t>Hb</a:t>
            </a:r>
            <a:r>
              <a:rPr lang="en-US" dirty="0" smtClean="0"/>
              <a:t> of mature RBCs; </a:t>
            </a:r>
            <a:br>
              <a:rPr lang="en-US" dirty="0" smtClean="0"/>
            </a:br>
            <a:r>
              <a:rPr lang="en-US" dirty="0" smtClean="0"/>
              <a:t>enter bloodstream </a:t>
            </a:r>
            <a:br>
              <a:rPr lang="en-US" dirty="0" smtClean="0"/>
            </a:br>
            <a:r>
              <a:rPr lang="en-US" dirty="0" smtClean="0"/>
              <a:t>after 2 days </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15" descr="\\192.168.4.30\conversion\IRDVD\JPG Creation\Martini _VAP3E\Output\Chapter 17\JPEG FILES\Labeled\fig_17_6A_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4228683" y="2348346"/>
            <a:ext cx="4677966" cy="39862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5406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Events occurring in macrophages</a:t>
            </a:r>
            <a:endParaRPr lang="en-US" dirty="0"/>
          </a:p>
        </p:txBody>
      </p:sp>
      <p:pic>
        <p:nvPicPr>
          <p:cNvPr id="5" name="Picture 16" descr="\\192.168.4.30\conversion\IRDVD\JPG Creation\Martini _VAP3E\Output\Chapter 17\JPEG FILES\Labeled\fig_17_6A_2-L.jpg"/>
          <p:cNvPicPr>
            <a:picLocks noChangeAspect="1" noChangeArrowheads="1"/>
          </p:cNvPicPr>
          <p:nvPr/>
        </p:nvPicPr>
        <p:blipFill>
          <a:blip r:embed="rId3">
            <a:extLst>
              <a:ext uri="{28A0092B-C50C-407E-A947-70E740481C1C}">
                <a14:useLocalDpi xmlns:a14="http://schemas.microsoft.com/office/drawing/2010/main" val="0"/>
              </a:ext>
            </a:extLst>
          </a:blip>
          <a:srcRect b="2756"/>
          <a:stretch>
            <a:fillRect/>
          </a:stretch>
        </p:blipFill>
        <p:spPr bwMode="auto">
          <a:xfrm>
            <a:off x="298450" y="842169"/>
            <a:ext cx="8547100" cy="537685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4567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r>
              <a:rPr lang="en-US" altLang="en-US" dirty="0" smtClean="0"/>
              <a:t>Events occurring in macrophages (continued)</a:t>
            </a:r>
          </a:p>
          <a:p>
            <a:pPr lvl="1"/>
            <a:r>
              <a:rPr lang="en-US" dirty="0" smtClean="0"/>
              <a:t>Macrophages monitor condition of circulating RBCs</a:t>
            </a:r>
          </a:p>
          <a:p>
            <a:pPr lvl="2"/>
            <a:r>
              <a:rPr lang="en-US" dirty="0" smtClean="0"/>
              <a:t>Engulf old RBCs before rupture (</a:t>
            </a:r>
            <a:r>
              <a:rPr lang="en-US" b="1" dirty="0" err="1" smtClean="0"/>
              <a:t>hemolyze</a:t>
            </a:r>
            <a:r>
              <a:rPr lang="en-US" dirty="0" smtClean="0"/>
              <a:t>)</a:t>
            </a:r>
          </a:p>
          <a:p>
            <a:pPr lvl="2"/>
            <a:r>
              <a:rPr lang="en-US" dirty="0" smtClean="0"/>
              <a:t>Remove </a:t>
            </a:r>
            <a:r>
              <a:rPr lang="en-US" dirty="0" err="1" smtClean="0"/>
              <a:t>Hb</a:t>
            </a:r>
            <a:r>
              <a:rPr lang="en-US" dirty="0" smtClean="0"/>
              <a:t> molecules/cell fragments</a:t>
            </a:r>
          </a:p>
          <a:p>
            <a:pPr lvl="1"/>
            <a:r>
              <a:rPr lang="en-US" dirty="0" err="1" smtClean="0"/>
              <a:t>Heme</a:t>
            </a:r>
            <a:r>
              <a:rPr lang="en-US" dirty="0" smtClean="0"/>
              <a:t> units stripped of iron</a:t>
            </a:r>
          </a:p>
          <a:p>
            <a:pPr lvl="2"/>
            <a:r>
              <a:rPr lang="en-US" dirty="0" smtClean="0"/>
              <a:t>Iron is stored in phagocyte or enters blood and binds to </a:t>
            </a:r>
            <a:r>
              <a:rPr lang="en-US" b="1" dirty="0" smtClean="0"/>
              <a:t>transferrin </a:t>
            </a:r>
            <a:r>
              <a:rPr lang="en-US" dirty="0" smtClean="0"/>
              <a:t>(plasma protein)</a:t>
            </a:r>
          </a:p>
          <a:p>
            <a:pPr lvl="2"/>
            <a:r>
              <a:rPr lang="en-US" dirty="0" err="1" smtClean="0"/>
              <a:t>Heme</a:t>
            </a:r>
            <a:r>
              <a:rPr lang="en-US" dirty="0" smtClean="0"/>
              <a:t> </a:t>
            </a:r>
            <a:r>
              <a:rPr lang="en-US" dirty="0" smtClean="0">
                <a:latin typeface="Arial" panose="020B0604020202020204" pitchFamily="34" charset="0"/>
                <a:cs typeface="Arial" panose="020B0604020202020204" pitchFamily="34" charset="0"/>
                <a:sym typeface="Symbol"/>
              </a:rPr>
              <a:t>→</a:t>
            </a:r>
            <a:r>
              <a:rPr lang="en-US" dirty="0" smtClean="0">
                <a:sym typeface="Wingdings" charset="0"/>
              </a:rPr>
              <a:t> </a:t>
            </a:r>
            <a:r>
              <a:rPr lang="en-US" b="1" dirty="0" err="1" smtClean="0"/>
              <a:t>biliverdin</a:t>
            </a:r>
            <a:r>
              <a:rPr lang="en-US" dirty="0" smtClean="0"/>
              <a:t> </a:t>
            </a:r>
            <a:r>
              <a:rPr lang="en-US" dirty="0">
                <a:latin typeface="Arial" panose="020B0604020202020204" pitchFamily="34" charset="0"/>
                <a:cs typeface="Arial" panose="020B0604020202020204" pitchFamily="34" charset="0"/>
                <a:sym typeface="Symbol"/>
              </a:rPr>
              <a:t>→</a:t>
            </a:r>
            <a:r>
              <a:rPr lang="en-US" dirty="0" smtClean="0">
                <a:sym typeface="Wingdings" charset="0"/>
              </a:rPr>
              <a:t> </a:t>
            </a:r>
            <a:r>
              <a:rPr lang="en-US" b="1" dirty="0" smtClean="0"/>
              <a:t>bilirubin</a:t>
            </a:r>
            <a:r>
              <a:rPr lang="en-US" dirty="0" smtClean="0"/>
              <a:t> </a:t>
            </a:r>
            <a:r>
              <a:rPr lang="en-US" dirty="0">
                <a:latin typeface="Arial" panose="020B0604020202020204" pitchFamily="34" charset="0"/>
                <a:cs typeface="Arial" panose="020B0604020202020204" pitchFamily="34" charset="0"/>
                <a:sym typeface="Symbol"/>
              </a:rPr>
              <a:t>→</a:t>
            </a:r>
            <a:r>
              <a:rPr lang="en-US" dirty="0" smtClean="0">
                <a:sym typeface="Wingdings" charset="0"/>
              </a:rPr>
              <a:t> bloodstream</a:t>
            </a:r>
            <a:r>
              <a:rPr lang="en-US" dirty="0" smtClean="0"/>
              <a:t> </a:t>
            </a:r>
            <a:r>
              <a:rPr lang="en-US" dirty="0">
                <a:latin typeface="Arial" panose="020B0604020202020204" pitchFamily="34" charset="0"/>
                <a:cs typeface="Arial" panose="020B0604020202020204" pitchFamily="34" charset="0"/>
                <a:sym typeface="Symbol"/>
              </a:rPr>
              <a:t>→</a:t>
            </a:r>
            <a:r>
              <a:rPr lang="en-US" dirty="0" smtClean="0">
                <a:sym typeface="Wingdings" charset="0"/>
              </a:rPr>
              <a:t> liver</a:t>
            </a:r>
          </a:p>
          <a:p>
            <a:pPr lvl="1"/>
            <a:r>
              <a:rPr lang="en-US" dirty="0" smtClean="0"/>
              <a:t>Globular proteins disassembled and amino acids recycled</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6533632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r>
              <a:rPr lang="en-US" altLang="en-US" dirty="0" smtClean="0"/>
              <a:t>Events occurring in macrophages (continued)</a:t>
            </a:r>
          </a:p>
          <a:p>
            <a:pPr lvl="1"/>
            <a:r>
              <a:rPr lang="en-US" dirty="0" smtClean="0"/>
              <a:t>Hemoglobin that is not phagocytized breaks down into its protein chains and is excreted in urine</a:t>
            </a:r>
          </a:p>
          <a:p>
            <a:pPr lvl="1"/>
            <a:r>
              <a:rPr lang="en-US" dirty="0" smtClean="0"/>
              <a:t>Breakdown of an abnormally large number of RBCs results in red or brown urine; condition is </a:t>
            </a:r>
            <a:r>
              <a:rPr lang="en-US" b="1" dirty="0" err="1" smtClean="0"/>
              <a:t>hemoglobinuria</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666894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r>
              <a:rPr lang="en-US" altLang="en-US" dirty="0" smtClean="0"/>
              <a:t>Events occurring in the liver</a:t>
            </a:r>
          </a:p>
          <a:p>
            <a:pPr lvl="1"/>
            <a:r>
              <a:rPr lang="en-US" dirty="0" smtClean="0"/>
              <a:t>Bilirubin is excreted in bile</a:t>
            </a:r>
          </a:p>
          <a:p>
            <a:pPr lvl="1"/>
            <a:r>
              <a:rPr lang="en-US" dirty="0" smtClean="0"/>
              <a:t>Blocked bile ducts or inability to process bilirubin causes bilirubin levels to increase</a:t>
            </a:r>
          </a:p>
          <a:p>
            <a:pPr lvl="2"/>
            <a:r>
              <a:rPr lang="en-US" dirty="0" smtClean="0"/>
              <a:t>Bilirubin diffuses into peripheral tissues</a:t>
            </a:r>
          </a:p>
          <a:p>
            <a:pPr lvl="2"/>
            <a:r>
              <a:rPr lang="en-US" dirty="0" smtClean="0"/>
              <a:t>Causes yellow color in skin and eyes =  </a:t>
            </a:r>
            <a:r>
              <a:rPr lang="en-US" b="1" dirty="0" smtClean="0"/>
              <a:t>jaundice</a:t>
            </a:r>
            <a:endParaRPr lang="en-US" altLang="en-US" b="1"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2" descr="\\192.168.4.30\conversion\IRDVD\JPG Creation\Martini _VAP3E\Output\Chapter 17\JPEG FILES\Labeled\fig_17_6A_3-5-L.jpg"/>
          <p:cNvPicPr>
            <a:picLocks noChangeAspect="1" noChangeArrowheads="1"/>
          </p:cNvPicPr>
          <p:nvPr/>
        </p:nvPicPr>
        <p:blipFill>
          <a:blip r:embed="rId2">
            <a:extLst>
              <a:ext uri="{28A0092B-C50C-407E-A947-70E740481C1C}">
                <a14:useLocalDpi xmlns:a14="http://schemas.microsoft.com/office/drawing/2010/main" val="0"/>
              </a:ext>
            </a:extLst>
          </a:blip>
          <a:srcRect b="3482"/>
          <a:stretch>
            <a:fillRect/>
          </a:stretch>
        </p:blipFill>
        <p:spPr bwMode="auto">
          <a:xfrm>
            <a:off x="1807338" y="3788229"/>
            <a:ext cx="5529324" cy="27328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64715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r>
              <a:rPr lang="en-US" altLang="en-US" dirty="0" smtClean="0"/>
              <a:t>Events occurring in large intestine</a:t>
            </a:r>
          </a:p>
          <a:p>
            <a:pPr lvl="1"/>
            <a:r>
              <a:rPr lang="en-US" dirty="0" smtClean="0"/>
              <a:t>Bacteria convert bilirubin to </a:t>
            </a:r>
            <a:r>
              <a:rPr lang="en-US" b="1" dirty="0" err="1" smtClean="0"/>
              <a:t>urobilins</a:t>
            </a:r>
            <a:r>
              <a:rPr lang="en-US" dirty="0" smtClean="0"/>
              <a:t> and </a:t>
            </a:r>
            <a:r>
              <a:rPr lang="en-US" b="1" dirty="0" err="1" smtClean="0"/>
              <a:t>stercobilins</a:t>
            </a:r>
            <a:r>
              <a:rPr lang="en-US" dirty="0" smtClean="0"/>
              <a:t>;</a:t>
            </a:r>
            <a:r>
              <a:rPr lang="en-US" b="1" dirty="0" smtClean="0"/>
              <a:t> </a:t>
            </a:r>
            <a:r>
              <a:rPr lang="en-US" dirty="0" smtClean="0"/>
              <a:t>they enter feces, giving it yellow-brown or brown color</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17" descr="\\192.168.4.30\conversion\IRDVD\JPG Creation\Martini _VAP3E\Output\Chapter 17\JPEG FILES\Labeled\fig_17_6A_3-5-L.jpg"/>
          <p:cNvPicPr>
            <a:picLocks noChangeAspect="1" noChangeArrowheads="1"/>
          </p:cNvPicPr>
          <p:nvPr/>
        </p:nvPicPr>
        <p:blipFill>
          <a:blip r:embed="rId3">
            <a:extLst>
              <a:ext uri="{28A0092B-C50C-407E-A947-70E740481C1C}">
                <a14:useLocalDpi xmlns:a14="http://schemas.microsoft.com/office/drawing/2010/main" val="0"/>
              </a:ext>
            </a:extLst>
          </a:blip>
          <a:srcRect b="3482"/>
          <a:stretch>
            <a:fillRect/>
          </a:stretch>
        </p:blipFill>
        <p:spPr bwMode="auto">
          <a:xfrm>
            <a:off x="1386114" y="3192240"/>
            <a:ext cx="6371772" cy="3149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3175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 Blood functions</a:t>
            </a:r>
            <a:endParaRPr lang="en-US" dirty="0"/>
          </a:p>
        </p:txBody>
      </p:sp>
      <p:sp>
        <p:nvSpPr>
          <p:cNvPr id="11266" name="Content Placeholder 2"/>
          <p:cNvSpPr>
            <a:spLocks noGrp="1"/>
          </p:cNvSpPr>
          <p:nvPr>
            <p:ph idx="1"/>
          </p:nvPr>
        </p:nvSpPr>
        <p:spPr/>
        <p:txBody>
          <a:bodyPr/>
          <a:lstStyle/>
          <a:p>
            <a:r>
              <a:rPr lang="en-US" dirty="0" smtClean="0"/>
              <a:t>Functions of blood (continued)</a:t>
            </a:r>
          </a:p>
          <a:p>
            <a:pPr lvl="1"/>
            <a:r>
              <a:rPr lang="en-US" altLang="en-US" dirty="0" smtClean="0"/>
              <a:t>Regulate pH and ion composition of interstitial fluids (IF)</a:t>
            </a:r>
          </a:p>
          <a:p>
            <a:pPr lvl="2"/>
            <a:r>
              <a:rPr lang="en-US" dirty="0" smtClean="0"/>
              <a:t>Absorbs/neutralizes acids  </a:t>
            </a:r>
          </a:p>
          <a:p>
            <a:pPr lvl="2"/>
            <a:r>
              <a:rPr lang="en-US" dirty="0" smtClean="0"/>
              <a:t>Diffusion between blood and IF balances ion concentrations</a:t>
            </a:r>
          </a:p>
          <a:p>
            <a:pPr lvl="1"/>
            <a:r>
              <a:rPr lang="en-US" altLang="en-US" dirty="0" smtClean="0"/>
              <a:t>Restrict fluid loss at injury sites</a:t>
            </a:r>
          </a:p>
          <a:p>
            <a:pPr lvl="2"/>
            <a:r>
              <a:rPr lang="en-US" altLang="en-US" dirty="0" smtClean="0"/>
              <a:t>Enzymes/other substances initiate clotting when vessel wall is broken; clot = temporary patch </a:t>
            </a:r>
          </a:p>
          <a:p>
            <a:pPr lvl="1"/>
            <a:r>
              <a:rPr lang="en-US" altLang="en-US" dirty="0" smtClean="0"/>
              <a:t>Defend against toxins and pathogens</a:t>
            </a:r>
          </a:p>
          <a:p>
            <a:pPr lvl="2"/>
            <a:r>
              <a:rPr lang="en-US" altLang="en-US" dirty="0" smtClean="0"/>
              <a:t>Transports white blood cells and antibodies to fight infection</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608935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17.6: RBC production and breakdown</a:t>
            </a:r>
            <a:endParaRPr lang="en-US" dirty="0"/>
          </a:p>
        </p:txBody>
      </p:sp>
      <p:sp>
        <p:nvSpPr>
          <p:cNvPr id="39938" name="Content Placeholder 2"/>
          <p:cNvSpPr>
            <a:spLocks noGrp="1"/>
          </p:cNvSpPr>
          <p:nvPr>
            <p:ph idx="1"/>
          </p:nvPr>
        </p:nvSpPr>
        <p:spPr/>
        <p:txBody>
          <a:bodyPr/>
          <a:lstStyle/>
          <a:p>
            <a:r>
              <a:rPr lang="en-US" dirty="0" smtClean="0"/>
              <a:t>Events occurring in kidneys</a:t>
            </a:r>
          </a:p>
          <a:p>
            <a:pPr lvl="1"/>
            <a:r>
              <a:rPr lang="en-US" dirty="0" smtClean="0"/>
              <a:t>Excrete hemoglobin and </a:t>
            </a:r>
            <a:r>
              <a:rPr lang="en-US" dirty="0" err="1" smtClean="0"/>
              <a:t>urobilins</a:t>
            </a:r>
            <a:r>
              <a:rPr lang="en-US" dirty="0" smtClean="0"/>
              <a:t>—gives urine yellow color </a:t>
            </a:r>
          </a:p>
          <a:p>
            <a:pPr lvl="1"/>
            <a:r>
              <a:rPr lang="en-US" b="1" dirty="0" smtClean="0"/>
              <a:t>Hematuria</a:t>
            </a:r>
            <a:r>
              <a:rPr lang="en-US" dirty="0" smtClean="0"/>
              <a:t> = presence of intact RBCs; occurs only after urinary tract damage</a:t>
            </a:r>
            <a:endParaRPr lang="en-US" altLang="en-US" dirty="0"/>
          </a:p>
        </p:txBody>
      </p:sp>
      <p:pic>
        <p:nvPicPr>
          <p:cNvPr id="5" name="Picture 17" descr="\\192.168.4.30\conversion\IRDVD\JPG Creation\Martini _VAP3E\Output\Chapter 17\JPEG FILES\Labeled\fig_17_6A_3-5-L.jpg"/>
          <p:cNvPicPr>
            <a:picLocks noChangeAspect="1" noChangeArrowheads="1"/>
          </p:cNvPicPr>
          <p:nvPr/>
        </p:nvPicPr>
        <p:blipFill>
          <a:blip r:embed="rId3">
            <a:extLst>
              <a:ext uri="{28A0092B-C50C-407E-A947-70E740481C1C}">
                <a14:useLocalDpi xmlns:a14="http://schemas.microsoft.com/office/drawing/2010/main" val="0"/>
              </a:ext>
            </a:extLst>
          </a:blip>
          <a:srcRect b="3482"/>
          <a:stretch>
            <a:fillRect/>
          </a:stretch>
        </p:blipFill>
        <p:spPr bwMode="auto">
          <a:xfrm>
            <a:off x="1386114" y="3192240"/>
            <a:ext cx="6371772" cy="31492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44685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production and clearance of RBCs </a:t>
            </a:r>
            <a:endParaRPr lang="en-US" dirty="0"/>
          </a:p>
        </p:txBody>
      </p:sp>
      <p:pic>
        <p:nvPicPr>
          <p:cNvPr id="5" name="Picture 18" descr="\\192.168.4.30\conversion\IRDVD\JPG Creation\Martini _VAP3E\Output\Chapter 17\JPEG FILES\Labeled\fig_17_6A_1-5-L.jpg"/>
          <p:cNvPicPr>
            <a:picLocks noChangeAspect="1" noChangeArrowheads="1"/>
          </p:cNvPicPr>
          <p:nvPr/>
        </p:nvPicPr>
        <p:blipFill>
          <a:blip r:embed="rId3">
            <a:extLst>
              <a:ext uri="{28A0092B-C50C-407E-A947-70E740481C1C}">
                <a14:useLocalDpi xmlns:a14="http://schemas.microsoft.com/office/drawing/2010/main" val="0"/>
              </a:ext>
            </a:extLst>
          </a:blip>
          <a:srcRect b="2744"/>
          <a:stretch>
            <a:fillRect/>
          </a:stretch>
        </p:blipFill>
        <p:spPr bwMode="auto">
          <a:xfrm>
            <a:off x="613682" y="1257658"/>
            <a:ext cx="7916636" cy="50023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23265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17.6: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In what way would a liver disease affect the level of bilirubin in the blood?</a:t>
            </a:r>
          </a:p>
          <a:p>
            <a:pPr>
              <a:lnSpc>
                <a:spcPts val="1200"/>
              </a:lnSpc>
            </a:pPr>
            <a:endParaRPr lang="en-US" dirty="0" smtClean="0"/>
          </a:p>
          <a:p>
            <a:r>
              <a:rPr lang="en-US" i="1" dirty="0" smtClean="0"/>
              <a:t>Learning Outcome: </a:t>
            </a:r>
            <a:r>
              <a:rPr lang="en-US" dirty="0" smtClean="0"/>
              <a:t>Describe how the components of aged or damaged red blood cells are recycled.</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487790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Module 17.7: Blood type is determined by the presence or absence of specific surface antigens on RBCs</a:t>
            </a:r>
            <a:endParaRPr lang="en-US" dirty="0"/>
          </a:p>
        </p:txBody>
      </p:sp>
      <p:sp>
        <p:nvSpPr>
          <p:cNvPr id="39938" name="Content Placeholder 2"/>
          <p:cNvSpPr>
            <a:spLocks noGrp="1"/>
          </p:cNvSpPr>
          <p:nvPr>
            <p:ph idx="1"/>
          </p:nvPr>
        </p:nvSpPr>
        <p:spPr>
          <a:xfrm>
            <a:off x="446088" y="1524000"/>
            <a:ext cx="8288337" cy="4725988"/>
          </a:xfrm>
        </p:spPr>
        <p:txBody>
          <a:bodyPr/>
          <a:lstStyle/>
          <a:p>
            <a:r>
              <a:rPr lang="en-US" altLang="en-US" dirty="0" smtClean="0"/>
              <a:t>Blood types</a:t>
            </a:r>
          </a:p>
          <a:p>
            <a:pPr lvl="1"/>
            <a:r>
              <a:rPr lang="en-US" b="1" dirty="0" smtClean="0"/>
              <a:t>Antigens </a:t>
            </a:r>
            <a:r>
              <a:rPr lang="en-US" dirty="0" smtClean="0"/>
              <a:t>=</a:t>
            </a:r>
            <a:r>
              <a:rPr lang="en-US" b="1" dirty="0" smtClean="0"/>
              <a:t> </a:t>
            </a:r>
            <a:r>
              <a:rPr lang="en-US" dirty="0" smtClean="0"/>
              <a:t>substances that can elicit </a:t>
            </a:r>
            <a:r>
              <a:rPr lang="en-US" b="1" dirty="0" smtClean="0"/>
              <a:t>immune response</a:t>
            </a:r>
          </a:p>
          <a:p>
            <a:pPr lvl="1"/>
            <a:r>
              <a:rPr lang="en-US" dirty="0" smtClean="0"/>
              <a:t>Our cells have </a:t>
            </a:r>
            <a:r>
              <a:rPr lang="en-US" b="1" dirty="0" smtClean="0"/>
              <a:t>surface</a:t>
            </a:r>
            <a:r>
              <a:rPr lang="en-US" dirty="0" smtClean="0"/>
              <a:t> </a:t>
            </a:r>
            <a:r>
              <a:rPr lang="en-US" b="1" dirty="0" smtClean="0"/>
              <a:t>antigens</a:t>
            </a:r>
            <a:r>
              <a:rPr lang="en-US" dirty="0" smtClean="0"/>
              <a:t> embedded in their plasma membranes; recognized as normal, or self, by immune system</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644484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t>Module 17.7: Blood type</a:t>
            </a:r>
          </a:p>
        </p:txBody>
      </p:sp>
      <p:sp>
        <p:nvSpPr>
          <p:cNvPr id="39938" name="Content Placeholder 2"/>
          <p:cNvSpPr>
            <a:spLocks noGrp="1"/>
          </p:cNvSpPr>
          <p:nvPr>
            <p:ph idx="1"/>
          </p:nvPr>
        </p:nvSpPr>
        <p:spPr/>
        <p:txBody>
          <a:bodyPr/>
          <a:lstStyle/>
          <a:p>
            <a:r>
              <a:rPr lang="en-US" altLang="en-US" dirty="0" smtClean="0"/>
              <a:t>Blood types (continued)</a:t>
            </a:r>
          </a:p>
          <a:p>
            <a:pPr lvl="1"/>
            <a:r>
              <a:rPr lang="en-US" dirty="0" smtClean="0"/>
              <a:t>Blood type determined genetically by which surface antigens are present in RBC plasma membranes</a:t>
            </a:r>
          </a:p>
          <a:p>
            <a:pPr lvl="2"/>
            <a:r>
              <a:rPr lang="en-US" dirty="0" smtClean="0"/>
              <a:t>&gt;50 blood cell surface antigens</a:t>
            </a:r>
          </a:p>
          <a:p>
            <a:pPr lvl="2"/>
            <a:r>
              <a:rPr lang="en-US" dirty="0" smtClean="0"/>
              <a:t>Three most important:  </a:t>
            </a:r>
          </a:p>
          <a:p>
            <a:pPr lvl="3"/>
            <a:r>
              <a:rPr lang="en-US" dirty="0" smtClean="0"/>
              <a:t>A</a:t>
            </a:r>
          </a:p>
          <a:p>
            <a:pPr lvl="3"/>
            <a:r>
              <a:rPr lang="en-US" dirty="0" smtClean="0"/>
              <a:t>B</a:t>
            </a:r>
          </a:p>
          <a:p>
            <a:pPr lvl="3"/>
            <a:r>
              <a:rPr lang="en-US" dirty="0" smtClean="0"/>
              <a:t>Rh (or D)</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165405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Module 17.7: Blood type</a:t>
            </a:r>
            <a:endParaRPr lang="en-US" dirty="0"/>
          </a:p>
        </p:txBody>
      </p:sp>
      <p:sp>
        <p:nvSpPr>
          <p:cNvPr id="39938" name="Content Placeholder 2"/>
          <p:cNvSpPr>
            <a:spLocks noGrp="1"/>
          </p:cNvSpPr>
          <p:nvPr>
            <p:ph idx="1"/>
          </p:nvPr>
        </p:nvSpPr>
        <p:spPr/>
        <p:txBody>
          <a:bodyPr/>
          <a:lstStyle/>
          <a:p>
            <a:r>
              <a:rPr lang="en-US" altLang="en-US" dirty="0" smtClean="0"/>
              <a:t>ABO blood group</a:t>
            </a:r>
          </a:p>
          <a:p>
            <a:pPr lvl="1"/>
            <a:r>
              <a:rPr lang="en-US" dirty="0" smtClean="0"/>
              <a:t>Based on the presence or absence of A and B surface antigens (or </a:t>
            </a:r>
            <a:r>
              <a:rPr lang="en-US" b="1" dirty="0" err="1" smtClean="0"/>
              <a:t>agglutinogens</a:t>
            </a:r>
            <a:r>
              <a:rPr lang="en-US" dirty="0" smtClean="0"/>
              <a:t>)</a:t>
            </a:r>
          </a:p>
          <a:p>
            <a:pPr lvl="1"/>
            <a:r>
              <a:rPr lang="en-US" dirty="0" smtClean="0"/>
              <a:t>Plasma has antibodies that will attack “foreign” surface antigen(s)</a:t>
            </a:r>
          </a:p>
          <a:p>
            <a:pPr lvl="1"/>
            <a:r>
              <a:rPr lang="en-US" dirty="0"/>
              <a:t>Four ABO blood </a:t>
            </a:r>
            <a:r>
              <a:rPr lang="en-US" dirty="0" smtClean="0"/>
              <a:t>types</a:t>
            </a:r>
          </a:p>
        </p:txBody>
      </p:sp>
      <p:pic>
        <p:nvPicPr>
          <p:cNvPr id="5" name="Picture 19" descr="\\192.168.4.30\conversion\IRDVD\JPG Creation\Martini _VAP3E\Output\Chapter 17\JPEG FILES\Labeled\fig_17_07_01A-D-L.jpg"/>
          <p:cNvPicPr>
            <a:picLocks noChangeAspect="1" noChangeArrowheads="1"/>
          </p:cNvPicPr>
          <p:nvPr/>
        </p:nvPicPr>
        <p:blipFill>
          <a:blip r:embed="rId3">
            <a:extLst>
              <a:ext uri="{28A0092B-C50C-407E-A947-70E740481C1C}">
                <a14:useLocalDpi xmlns:a14="http://schemas.microsoft.com/office/drawing/2010/main" val="0"/>
              </a:ext>
            </a:extLst>
          </a:blip>
          <a:srcRect b="4921"/>
          <a:stretch>
            <a:fillRect/>
          </a:stretch>
        </p:blipFill>
        <p:spPr bwMode="auto">
          <a:xfrm>
            <a:off x="928915" y="3759886"/>
            <a:ext cx="7286171" cy="25103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4924959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17.7: Blood type</a:t>
            </a:r>
            <a:endParaRPr lang="en-US" dirty="0"/>
          </a:p>
        </p:txBody>
      </p:sp>
      <p:sp>
        <p:nvSpPr>
          <p:cNvPr id="39938" name="Content Placeholder 2"/>
          <p:cNvSpPr>
            <a:spLocks noGrp="1"/>
          </p:cNvSpPr>
          <p:nvPr>
            <p:ph idx="1"/>
          </p:nvPr>
        </p:nvSpPr>
        <p:spPr/>
        <p:txBody>
          <a:bodyPr/>
          <a:lstStyle/>
          <a:p>
            <a:r>
              <a:rPr lang="en-US" altLang="en-US" b="1" dirty="0" smtClean="0"/>
              <a:t>Agglutination</a:t>
            </a:r>
            <a:r>
              <a:rPr lang="en-US" altLang="en-US" dirty="0" smtClean="0"/>
              <a:t> = </a:t>
            </a:r>
            <a:r>
              <a:rPr lang="en-US" dirty="0" smtClean="0"/>
              <a:t>clumping together of RBCs </a:t>
            </a:r>
          </a:p>
          <a:p>
            <a:pPr lvl="1"/>
            <a:r>
              <a:rPr lang="en-US" dirty="0" smtClean="0"/>
              <a:t>Occurs when surface antigens (</a:t>
            </a:r>
            <a:r>
              <a:rPr lang="en-US" b="1" dirty="0" err="1" smtClean="0"/>
              <a:t>agglutinogens</a:t>
            </a:r>
            <a:r>
              <a:rPr lang="en-US" dirty="0" smtClean="0"/>
              <a:t>) are exposed to corresponding antibodies (</a:t>
            </a:r>
            <a:r>
              <a:rPr lang="en-US" b="1" dirty="0" smtClean="0"/>
              <a:t>agglutinins</a:t>
            </a:r>
            <a:r>
              <a:rPr lang="en-US" dirty="0" smtClean="0"/>
              <a:t>) from another blood type</a:t>
            </a:r>
          </a:p>
          <a:p>
            <a:pPr lvl="2"/>
            <a:r>
              <a:rPr lang="en-US" i="1" dirty="0" smtClean="0"/>
              <a:t>Example</a:t>
            </a:r>
            <a:r>
              <a:rPr lang="en-US" dirty="0" smtClean="0"/>
              <a:t>: Giving type A blood to someone who is </a:t>
            </a:r>
            <a:br>
              <a:rPr lang="en-US" dirty="0" smtClean="0"/>
            </a:br>
            <a:r>
              <a:rPr lang="en-US" dirty="0" smtClean="0"/>
              <a:t>type B</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20" descr="\\192.168.4.30\conversion\IRDVD\JPG Creation\Martini _VAP3E\Output\Chapter 17\JPEG FILES\Labeled\fig_17_07_02-L.jpg"/>
          <p:cNvPicPr>
            <a:picLocks noChangeAspect="1" noChangeArrowheads="1"/>
          </p:cNvPicPr>
          <p:nvPr/>
        </p:nvPicPr>
        <p:blipFill>
          <a:blip r:embed="rId2">
            <a:extLst>
              <a:ext uri="{28A0092B-C50C-407E-A947-70E740481C1C}">
                <a14:useLocalDpi xmlns:a14="http://schemas.microsoft.com/office/drawing/2010/main" val="0"/>
              </a:ext>
            </a:extLst>
          </a:blip>
          <a:srcRect b="6329"/>
          <a:stretch>
            <a:fillRect/>
          </a:stretch>
        </p:blipFill>
        <p:spPr bwMode="auto">
          <a:xfrm>
            <a:off x="400050" y="3994171"/>
            <a:ext cx="8547100" cy="22558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92090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192.168.4.30\conversion\IRDVD\JPG Creation\Martini _VAP3E\Output\Chapter 17\JPEG FILES\Labeled\fig_17_07_02-L.jpg"/>
          <p:cNvPicPr>
            <a:picLocks noChangeAspect="1" noChangeArrowheads="1"/>
          </p:cNvPicPr>
          <p:nvPr/>
        </p:nvPicPr>
        <p:blipFill>
          <a:blip r:embed="rId2">
            <a:extLst>
              <a:ext uri="{28A0092B-C50C-407E-A947-70E740481C1C}">
                <a14:useLocalDpi xmlns:a14="http://schemas.microsoft.com/office/drawing/2010/main" val="0"/>
              </a:ext>
            </a:extLst>
          </a:blip>
          <a:srcRect b="6329"/>
          <a:stretch>
            <a:fillRect/>
          </a:stretch>
        </p:blipFill>
        <p:spPr bwMode="auto">
          <a:xfrm>
            <a:off x="400050" y="3994171"/>
            <a:ext cx="8547100" cy="225581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17.7: Blood type</a:t>
            </a:r>
            <a:endParaRPr lang="en-US" dirty="0"/>
          </a:p>
        </p:txBody>
      </p:sp>
      <p:sp>
        <p:nvSpPr>
          <p:cNvPr id="39938" name="Content Placeholder 2"/>
          <p:cNvSpPr>
            <a:spLocks noGrp="1"/>
          </p:cNvSpPr>
          <p:nvPr>
            <p:ph idx="1"/>
          </p:nvPr>
        </p:nvSpPr>
        <p:spPr/>
        <p:txBody>
          <a:bodyPr/>
          <a:lstStyle/>
          <a:p>
            <a:r>
              <a:rPr lang="en-US" altLang="en-US" dirty="0"/>
              <a:t>Agglutination </a:t>
            </a:r>
            <a:r>
              <a:rPr lang="en-US" altLang="en-US" dirty="0" smtClean="0"/>
              <a:t>(continued)</a:t>
            </a:r>
          </a:p>
          <a:p>
            <a:pPr lvl="1"/>
            <a:r>
              <a:rPr lang="en-US" dirty="0" smtClean="0"/>
              <a:t>Called </a:t>
            </a:r>
            <a:r>
              <a:rPr lang="en-US" dirty="0"/>
              <a:t>a </a:t>
            </a:r>
            <a:r>
              <a:rPr lang="en-US" b="1" dirty="0"/>
              <a:t>cross-reaction</a:t>
            </a:r>
          </a:p>
          <a:p>
            <a:pPr lvl="2"/>
            <a:r>
              <a:rPr lang="en-US" dirty="0"/>
              <a:t>Forms dangerous clumps/fragments of RBCs; can block small blood vessels—cuts blood supply, damages/destroys tissues</a:t>
            </a:r>
          </a:p>
          <a:p>
            <a:pPr lvl="1"/>
            <a:r>
              <a:rPr lang="en-US" dirty="0" smtClean="0"/>
              <a:t>Cells may undergo hemolysis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5291728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17.7: Blood type</a:t>
            </a:r>
            <a:endParaRPr lang="en-US" dirty="0"/>
          </a:p>
        </p:txBody>
      </p:sp>
      <p:sp>
        <p:nvSpPr>
          <p:cNvPr id="39938" name="Content Placeholder 2"/>
          <p:cNvSpPr>
            <a:spLocks noGrp="1"/>
          </p:cNvSpPr>
          <p:nvPr>
            <p:ph idx="1"/>
          </p:nvPr>
        </p:nvSpPr>
        <p:spPr/>
        <p:txBody>
          <a:bodyPr/>
          <a:lstStyle/>
          <a:p>
            <a:r>
              <a:rPr lang="en-US" dirty="0" smtClean="0"/>
              <a:t>Rh blood group</a:t>
            </a:r>
          </a:p>
          <a:p>
            <a:pPr lvl="1"/>
            <a:r>
              <a:rPr lang="en-US" dirty="0" smtClean="0"/>
              <a:t>Based on presence or absence of Rh surface antigen on RBCs</a:t>
            </a:r>
          </a:p>
          <a:p>
            <a:pPr lvl="1"/>
            <a:r>
              <a:rPr lang="en-US" dirty="0" smtClean="0"/>
              <a:t>“Rh” comes from original discovery in </a:t>
            </a:r>
            <a:r>
              <a:rPr lang="en-US" i="1" dirty="0" smtClean="0"/>
              <a:t>Rhesus</a:t>
            </a:r>
            <a:r>
              <a:rPr lang="en-US" dirty="0" smtClean="0"/>
              <a:t> monkeys</a:t>
            </a:r>
          </a:p>
          <a:p>
            <a:pPr lvl="1"/>
            <a:r>
              <a:rPr lang="en-US" b="1" dirty="0" smtClean="0"/>
              <a:t>Rh positive</a:t>
            </a:r>
            <a:r>
              <a:rPr lang="en-US" dirty="0" smtClean="0"/>
              <a:t> (</a:t>
            </a:r>
            <a:r>
              <a:rPr lang="en-US" b="1" dirty="0" smtClean="0"/>
              <a:t>Rh</a:t>
            </a:r>
            <a:r>
              <a:rPr lang="en-US" b="1" baseline="30000" dirty="0" smtClean="0"/>
              <a:t>+</a:t>
            </a:r>
            <a:r>
              <a:rPr lang="en-US" dirty="0" smtClean="0"/>
              <a:t>) has Rh surface antigen</a:t>
            </a:r>
            <a:endParaRPr lang="en-US" b="1" dirty="0" smtClean="0"/>
          </a:p>
          <a:p>
            <a:pPr lvl="2"/>
            <a:r>
              <a:rPr lang="en-US" dirty="0" smtClean="0"/>
              <a:t>Indicates presence of Rh surface antigen</a:t>
            </a:r>
          </a:p>
          <a:p>
            <a:pPr lvl="1"/>
            <a:r>
              <a:rPr lang="en-US" b="1" dirty="0" smtClean="0"/>
              <a:t>Rh negative</a:t>
            </a:r>
            <a:r>
              <a:rPr lang="en-US" dirty="0" smtClean="0"/>
              <a:t> (</a:t>
            </a:r>
            <a:r>
              <a:rPr lang="en-US" b="1" dirty="0" smtClean="0"/>
              <a:t>Rh</a:t>
            </a:r>
            <a:r>
              <a:rPr lang="en-US" b="1" baseline="30000" dirty="0" smtClean="0"/>
              <a:t>–</a:t>
            </a:r>
            <a:r>
              <a:rPr lang="en-US" dirty="0" smtClean="0"/>
              <a:t>) lacks</a:t>
            </a:r>
            <a:r>
              <a:rPr lang="en-US" b="1" dirty="0" smtClean="0"/>
              <a:t> </a:t>
            </a:r>
            <a:r>
              <a:rPr lang="en-US" dirty="0" smtClean="0"/>
              <a:t>Rh surface antigen</a:t>
            </a:r>
          </a:p>
          <a:p>
            <a:pPr lvl="1"/>
            <a:r>
              <a:rPr lang="en-US" dirty="0" smtClean="0"/>
              <a:t>Included in full blood type as + or – </a:t>
            </a:r>
          </a:p>
          <a:p>
            <a:pPr marL="569913" lvl="2" indent="0">
              <a:buNone/>
            </a:pPr>
            <a:r>
              <a:rPr lang="en-US" i="1" dirty="0" smtClean="0"/>
              <a:t>Examples</a:t>
            </a:r>
            <a:r>
              <a:rPr lang="en-US" dirty="0" smtClean="0"/>
              <a:t>: O negative (O</a:t>
            </a:r>
            <a:r>
              <a:rPr lang="en-US" baseline="30000" dirty="0" smtClean="0"/>
              <a:t>–</a:t>
            </a:r>
            <a:r>
              <a:rPr lang="en-US" dirty="0" smtClean="0"/>
              <a:t>), AB positive (AB</a:t>
            </a:r>
            <a:r>
              <a:rPr lang="en-US" baseline="30000" dirty="0" smtClean="0"/>
              <a:t>+</a:t>
            </a:r>
            <a:r>
              <a:rPr lang="en-US" dirty="0" smtClean="0"/>
              <a:t>)</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7302662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descr="\\192.168.4.30\conversion\IRDVD\JPG Creation\Martini _VAP3E\Output\Chapter 17\JPEG FILES\Labeled\fig_17_07_03-L.jpg"/>
          <p:cNvPicPr>
            <a:picLocks noChangeAspect="1" noChangeArrowheads="1"/>
          </p:cNvPicPr>
          <p:nvPr/>
        </p:nvPicPr>
        <p:blipFill>
          <a:blip r:embed="rId3">
            <a:extLst>
              <a:ext uri="{28A0092B-C50C-407E-A947-70E740481C1C}">
                <a14:useLocalDpi xmlns:a14="http://schemas.microsoft.com/office/drawing/2010/main" val="0"/>
              </a:ext>
            </a:extLst>
          </a:blip>
          <a:srcRect b="2941"/>
          <a:stretch>
            <a:fillRect/>
          </a:stretch>
        </p:blipFill>
        <p:spPr bwMode="auto">
          <a:xfrm>
            <a:off x="298450" y="914400"/>
            <a:ext cx="8547100"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257843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 Blood functions</a:t>
            </a:r>
            <a:endParaRPr lang="en-US" dirty="0"/>
          </a:p>
        </p:txBody>
      </p:sp>
      <p:sp>
        <p:nvSpPr>
          <p:cNvPr id="11266" name="Content Placeholder 2"/>
          <p:cNvSpPr>
            <a:spLocks noGrp="1"/>
          </p:cNvSpPr>
          <p:nvPr>
            <p:ph idx="1"/>
          </p:nvPr>
        </p:nvSpPr>
        <p:spPr/>
        <p:txBody>
          <a:bodyPr/>
          <a:lstStyle/>
          <a:p>
            <a:r>
              <a:rPr lang="en-US" dirty="0" smtClean="0"/>
              <a:t>Functions of blood (continued)</a:t>
            </a:r>
          </a:p>
          <a:p>
            <a:pPr lvl="1"/>
            <a:r>
              <a:rPr lang="en-US" altLang="en-US" dirty="0" smtClean="0"/>
              <a:t>Stabilize body temperature</a:t>
            </a:r>
          </a:p>
          <a:p>
            <a:pPr lvl="2"/>
            <a:r>
              <a:rPr lang="en-US" altLang="en-US" dirty="0" smtClean="0"/>
              <a:t>Absorbs heat generated in one area; distributes to other tissues</a:t>
            </a:r>
          </a:p>
          <a:p>
            <a:pPr lvl="2"/>
            <a:r>
              <a:rPr lang="en-US" altLang="en-US" dirty="0" smtClean="0"/>
              <a:t>High body temperature—blood directed closer to skin</a:t>
            </a:r>
          </a:p>
          <a:p>
            <a:pPr lvl="2"/>
            <a:r>
              <a:rPr lang="en-US" altLang="en-US" dirty="0" smtClean="0"/>
              <a:t>Low body temperature—blood directed to brain, internal organs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7355990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17.7: Blood type</a:t>
            </a:r>
            <a:endParaRPr lang="en-US" dirty="0"/>
          </a:p>
        </p:txBody>
      </p:sp>
      <p:sp>
        <p:nvSpPr>
          <p:cNvPr id="39938" name="Content Placeholder 2"/>
          <p:cNvSpPr>
            <a:spLocks noGrp="1"/>
          </p:cNvSpPr>
          <p:nvPr>
            <p:ph idx="1"/>
          </p:nvPr>
        </p:nvSpPr>
        <p:spPr/>
        <p:txBody>
          <a:bodyPr/>
          <a:lstStyle/>
          <a:p>
            <a:r>
              <a:rPr lang="en-US" dirty="0" smtClean="0"/>
              <a:t>Blood typing tests</a:t>
            </a:r>
          </a:p>
          <a:p>
            <a:pPr lvl="1"/>
            <a:r>
              <a:rPr lang="en-US" dirty="0" smtClean="0"/>
              <a:t>Drops of person’s blood are mixed with solutions containing antibodies to surface antigens A, B, and Rh</a:t>
            </a:r>
          </a:p>
          <a:p>
            <a:pPr lvl="1"/>
            <a:r>
              <a:rPr lang="en-US" dirty="0" smtClean="0"/>
              <a:t>Clumping (agglutination) occurs where sample contains the corresponding antigen</a:t>
            </a:r>
          </a:p>
          <a:p>
            <a:pPr lvl="2"/>
            <a:r>
              <a:rPr lang="en-US" i="1" dirty="0" smtClean="0"/>
              <a:t>Example:</a:t>
            </a:r>
            <a:r>
              <a:rPr lang="en-US" dirty="0" smtClean="0"/>
              <a:t> Type A blood will clump with anti-A antibodies</a:t>
            </a:r>
          </a:p>
          <a:p>
            <a:pPr lvl="1"/>
            <a:r>
              <a:rPr lang="en-US" dirty="0" smtClean="0"/>
              <a:t>Typing is necessary to avoid </a:t>
            </a:r>
            <a:r>
              <a:rPr lang="en-US" b="1" dirty="0" smtClean="0"/>
              <a:t>transfusion</a:t>
            </a:r>
            <a:r>
              <a:rPr lang="en-US" dirty="0" smtClean="0"/>
              <a:t> </a:t>
            </a:r>
            <a:r>
              <a:rPr lang="en-US" b="1" dirty="0" smtClean="0"/>
              <a:t>reactions </a:t>
            </a:r>
            <a:r>
              <a:rPr lang="en-US" dirty="0" smtClean="0"/>
              <a:t>(cross-reactions occurring from transfusing mismatched blood)</a:t>
            </a:r>
          </a:p>
          <a:p>
            <a:pPr lvl="2"/>
            <a:r>
              <a:rPr lang="en-US" dirty="0" smtClean="0"/>
              <a:t>Donor and recipient blood types must be </a:t>
            </a:r>
            <a:r>
              <a:rPr lang="en-US" b="1" dirty="0" smtClean="0"/>
              <a:t>compatible</a:t>
            </a:r>
            <a:r>
              <a:rPr lang="en-US" dirty="0" smtClean="0"/>
              <a:t> (will not cross-react)</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9399797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Results of blood typing tests</a:t>
            </a:r>
            <a:br>
              <a:rPr lang="en-US" smtClean="0"/>
            </a:br>
            <a:endParaRPr lang="en-US" dirty="0"/>
          </a:p>
        </p:txBody>
      </p:sp>
      <p:pic>
        <p:nvPicPr>
          <p:cNvPr id="5" name="Picture 22" descr="\\192.168.4.30\conversion\IRDVD\JPG Creation\Martini _VAP3E\Output\Chapter 17\JPEG FILES\Labeled\fig_17_07_04-L.jpg"/>
          <p:cNvPicPr>
            <a:picLocks noChangeAspect="1" noChangeArrowheads="1"/>
          </p:cNvPicPr>
          <p:nvPr/>
        </p:nvPicPr>
        <p:blipFill>
          <a:blip r:embed="rId3">
            <a:extLst>
              <a:ext uri="{28A0092B-C50C-407E-A947-70E740481C1C}">
                <a14:useLocalDpi xmlns:a14="http://schemas.microsoft.com/office/drawing/2010/main" val="0"/>
              </a:ext>
            </a:extLst>
          </a:blip>
          <a:srcRect b="2564"/>
          <a:stretch>
            <a:fillRect/>
          </a:stretch>
        </p:blipFill>
        <p:spPr bwMode="auto">
          <a:xfrm>
            <a:off x="853168" y="1154483"/>
            <a:ext cx="7437664" cy="503948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873411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17.7: Blood type</a:t>
            </a:r>
            <a:endParaRPr lang="en-US" dirty="0"/>
          </a:p>
        </p:txBody>
      </p:sp>
      <p:sp>
        <p:nvSpPr>
          <p:cNvPr id="39938" name="Content Placeholder 2"/>
          <p:cNvSpPr>
            <a:spLocks noGrp="1"/>
          </p:cNvSpPr>
          <p:nvPr>
            <p:ph idx="1"/>
          </p:nvPr>
        </p:nvSpPr>
        <p:spPr/>
        <p:txBody>
          <a:bodyPr/>
          <a:lstStyle/>
          <a:p>
            <a:r>
              <a:rPr lang="en-US" dirty="0" smtClean="0"/>
              <a:t>Genetics of blood type</a:t>
            </a:r>
          </a:p>
          <a:p>
            <a:pPr lvl="1"/>
            <a:r>
              <a:rPr lang="en-US" dirty="0" smtClean="0"/>
              <a:t>Presence of anti-A and/or anti-B antibodies is genetically determined</a:t>
            </a:r>
          </a:p>
          <a:p>
            <a:pPr lvl="2"/>
            <a:r>
              <a:rPr lang="en-US" dirty="0" smtClean="0"/>
              <a:t>Exposure to foreign RBCs not needed to develop the antibodies</a:t>
            </a:r>
          </a:p>
          <a:p>
            <a:pPr lvl="1"/>
            <a:r>
              <a:rPr lang="en-US" dirty="0" smtClean="0"/>
              <a:t>Anti-Rh antibodies are not automatically present</a:t>
            </a:r>
          </a:p>
          <a:p>
            <a:pPr lvl="2"/>
            <a:r>
              <a:rPr lang="en-US" dirty="0" smtClean="0"/>
              <a:t>Rh-negative person will not have any anti-Rh antibodies until exposed to Rh-positive RBCs (sensitized); then develops anti-Rh antibodies</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3865823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17.7: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What is determined by the surface antigens on RBCs?</a:t>
            </a:r>
          </a:p>
          <a:p>
            <a:pPr marL="514350" indent="-514350">
              <a:buClr>
                <a:srgbClr val="00743A"/>
              </a:buClr>
              <a:buFont typeface="+mj-lt"/>
              <a:buAutoNum type="alphaUcPeriod"/>
            </a:pPr>
            <a:r>
              <a:rPr lang="en-US" dirty="0" smtClean="0"/>
              <a:t>What is the most common blood type in the United States?</a:t>
            </a:r>
          </a:p>
          <a:p>
            <a:pPr marL="514350" indent="-514350">
              <a:buClr>
                <a:srgbClr val="00743A"/>
              </a:buClr>
              <a:buFont typeface="+mj-lt"/>
              <a:buAutoNum type="alphaUcPeriod"/>
            </a:pPr>
            <a:r>
              <a:rPr lang="en-US" dirty="0" smtClean="0"/>
              <a:t>Which blood type(s) can be safely transfused into a person with type O</a:t>
            </a:r>
            <a:r>
              <a:rPr lang="en-US" baseline="30000" dirty="0" smtClean="0"/>
              <a:t>−</a:t>
            </a:r>
            <a:r>
              <a:rPr lang="en-US" dirty="0" smtClean="0"/>
              <a:t> blood?</a:t>
            </a:r>
          </a:p>
          <a:p>
            <a:pPr marL="514350" indent="-514350">
              <a:buClr>
                <a:srgbClr val="00743A"/>
              </a:buClr>
              <a:buFont typeface="+mj-lt"/>
              <a:buAutoNum type="alphaUcPeriod"/>
            </a:pPr>
            <a:r>
              <a:rPr lang="en-US" dirty="0" smtClean="0"/>
              <a:t>Why can’t a person with type A blood safely receive blood from a person with type B blood?</a:t>
            </a:r>
          </a:p>
          <a:p>
            <a:pPr>
              <a:lnSpc>
                <a:spcPts val="1200"/>
              </a:lnSpc>
            </a:pPr>
            <a:endParaRPr lang="en-US" dirty="0" smtClean="0"/>
          </a:p>
          <a:p>
            <a:r>
              <a:rPr lang="en-US" i="1" dirty="0" smtClean="0"/>
              <a:t>Learning Outcome</a:t>
            </a:r>
            <a:r>
              <a:rPr lang="en-US" dirty="0" smtClean="0"/>
              <a:t>: Explain the importance of blood typing and the basis for ABO and Rh incompatibilities.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4849939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17.8: Clinical Module: Hemolytic disease of the newborn is an RBC-related disorder caused by a cross-reaction between fetal and maternal blood types</a:t>
            </a:r>
            <a:endParaRPr lang="en-US" dirty="0"/>
          </a:p>
        </p:txBody>
      </p:sp>
      <p:sp>
        <p:nvSpPr>
          <p:cNvPr id="39938" name="Content Placeholder 2"/>
          <p:cNvSpPr>
            <a:spLocks noGrp="1"/>
          </p:cNvSpPr>
          <p:nvPr>
            <p:ph idx="1"/>
          </p:nvPr>
        </p:nvSpPr>
        <p:spPr>
          <a:xfrm>
            <a:off x="446088" y="2051538"/>
            <a:ext cx="8288337" cy="4198450"/>
          </a:xfrm>
        </p:spPr>
        <p:txBody>
          <a:bodyPr/>
          <a:lstStyle/>
          <a:p>
            <a:r>
              <a:rPr lang="en-US" altLang="en-US" dirty="0" smtClean="0"/>
              <a:t>Background</a:t>
            </a:r>
          </a:p>
          <a:p>
            <a:pPr lvl="1"/>
            <a:r>
              <a:rPr lang="en-US" altLang="en-US" dirty="0" smtClean="0"/>
              <a:t>Blood type is determined by combining genes from both parents</a:t>
            </a:r>
          </a:p>
          <a:p>
            <a:pPr lvl="2"/>
            <a:r>
              <a:rPr lang="en-US" altLang="en-US" dirty="0" smtClean="0"/>
              <a:t>Child can have blood type different from either parent</a:t>
            </a:r>
          </a:p>
          <a:p>
            <a:pPr lvl="1"/>
            <a:r>
              <a:rPr lang="en-US" altLang="en-US" dirty="0" smtClean="0"/>
              <a:t>During pregnancy, mother’s antibodies may cross the placenta and attack/destroy fetal RBCs.</a:t>
            </a:r>
          </a:p>
          <a:p>
            <a:pPr lvl="1"/>
            <a:r>
              <a:rPr lang="en-US" altLang="en-US" dirty="0" smtClean="0"/>
              <a:t>Condition is </a:t>
            </a:r>
            <a:r>
              <a:rPr lang="en-US" altLang="en-US" b="1" dirty="0" smtClean="0"/>
              <a:t>hemolytic diseases of the newborn </a:t>
            </a:r>
            <a:r>
              <a:rPr lang="en-US" altLang="en-US" dirty="0" smtClean="0"/>
              <a:t>(</a:t>
            </a:r>
            <a:r>
              <a:rPr lang="en-US" altLang="en-US" b="1" dirty="0" smtClean="0"/>
              <a:t>HDN</a:t>
            </a:r>
            <a:r>
              <a:rPr lang="en-US" altLang="en-US" dirty="0" smtClean="0"/>
              <a:t>)</a:t>
            </a:r>
          </a:p>
          <a:p>
            <a:pPr lvl="1"/>
            <a:r>
              <a:rPr lang="en-US" altLang="en-US" dirty="0" smtClean="0"/>
              <a:t>Many forms—some very dangerous, others undetectable</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6468712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17.8: Hemolytic disease of the newborn</a:t>
            </a:r>
            <a:endParaRPr lang="en-US" dirty="0"/>
          </a:p>
        </p:txBody>
      </p:sp>
      <p:sp>
        <p:nvSpPr>
          <p:cNvPr id="39938" name="Content Placeholder 2"/>
          <p:cNvSpPr>
            <a:spLocks noGrp="1"/>
          </p:cNvSpPr>
          <p:nvPr>
            <p:ph idx="1"/>
          </p:nvPr>
        </p:nvSpPr>
        <p:spPr/>
        <p:txBody>
          <a:bodyPr/>
          <a:lstStyle/>
          <a:p>
            <a:pPr lvl="1"/>
            <a:r>
              <a:rPr lang="en-US" altLang="en-US" dirty="0" smtClean="0"/>
              <a:t>Most common involves Rh</a:t>
            </a:r>
            <a:r>
              <a:rPr lang="en-US" altLang="en-US" baseline="30000" dirty="0" smtClean="0"/>
              <a:t>–</a:t>
            </a:r>
            <a:r>
              <a:rPr lang="en-US" altLang="en-US" dirty="0" smtClean="0"/>
              <a:t> mother who has carried  Rh</a:t>
            </a:r>
            <a:r>
              <a:rPr lang="en-US" altLang="en-US" baseline="30000" dirty="0" smtClean="0"/>
              <a:t>+</a:t>
            </a:r>
            <a:r>
              <a:rPr lang="en-US" altLang="en-US" dirty="0" smtClean="0"/>
              <a:t> fetus</a:t>
            </a:r>
          </a:p>
          <a:p>
            <a:pPr lvl="1"/>
            <a:r>
              <a:rPr lang="en-US" dirty="0" smtClean="0"/>
              <a:t>First pregnancy—rarely poses a problem because fetal cells are mostly isolated from maternal blood—mom’s immune system is not stimulated to produce anti-Rh antibodies</a:t>
            </a:r>
          </a:p>
        </p:txBody>
      </p:sp>
      <p:pic>
        <p:nvPicPr>
          <p:cNvPr id="5" name="Picture 23" descr="\\192.168.4.30\conversion\IRDVD\JPG Creation\Martini _VAP3E\Output\Chapter 17\JPEG FILES\Labeled\fig_17_08_01-L.jpg"/>
          <p:cNvPicPr>
            <a:picLocks noChangeAspect="1" noChangeArrowheads="1"/>
          </p:cNvPicPr>
          <p:nvPr/>
        </p:nvPicPr>
        <p:blipFill>
          <a:blip r:embed="rId2">
            <a:extLst>
              <a:ext uri="{28A0092B-C50C-407E-A947-70E740481C1C}">
                <a14:useLocalDpi xmlns:a14="http://schemas.microsoft.com/office/drawing/2010/main" val="0"/>
              </a:ext>
            </a:extLst>
          </a:blip>
          <a:srcRect b="4708"/>
          <a:stretch>
            <a:fillRect/>
          </a:stretch>
        </p:blipFill>
        <p:spPr bwMode="auto">
          <a:xfrm>
            <a:off x="682172" y="3783742"/>
            <a:ext cx="7779657" cy="280755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8029045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17.8: Hemolytic disease of the newborn</a:t>
            </a:r>
            <a:endParaRPr lang="en-US" dirty="0"/>
          </a:p>
        </p:txBody>
      </p:sp>
      <p:sp>
        <p:nvSpPr>
          <p:cNvPr id="39938" name="Content Placeholder 2"/>
          <p:cNvSpPr>
            <a:spLocks noGrp="1"/>
          </p:cNvSpPr>
          <p:nvPr>
            <p:ph idx="1"/>
          </p:nvPr>
        </p:nvSpPr>
        <p:spPr/>
        <p:txBody>
          <a:bodyPr/>
          <a:lstStyle/>
          <a:p>
            <a:pPr lvl="1"/>
            <a:r>
              <a:rPr lang="en-US" altLang="en-US" i="1" dirty="0" smtClean="0"/>
              <a:t>Birth: </a:t>
            </a:r>
            <a:r>
              <a:rPr lang="en-US" altLang="en-US" dirty="0" smtClean="0"/>
              <a:t>bleeding at placenta/uterus mixes fetal and maternal blood</a:t>
            </a:r>
          </a:p>
          <a:p>
            <a:pPr lvl="2"/>
            <a:r>
              <a:rPr lang="en-US" altLang="en-US" dirty="0" smtClean="0"/>
              <a:t>Mother exposed to Rh antigens; stimulates her immune system to produce anti-Rh antibodies </a:t>
            </a:r>
            <a:br>
              <a:rPr lang="en-US" altLang="en-US" dirty="0" smtClean="0"/>
            </a:br>
            <a:r>
              <a:rPr lang="en-US" altLang="en-US" dirty="0" smtClean="0"/>
              <a:t>(= </a:t>
            </a:r>
            <a:r>
              <a:rPr lang="en-US" altLang="en-US" b="1" dirty="0" smtClean="0"/>
              <a:t>sensitization</a:t>
            </a:r>
            <a:r>
              <a:rPr lang="en-US" altLang="en-US" dirty="0" smtClean="0"/>
              <a:t>)</a:t>
            </a:r>
          </a:p>
          <a:p>
            <a:pPr lvl="2"/>
            <a:r>
              <a:rPr lang="en-US" altLang="en-US" dirty="0" smtClean="0"/>
              <a:t>~20 </a:t>
            </a:r>
            <a:r>
              <a:rPr lang="en-US" altLang="en-US" dirty="0"/>
              <a:t>percent of Rh</a:t>
            </a:r>
            <a:r>
              <a:rPr lang="en-US" altLang="en-US" baseline="30000" dirty="0"/>
              <a:t>–</a:t>
            </a:r>
            <a:r>
              <a:rPr lang="en-US" altLang="en-US" dirty="0"/>
              <a:t> mothers who carried </a:t>
            </a:r>
            <a:r>
              <a:rPr lang="en-US" altLang="en-US" dirty="0" smtClean="0"/>
              <a:t>Rh</a:t>
            </a:r>
            <a:r>
              <a:rPr lang="en-US" altLang="en-US" baseline="30000" dirty="0" smtClean="0"/>
              <a:t>+</a:t>
            </a:r>
            <a:r>
              <a:rPr lang="en-US" altLang="en-US" dirty="0" smtClean="0"/>
              <a:t> </a:t>
            </a:r>
            <a:r>
              <a:rPr lang="en-US" altLang="en-US" dirty="0"/>
              <a:t>children are sensitized within </a:t>
            </a:r>
            <a:r>
              <a:rPr lang="en-US" altLang="en-US" dirty="0" smtClean="0"/>
              <a:t/>
            </a:r>
            <a:br>
              <a:rPr lang="en-US" altLang="en-US" dirty="0" smtClean="0"/>
            </a:br>
            <a:r>
              <a:rPr lang="en-US" altLang="en-US" dirty="0" smtClean="0"/>
              <a:t>6 </a:t>
            </a:r>
            <a:r>
              <a:rPr lang="en-US" altLang="en-US" dirty="0"/>
              <a:t>months of delivery</a:t>
            </a:r>
            <a:r>
              <a:rPr lang="en-US" altLang="en-US" dirty="0" smtClean="0"/>
              <a:t>,</a:t>
            </a:r>
            <a:br>
              <a:rPr lang="en-US" altLang="en-US" dirty="0" smtClean="0"/>
            </a:br>
            <a:r>
              <a:rPr lang="en-US" altLang="en-US" dirty="0" smtClean="0"/>
              <a:t>but </a:t>
            </a:r>
            <a:r>
              <a:rPr lang="en-US" altLang="en-US" dirty="0"/>
              <a:t>first child </a:t>
            </a:r>
            <a:r>
              <a:rPr lang="en-US" altLang="en-US" dirty="0" smtClean="0"/>
              <a:t>usually</a:t>
            </a:r>
            <a:br>
              <a:rPr lang="en-US" altLang="en-US" dirty="0" smtClean="0"/>
            </a:br>
            <a:r>
              <a:rPr lang="en-US" altLang="en-US" dirty="0" smtClean="0"/>
              <a:t>not </a:t>
            </a:r>
            <a:r>
              <a:rPr lang="en-US" altLang="en-US" dirty="0"/>
              <a:t>affected </a:t>
            </a:r>
            <a:r>
              <a:rPr lang="en-US" altLang="en-US" dirty="0" smtClean="0"/>
              <a:t/>
            </a:r>
            <a:br>
              <a:rPr lang="en-US" altLang="en-US" dirty="0" smtClean="0"/>
            </a:br>
            <a:r>
              <a:rPr lang="en-US" altLang="en-US" dirty="0" smtClean="0"/>
              <a:t>(</a:t>
            </a:r>
            <a:r>
              <a:rPr lang="en-US" altLang="en-US" dirty="0"/>
              <a:t>antibodies develop </a:t>
            </a:r>
            <a:r>
              <a:rPr lang="en-US" altLang="en-US" dirty="0" smtClean="0"/>
              <a:t/>
            </a:r>
            <a:br>
              <a:rPr lang="en-US" altLang="en-US" dirty="0" smtClean="0"/>
            </a:br>
            <a:r>
              <a:rPr lang="en-US" altLang="en-US" dirty="0" smtClean="0"/>
              <a:t>after </a:t>
            </a:r>
            <a:r>
              <a:rPr lang="en-US" altLang="en-US" dirty="0"/>
              <a:t>delivery</a:t>
            </a:r>
            <a:r>
              <a:rPr lang="en-US" altLang="en-US" dirty="0" smtClean="0"/>
              <a:t>)</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24" descr="\\192.168.4.30\conversion\IRDVD\JPG Creation\Martini _VAP3E\Output\Chapter 17\JPEG FILES\Labeled\fig_17_08_02-L.jpg"/>
          <p:cNvPicPr>
            <a:picLocks noChangeAspect="1" noChangeArrowheads="1"/>
          </p:cNvPicPr>
          <p:nvPr/>
        </p:nvPicPr>
        <p:blipFill>
          <a:blip r:embed="rId2">
            <a:extLst>
              <a:ext uri="{28A0092B-C50C-407E-A947-70E740481C1C}">
                <a14:useLocalDpi xmlns:a14="http://schemas.microsoft.com/office/drawing/2010/main" val="0"/>
              </a:ext>
            </a:extLst>
          </a:blip>
          <a:srcRect b="5010"/>
          <a:stretch>
            <a:fillRect/>
          </a:stretch>
        </p:blipFill>
        <p:spPr bwMode="auto">
          <a:xfrm>
            <a:off x="4300154" y="3645307"/>
            <a:ext cx="4712240" cy="159292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5" descr="\\192.168.4.30\conversion\IRDVD\JPG Creation\Martini _VAP3E\Output\Chapter 17\JPEG FILES\Labeled\fig_17_08_03-L.jpg"/>
          <p:cNvPicPr>
            <a:picLocks noChangeAspect="1" noChangeArrowheads="1"/>
          </p:cNvPicPr>
          <p:nvPr/>
        </p:nvPicPr>
        <p:blipFill>
          <a:blip r:embed="rId3">
            <a:extLst>
              <a:ext uri="{28A0092B-C50C-407E-A947-70E740481C1C}">
                <a14:useLocalDpi xmlns:a14="http://schemas.microsoft.com/office/drawing/2010/main" val="0"/>
              </a:ext>
            </a:extLst>
          </a:blip>
          <a:srcRect b="7669"/>
          <a:stretch>
            <a:fillRect/>
          </a:stretch>
        </p:blipFill>
        <p:spPr bwMode="auto">
          <a:xfrm>
            <a:off x="4300154" y="5579545"/>
            <a:ext cx="4712240" cy="10117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21394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192.168.4.30\conversion\IRDVD\JPG Creation\Martini _VAP3E\Output\Chapter 17\JPEG FILES\Labeled\fig_17_08_04-L.jpg"/>
          <p:cNvPicPr>
            <a:picLocks noChangeAspect="1" noChangeArrowheads="1"/>
          </p:cNvPicPr>
          <p:nvPr/>
        </p:nvPicPr>
        <p:blipFill>
          <a:blip r:embed="rId2">
            <a:extLst>
              <a:ext uri="{28A0092B-C50C-407E-A947-70E740481C1C}">
                <a14:useLocalDpi xmlns:a14="http://schemas.microsoft.com/office/drawing/2010/main" val="0"/>
              </a:ext>
            </a:extLst>
          </a:blip>
          <a:srcRect b="4026"/>
          <a:stretch>
            <a:fillRect/>
          </a:stretch>
        </p:blipFill>
        <p:spPr bwMode="auto">
          <a:xfrm>
            <a:off x="4148095" y="4520045"/>
            <a:ext cx="4995905" cy="2123989"/>
          </a:xfrm>
          <a:prstGeom prst="rect">
            <a:avLst/>
          </a:prstGeom>
          <a:noFill/>
          <a:extLst>
            <a:ext uri="{909E8E84-426E-40dd-AFC4-6F175D3DCCD1}">
              <a14:hiddenFill xmlns=""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smtClean="0"/>
              <a:t>Module 17.8: Hemolytic disease of the newborn</a:t>
            </a:r>
            <a:endParaRPr lang="en-US" dirty="0"/>
          </a:p>
        </p:txBody>
      </p:sp>
      <p:sp>
        <p:nvSpPr>
          <p:cNvPr id="39938" name="Content Placeholder 2"/>
          <p:cNvSpPr>
            <a:spLocks noGrp="1"/>
          </p:cNvSpPr>
          <p:nvPr>
            <p:ph idx="1"/>
          </p:nvPr>
        </p:nvSpPr>
        <p:spPr/>
        <p:txBody>
          <a:bodyPr/>
          <a:lstStyle/>
          <a:p>
            <a:r>
              <a:rPr lang="en-US" altLang="en-US" dirty="0" smtClean="0"/>
              <a:t>Subsequent pregnancy with Rh</a:t>
            </a:r>
            <a:r>
              <a:rPr lang="en-US" altLang="en-US" baseline="30000" dirty="0" smtClean="0"/>
              <a:t>+</a:t>
            </a:r>
            <a:r>
              <a:rPr lang="en-US" altLang="en-US" dirty="0" smtClean="0"/>
              <a:t> fetus:</a:t>
            </a:r>
          </a:p>
          <a:p>
            <a:pPr lvl="1"/>
            <a:r>
              <a:rPr lang="en-US" altLang="en-US" dirty="0" smtClean="0"/>
              <a:t>Maternal anti-Rh antibodies can cross placenta; destroy fetal RBCs, causing severe anemia</a:t>
            </a:r>
          </a:p>
          <a:p>
            <a:pPr lvl="1"/>
            <a:r>
              <a:rPr lang="en-US" altLang="en-US" dirty="0" smtClean="0"/>
              <a:t>Fetal demand for RBCs increases; erythroblasts enter bloodstream before maturity—leads to alternative name, </a:t>
            </a:r>
            <a:r>
              <a:rPr lang="en-US" altLang="en-US" b="1" dirty="0" smtClean="0"/>
              <a:t>erythroblastosis</a:t>
            </a:r>
            <a:r>
              <a:rPr lang="en-US" altLang="en-US" dirty="0" smtClean="0"/>
              <a:t> </a:t>
            </a:r>
            <a:r>
              <a:rPr lang="en-US" altLang="en-US" b="1" dirty="0" err="1" smtClean="0"/>
              <a:t>fetalis</a:t>
            </a:r>
            <a:endParaRPr lang="en-US" altLang="en-US" b="1" dirty="0" smtClean="0"/>
          </a:p>
          <a:p>
            <a:pPr lvl="1"/>
            <a:r>
              <a:rPr lang="en-US" altLang="en-US" dirty="0" smtClean="0"/>
              <a:t>High fatality rate without treatment</a:t>
            </a:r>
          </a:p>
          <a:p>
            <a:pPr lvl="1"/>
            <a:r>
              <a:rPr lang="en-US" altLang="en-US" dirty="0" smtClean="0"/>
              <a:t>Newborn with severe HDN is anemic/jaundiced (from high bilirubin </a:t>
            </a:r>
            <a:br>
              <a:rPr lang="en-US" altLang="en-US" dirty="0" smtClean="0"/>
            </a:br>
            <a:r>
              <a:rPr lang="en-US" altLang="en-US" dirty="0" smtClean="0"/>
              <a:t>concentrations)</a:t>
            </a:r>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203695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17.8: Hemolytic disease of the newborn</a:t>
            </a:r>
            <a:endParaRPr lang="en-US" dirty="0"/>
          </a:p>
        </p:txBody>
      </p:sp>
      <p:sp>
        <p:nvSpPr>
          <p:cNvPr id="39938" name="Content Placeholder 2"/>
          <p:cNvSpPr>
            <a:spLocks noGrp="1"/>
          </p:cNvSpPr>
          <p:nvPr>
            <p:ph idx="1"/>
          </p:nvPr>
        </p:nvSpPr>
        <p:spPr/>
        <p:txBody>
          <a:bodyPr/>
          <a:lstStyle/>
          <a:p>
            <a:pPr lvl="1"/>
            <a:r>
              <a:rPr lang="en-US" altLang="en-US" dirty="0" smtClean="0"/>
              <a:t>Maternal antibodies remain active 1–2 months after delivery</a:t>
            </a:r>
          </a:p>
          <a:p>
            <a:pPr lvl="2"/>
            <a:r>
              <a:rPr lang="en-US" altLang="en-US" dirty="0" smtClean="0"/>
              <a:t>May require replacement of infant’s entire blood volume</a:t>
            </a:r>
          </a:p>
          <a:p>
            <a:pPr lvl="1"/>
            <a:r>
              <a:rPr lang="en-US" altLang="en-US" dirty="0" smtClean="0"/>
              <a:t>HDN can be prevented by giving mother anti-Rh antibodies (</a:t>
            </a:r>
            <a:r>
              <a:rPr lang="en-US" altLang="en-US" dirty="0" err="1" smtClean="0"/>
              <a:t>RhoGAM</a:t>
            </a:r>
            <a:r>
              <a:rPr lang="en-US" altLang="en-US" dirty="0" smtClean="0"/>
              <a:t>) at weeks 26–28 of pregnancy and during/after delivery</a:t>
            </a:r>
          </a:p>
          <a:p>
            <a:pPr lvl="1"/>
            <a:r>
              <a:rPr lang="en-US" altLang="en-US" dirty="0" smtClean="0"/>
              <a:t>The antibodies destroy fetal RBCs that crossed placenta before RBCs stimulate maternal immune response (= no sensitization)</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3641054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Overview of hemolytic disease of the newborn</a:t>
            </a:r>
            <a:endParaRPr lang="en-US" dirty="0"/>
          </a:p>
        </p:txBody>
      </p:sp>
      <p:pic>
        <p:nvPicPr>
          <p:cNvPr id="5" name="Picture 27" descr="\\192.168.4.30\conversion\IRDVD\JPG Creation\Martini _VAP3E\Output\Chapter 17\JPEG FILES\Labeled\fig_17_08_01-04-L.jpg"/>
          <p:cNvPicPr>
            <a:picLocks noChangeAspect="1" noChangeArrowheads="1"/>
          </p:cNvPicPr>
          <p:nvPr/>
        </p:nvPicPr>
        <p:blipFill>
          <a:blip r:embed="rId2">
            <a:extLst>
              <a:ext uri="{28A0092B-C50C-407E-A947-70E740481C1C}">
                <a14:useLocalDpi xmlns:a14="http://schemas.microsoft.com/office/drawing/2010/main" val="0"/>
              </a:ext>
            </a:extLst>
          </a:blip>
          <a:srcRect b="2415"/>
          <a:stretch>
            <a:fillRect/>
          </a:stretch>
        </p:blipFill>
        <p:spPr bwMode="auto">
          <a:xfrm>
            <a:off x="606103" y="697020"/>
            <a:ext cx="7968306" cy="57394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03333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192.168.4.30\conversion\IRDVD\JPG Creation\Martini _VAP3E\Output\Chapter 17\JPEG FILES\Labeled\fig_17_01_02-L.jpg"/>
          <p:cNvPicPr>
            <a:picLocks noChangeAspect="1" noChangeArrowheads="1"/>
          </p:cNvPicPr>
          <p:nvPr/>
        </p:nvPicPr>
        <p:blipFill>
          <a:blip r:embed="rId3">
            <a:extLst>
              <a:ext uri="{28A0092B-C50C-407E-A947-70E740481C1C}">
                <a14:useLocalDpi xmlns:a14="http://schemas.microsoft.com/office/drawing/2010/main" val="0"/>
              </a:ext>
            </a:extLst>
          </a:blip>
          <a:srcRect b="4288"/>
          <a:stretch>
            <a:fillRect/>
          </a:stretch>
        </p:blipFill>
        <p:spPr bwMode="auto">
          <a:xfrm>
            <a:off x="298450" y="1728003"/>
            <a:ext cx="8547100" cy="340199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7815596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17.8: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hemolytic disease of the newborn </a:t>
            </a:r>
            <a:r>
              <a:rPr lang="en-US" dirty="0" smtClean="0"/>
              <a:t>(</a:t>
            </a:r>
            <a:r>
              <a:rPr lang="en-US" i="1" dirty="0" smtClean="0"/>
              <a:t>HDN</a:t>
            </a:r>
            <a:r>
              <a:rPr lang="en-US" dirty="0" smtClean="0"/>
              <a:t>).</a:t>
            </a:r>
          </a:p>
          <a:p>
            <a:pPr marL="514350" indent="-514350">
              <a:buClr>
                <a:srgbClr val="00743A"/>
              </a:buClr>
              <a:buFont typeface="+mj-lt"/>
              <a:buAutoNum type="alphaUcPeriod"/>
            </a:pPr>
            <a:r>
              <a:rPr lang="en-US" dirty="0" smtClean="0"/>
              <a:t>Why is </a:t>
            </a:r>
            <a:r>
              <a:rPr lang="en-US" dirty="0" err="1" smtClean="0"/>
              <a:t>RhoGAM</a:t>
            </a:r>
            <a:r>
              <a:rPr lang="en-US" dirty="0" smtClean="0"/>
              <a:t> administered to pregnant Rh</a:t>
            </a:r>
            <a:r>
              <a:rPr lang="en-US" baseline="30000" dirty="0" smtClean="0"/>
              <a:t>–</a:t>
            </a:r>
            <a:r>
              <a:rPr lang="en-US" dirty="0" smtClean="0"/>
              <a:t> women?</a:t>
            </a:r>
          </a:p>
          <a:p>
            <a:pPr marL="514350" indent="-514350">
              <a:buClr>
                <a:srgbClr val="00743A"/>
              </a:buClr>
              <a:buFont typeface="+mj-lt"/>
              <a:buAutoNum type="alphaUcPeriod"/>
            </a:pPr>
            <a:r>
              <a:rPr lang="en-US" dirty="0" smtClean="0"/>
              <a:t>Does an Rh</a:t>
            </a:r>
            <a:r>
              <a:rPr lang="en-US" baseline="30000" dirty="0" smtClean="0"/>
              <a:t>+</a:t>
            </a:r>
            <a:r>
              <a:rPr lang="en-US" dirty="0" smtClean="0"/>
              <a:t> mother carrying an Rh</a:t>
            </a:r>
            <a:r>
              <a:rPr lang="en-US" baseline="30000" dirty="0" smtClean="0"/>
              <a:t>–</a:t>
            </a:r>
            <a:r>
              <a:rPr lang="en-US" dirty="0" smtClean="0"/>
              <a:t> fetus require a </a:t>
            </a:r>
            <a:r>
              <a:rPr lang="en-US" dirty="0" err="1" smtClean="0"/>
              <a:t>RhoGAM</a:t>
            </a:r>
            <a:r>
              <a:rPr lang="en-US" dirty="0" smtClean="0"/>
              <a:t> injection? Explain your answer.</a:t>
            </a:r>
          </a:p>
          <a:p>
            <a:pPr>
              <a:lnSpc>
                <a:spcPts val="1200"/>
              </a:lnSpc>
            </a:pPr>
            <a:endParaRPr lang="en-US" dirty="0" smtClean="0"/>
          </a:p>
          <a:p>
            <a:r>
              <a:rPr lang="en-US" i="1" dirty="0" smtClean="0"/>
              <a:t>Learning Outcome: </a:t>
            </a:r>
            <a:r>
              <a:rPr lang="en-US" dirty="0" smtClean="0"/>
              <a:t>Describe hemolytic disease of the newborn, explain the clinical significance of the cross-reaction between fetal and maternal blood types, and cite preventive measures.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7847265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descr="\\192.168.4.30\conversion\IRDVD\JPG Creation\Martini _VAP3E\Output\Chapter 17\JPEG FILES\Labeled\fig_17_09_01-02-L.jpg"/>
          <p:cNvPicPr>
            <a:picLocks noChangeAspect="1" noChangeArrowheads="1"/>
          </p:cNvPicPr>
          <p:nvPr/>
        </p:nvPicPr>
        <p:blipFill>
          <a:blip r:embed="rId3">
            <a:extLst>
              <a:ext uri="{28A0092B-C50C-407E-A947-70E740481C1C}">
                <a14:useLocalDpi xmlns:a14="http://schemas.microsoft.com/office/drawing/2010/main" val="0"/>
              </a:ext>
            </a:extLst>
          </a:blip>
          <a:srcRect b="2358"/>
          <a:stretch>
            <a:fillRect/>
          </a:stretch>
        </p:blipFill>
        <p:spPr bwMode="auto">
          <a:xfrm>
            <a:off x="4123623" y="3055930"/>
            <a:ext cx="4789730" cy="3535370"/>
          </a:xfrm>
          <a:prstGeom prst="rect">
            <a:avLst/>
          </a:prstGeom>
          <a:noFill/>
          <a:extLst>
            <a:ext uri="{909E8E84-426E-40dd-AFC4-6F175D3DCCD1}">
              <a14:hiddenFill xmlns=""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dirty="0" smtClean="0"/>
              <a:t>Module 17.9: The various types of white blood cells contribute to the body’s defenses</a:t>
            </a:r>
            <a:endParaRPr lang="en-US" dirty="0"/>
          </a:p>
        </p:txBody>
      </p:sp>
      <p:sp>
        <p:nvSpPr>
          <p:cNvPr id="39938" name="Content Placeholder 2"/>
          <p:cNvSpPr>
            <a:spLocks noGrp="1"/>
          </p:cNvSpPr>
          <p:nvPr>
            <p:ph idx="1"/>
          </p:nvPr>
        </p:nvSpPr>
        <p:spPr/>
        <p:txBody>
          <a:bodyPr/>
          <a:lstStyle/>
          <a:p>
            <a:r>
              <a:rPr lang="en-US" b="1" dirty="0" smtClean="0"/>
              <a:t>White blood cells</a:t>
            </a:r>
            <a:r>
              <a:rPr lang="en-US" dirty="0" smtClean="0"/>
              <a:t> (</a:t>
            </a:r>
            <a:r>
              <a:rPr lang="en-US" b="1" dirty="0" smtClean="0"/>
              <a:t>WBCs</a:t>
            </a:r>
            <a:r>
              <a:rPr lang="en-US" dirty="0" smtClean="0"/>
              <a:t>), or </a:t>
            </a:r>
            <a:r>
              <a:rPr lang="en-US" b="1" dirty="0" smtClean="0"/>
              <a:t>leukocytes</a:t>
            </a:r>
          </a:p>
          <a:p>
            <a:pPr lvl="1"/>
            <a:r>
              <a:rPr lang="en-US" dirty="0" smtClean="0"/>
              <a:t>Have nuclei and other organelles, unlike RBCs, but no hemoglobin </a:t>
            </a:r>
          </a:p>
          <a:p>
            <a:pPr lvl="1"/>
            <a:r>
              <a:rPr lang="en-US" dirty="0" smtClean="0"/>
              <a:t>Five types—“</a:t>
            </a:r>
            <a:r>
              <a:rPr lang="en-US" b="1" dirty="0" smtClean="0"/>
              <a:t>N</a:t>
            </a:r>
            <a:r>
              <a:rPr lang="en-US" dirty="0" smtClean="0"/>
              <a:t>ever </a:t>
            </a:r>
            <a:r>
              <a:rPr lang="en-US" b="1" dirty="0" smtClean="0"/>
              <a:t>L</a:t>
            </a:r>
            <a:r>
              <a:rPr lang="en-US" dirty="0" smtClean="0"/>
              <a:t>et </a:t>
            </a:r>
            <a:r>
              <a:rPr lang="en-US" b="1" dirty="0" smtClean="0"/>
              <a:t>M</a:t>
            </a:r>
            <a:r>
              <a:rPr lang="en-US" dirty="0" smtClean="0"/>
              <a:t>onkeys </a:t>
            </a:r>
            <a:r>
              <a:rPr lang="en-US" b="1" dirty="0" smtClean="0"/>
              <a:t>E</a:t>
            </a:r>
            <a:r>
              <a:rPr lang="en-US" dirty="0" smtClean="0"/>
              <a:t>at </a:t>
            </a:r>
            <a:r>
              <a:rPr lang="en-US" b="1" dirty="0" smtClean="0"/>
              <a:t>B</a:t>
            </a:r>
            <a:r>
              <a:rPr lang="en-US" dirty="0" smtClean="0"/>
              <a:t>ananas”</a:t>
            </a:r>
          </a:p>
          <a:p>
            <a:pPr marL="1084263" lvl="2" indent="-514350">
              <a:buFont typeface="+mj-lt"/>
              <a:buAutoNum type="arabicPeriod"/>
            </a:pPr>
            <a:r>
              <a:rPr lang="en-US" dirty="0" smtClean="0"/>
              <a:t>​</a:t>
            </a:r>
            <a:r>
              <a:rPr lang="en-US" b="1" dirty="0" smtClean="0"/>
              <a:t>N</a:t>
            </a:r>
            <a:r>
              <a:rPr lang="en-US" dirty="0" smtClean="0"/>
              <a:t>eutrophils</a:t>
            </a:r>
          </a:p>
          <a:p>
            <a:pPr marL="1084263" lvl="2" indent="-514350">
              <a:buFont typeface="+mj-lt"/>
              <a:buAutoNum type="arabicPeriod"/>
            </a:pPr>
            <a:r>
              <a:rPr lang="en-US" dirty="0" smtClean="0"/>
              <a:t>​</a:t>
            </a:r>
            <a:r>
              <a:rPr lang="en-US" b="1" dirty="0" smtClean="0"/>
              <a:t>L</a:t>
            </a:r>
            <a:r>
              <a:rPr lang="en-US" dirty="0" smtClean="0"/>
              <a:t>ymphocytes</a:t>
            </a:r>
          </a:p>
          <a:p>
            <a:pPr marL="1084263" lvl="2" indent="-514350">
              <a:buFont typeface="+mj-lt"/>
              <a:buAutoNum type="arabicPeriod"/>
            </a:pPr>
            <a:r>
              <a:rPr lang="en-US" dirty="0" smtClean="0"/>
              <a:t>​</a:t>
            </a:r>
            <a:r>
              <a:rPr lang="en-US" b="1" dirty="0" smtClean="0"/>
              <a:t>M</a:t>
            </a:r>
            <a:r>
              <a:rPr lang="en-US" dirty="0" smtClean="0"/>
              <a:t>onocytes</a:t>
            </a:r>
          </a:p>
          <a:p>
            <a:pPr marL="1084263" lvl="2" indent="-514350">
              <a:buFont typeface="+mj-lt"/>
              <a:buAutoNum type="arabicPeriod"/>
            </a:pPr>
            <a:r>
              <a:rPr lang="en-US" dirty="0" smtClean="0"/>
              <a:t>​</a:t>
            </a:r>
            <a:r>
              <a:rPr lang="en-US" b="1" dirty="0" smtClean="0"/>
              <a:t>E</a:t>
            </a:r>
            <a:r>
              <a:rPr lang="en-US" dirty="0" smtClean="0"/>
              <a:t>osinophils</a:t>
            </a:r>
          </a:p>
          <a:p>
            <a:pPr marL="1084263" lvl="2" indent="-514350">
              <a:buFont typeface="+mj-lt"/>
              <a:buAutoNum type="arabicPeriod"/>
            </a:pPr>
            <a:r>
              <a:rPr lang="en-US" dirty="0" smtClean="0"/>
              <a:t>​</a:t>
            </a:r>
            <a:r>
              <a:rPr lang="en-US" b="1" dirty="0" smtClean="0"/>
              <a:t>B</a:t>
            </a:r>
            <a:r>
              <a:rPr lang="en-US" dirty="0" smtClean="0"/>
              <a:t>asophils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0284430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8" name="Picture 29" descr="\\192.168.4.30\conversion\IRDVD\JPG Creation\Martini _VAP3E\Output\Chapter 17\JPEG FILES\Labeled\fig_17_09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28097" y="548230"/>
            <a:ext cx="5887807" cy="55559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51955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r>
              <a:rPr lang="en-US" dirty="0" smtClean="0"/>
              <a:t>White blood cells (continued)</a:t>
            </a:r>
          </a:p>
          <a:p>
            <a:pPr lvl="1"/>
            <a:r>
              <a:rPr lang="en-US" dirty="0" smtClean="0"/>
              <a:t>Shared properties </a:t>
            </a:r>
          </a:p>
          <a:p>
            <a:pPr lvl="2"/>
            <a:r>
              <a:rPr lang="en-US" dirty="0" smtClean="0"/>
              <a:t>Spend only a short time in circulation</a:t>
            </a:r>
          </a:p>
          <a:p>
            <a:pPr lvl="3"/>
            <a:r>
              <a:rPr lang="en-US" dirty="0" smtClean="0"/>
              <a:t>Mostly located in loose and dense connective tissues where infections often occur</a:t>
            </a:r>
          </a:p>
          <a:p>
            <a:pPr lvl="2"/>
            <a:r>
              <a:rPr lang="en-US" dirty="0" smtClean="0"/>
              <a:t>Can migrate out of bloodstream</a:t>
            </a:r>
          </a:p>
          <a:p>
            <a:pPr lvl="3"/>
            <a:r>
              <a:rPr lang="en-US" dirty="0" smtClean="0"/>
              <a:t>Contact and adhere to vessel walls near infection site</a:t>
            </a:r>
          </a:p>
          <a:p>
            <a:pPr lvl="3"/>
            <a:r>
              <a:rPr lang="en-US" dirty="0" smtClean="0"/>
              <a:t>Squeeze between adjacent endothelial cells</a:t>
            </a:r>
          </a:p>
          <a:p>
            <a:pPr lvl="4"/>
            <a:r>
              <a:rPr lang="en-US" dirty="0" smtClean="0"/>
              <a:t>Process called </a:t>
            </a:r>
            <a:r>
              <a:rPr lang="en-US" b="1" dirty="0" smtClean="0"/>
              <a:t>emigration</a:t>
            </a:r>
            <a:r>
              <a:rPr lang="en-US" dirty="0" smtClean="0"/>
              <a:t> or </a:t>
            </a:r>
            <a:r>
              <a:rPr lang="en-US" b="1" dirty="0" smtClean="0"/>
              <a:t>diapedesis</a:t>
            </a:r>
            <a:r>
              <a:rPr lang="en-US" dirty="0" smtClean="0"/>
              <a:t> (</a:t>
            </a:r>
            <a:r>
              <a:rPr lang="en-US" i="1" dirty="0" err="1" smtClean="0"/>
              <a:t>dia</a:t>
            </a:r>
            <a:r>
              <a:rPr lang="en-US" dirty="0" smtClean="0"/>
              <a:t>, through + </a:t>
            </a:r>
            <a:r>
              <a:rPr lang="en-US" i="1" dirty="0" err="1" smtClean="0"/>
              <a:t>pedesis</a:t>
            </a:r>
            <a:r>
              <a:rPr lang="en-US" dirty="0" smtClean="0"/>
              <a:t>, a leaping)</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7201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r>
              <a:rPr lang="en-US" smtClean="0"/>
              <a:t>White blood cells (continued)</a:t>
            </a:r>
          </a:p>
          <a:p>
            <a:pPr lvl="1"/>
            <a:r>
              <a:rPr lang="en-US" smtClean="0"/>
              <a:t>Shared properties (continued)</a:t>
            </a:r>
          </a:p>
          <a:p>
            <a:pPr lvl="2"/>
            <a:r>
              <a:rPr lang="en-US" smtClean="0"/>
              <a:t>Are attracted to chemical stimuli</a:t>
            </a:r>
          </a:p>
          <a:p>
            <a:pPr lvl="3"/>
            <a:r>
              <a:rPr lang="en-US" smtClean="0"/>
              <a:t>Characteristic called </a:t>
            </a:r>
            <a:r>
              <a:rPr lang="en-US" b="1" smtClean="0"/>
              <a:t>positive</a:t>
            </a:r>
            <a:r>
              <a:rPr lang="en-US" smtClean="0"/>
              <a:t> </a:t>
            </a:r>
            <a:r>
              <a:rPr lang="en-US" b="1" smtClean="0"/>
              <a:t>chemotaxis</a:t>
            </a:r>
          </a:p>
          <a:p>
            <a:pPr lvl="3"/>
            <a:r>
              <a:rPr lang="en-US" smtClean="0"/>
              <a:t>Guides WBCs to pathogens, damaged tissues, or other active WBCs</a:t>
            </a:r>
          </a:p>
          <a:p>
            <a:pPr lvl="2"/>
            <a:r>
              <a:rPr lang="en-US" smtClean="0"/>
              <a:t>Neutrophils, eosinophils, and monocytes are capable of phagocytosis</a:t>
            </a:r>
          </a:p>
          <a:p>
            <a:pPr lvl="3"/>
            <a:r>
              <a:rPr lang="en-US" smtClean="0"/>
              <a:t>Engulf pathogens, cell debris, or other material</a:t>
            </a:r>
          </a:p>
          <a:p>
            <a:pPr lvl="3"/>
            <a:r>
              <a:rPr lang="en-US" smtClean="0"/>
              <a:t>Macrophages are monocytes that have moved out of the bloodstream</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6201346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r>
              <a:rPr lang="en-US" dirty="0" smtClean="0"/>
              <a:t>White blood cell counts</a:t>
            </a:r>
          </a:p>
          <a:p>
            <a:pPr lvl="1"/>
            <a:r>
              <a:rPr lang="en-US" dirty="0" smtClean="0"/>
              <a:t>On average blood contains 7000 WBCs per </a:t>
            </a:r>
            <a:r>
              <a:rPr lang="en-US" altLang="en-US" dirty="0" smtClean="0"/>
              <a:t>µL</a:t>
            </a:r>
            <a:r>
              <a:rPr lang="en-US" dirty="0" smtClean="0"/>
              <a:t> </a:t>
            </a:r>
          </a:p>
          <a:p>
            <a:pPr lvl="2"/>
            <a:r>
              <a:rPr lang="en-US" dirty="0" smtClean="0"/>
              <a:t>Number can be increased in response to infection, inflammation, or allergic responses</a:t>
            </a:r>
          </a:p>
          <a:p>
            <a:pPr lvl="1"/>
            <a:r>
              <a:rPr lang="en-US" b="1" dirty="0" smtClean="0"/>
              <a:t>Differential count</a:t>
            </a:r>
          </a:p>
          <a:p>
            <a:pPr lvl="2"/>
            <a:r>
              <a:rPr lang="en-US" dirty="0" smtClean="0"/>
              <a:t>Indicates number of each type of WBC in a sample</a:t>
            </a:r>
          </a:p>
          <a:p>
            <a:pPr lvl="2"/>
            <a:r>
              <a:rPr lang="en-US" dirty="0" smtClean="0"/>
              <a:t>Reported as percentage (per 100 WBCs)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5722868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descr="\\192.168.4.30\conversion\IRDVD\JPG Creation\Martini _VAP3E\Output\Chapter 17\JPEG FILES\Labeled\fig_17_09_01-02-L.jpg"/>
          <p:cNvPicPr>
            <a:picLocks noChangeAspect="1" noChangeArrowheads="1"/>
          </p:cNvPicPr>
          <p:nvPr/>
        </p:nvPicPr>
        <p:blipFill>
          <a:blip r:embed="rId2">
            <a:extLst>
              <a:ext uri="{28A0092B-C50C-407E-A947-70E740481C1C}">
                <a14:useLocalDpi xmlns:a14="http://schemas.microsoft.com/office/drawing/2010/main" val="0"/>
              </a:ext>
            </a:extLst>
          </a:blip>
          <a:srcRect b="2358"/>
          <a:stretch>
            <a:fillRect/>
          </a:stretch>
        </p:blipFill>
        <p:spPr bwMode="auto">
          <a:xfrm>
            <a:off x="4224417" y="3210791"/>
            <a:ext cx="4760587" cy="351385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r>
              <a:rPr lang="en-US" dirty="0" smtClean="0"/>
              <a:t>Two classes of white blood cells</a:t>
            </a:r>
          </a:p>
          <a:p>
            <a:pPr marL="690563" lvl="1" indent="-514350">
              <a:buFont typeface="+mj-lt"/>
              <a:buAutoNum type="arabicPeriod"/>
            </a:pPr>
            <a:r>
              <a:rPr lang="en-US" dirty="0" smtClean="0"/>
              <a:t>​</a:t>
            </a:r>
            <a:r>
              <a:rPr lang="en-US" b="1" dirty="0" smtClean="0"/>
              <a:t>Granular</a:t>
            </a:r>
            <a:r>
              <a:rPr lang="en-US" dirty="0" smtClean="0"/>
              <a:t> </a:t>
            </a:r>
            <a:r>
              <a:rPr lang="en-US" b="1" dirty="0" smtClean="0"/>
              <a:t>leukocytes</a:t>
            </a:r>
            <a:r>
              <a:rPr lang="en-US" dirty="0" smtClean="0"/>
              <a:t>, or </a:t>
            </a:r>
            <a:r>
              <a:rPr lang="en-US" i="1" dirty="0" smtClean="0"/>
              <a:t>granulocytes</a:t>
            </a:r>
          </a:p>
          <a:p>
            <a:pPr lvl="2"/>
            <a:r>
              <a:rPr lang="en-US" dirty="0" smtClean="0"/>
              <a:t>Abundant cytoplasmic granules (secretory vesicles and lysosomes) that absorb histological stains</a:t>
            </a:r>
          </a:p>
          <a:p>
            <a:pPr marL="690563" lvl="1" indent="-514350">
              <a:buFont typeface="+mj-lt"/>
              <a:buAutoNum type="arabicPeriod"/>
            </a:pPr>
            <a:r>
              <a:rPr lang="en-US" dirty="0" smtClean="0"/>
              <a:t>​</a:t>
            </a:r>
            <a:r>
              <a:rPr lang="en-US" b="1" dirty="0" err="1" smtClean="0"/>
              <a:t>Agranular</a:t>
            </a:r>
            <a:r>
              <a:rPr lang="en-US" b="1" dirty="0" smtClean="0"/>
              <a:t> leukocytes</a:t>
            </a:r>
            <a:r>
              <a:rPr lang="en-US" dirty="0" smtClean="0"/>
              <a:t>,</a:t>
            </a:r>
            <a:r>
              <a:rPr lang="en-US" b="1" dirty="0" smtClean="0"/>
              <a:t> </a:t>
            </a:r>
            <a:r>
              <a:rPr lang="en-US" dirty="0" smtClean="0"/>
              <a:t>or </a:t>
            </a:r>
            <a:r>
              <a:rPr lang="en-US" i="1" dirty="0" err="1" smtClean="0"/>
              <a:t>agranulocytes</a:t>
            </a:r>
            <a:r>
              <a:rPr lang="en-US" i="1" dirty="0" smtClean="0"/>
              <a:t>—</a:t>
            </a:r>
            <a:r>
              <a:rPr lang="en-US" dirty="0" smtClean="0"/>
              <a:t>smaller secretory vesicles/</a:t>
            </a:r>
            <a:br>
              <a:rPr lang="en-US" dirty="0" smtClean="0"/>
            </a:br>
            <a:r>
              <a:rPr lang="en-US" dirty="0" smtClean="0"/>
              <a:t>lysosomes that </a:t>
            </a:r>
            <a:br>
              <a:rPr lang="en-US" dirty="0" smtClean="0"/>
            </a:br>
            <a:r>
              <a:rPr lang="en-US" dirty="0" smtClean="0"/>
              <a:t>don’t absorb stains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6517418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r>
              <a:rPr lang="en-US" b="1" dirty="0"/>
              <a:t>Granular</a:t>
            </a:r>
            <a:r>
              <a:rPr lang="en-US" dirty="0"/>
              <a:t> </a:t>
            </a:r>
            <a:r>
              <a:rPr lang="en-US" b="1" dirty="0"/>
              <a:t>leukocytes</a:t>
            </a:r>
            <a:r>
              <a:rPr lang="en-US" dirty="0"/>
              <a:t> or granulocytes</a:t>
            </a:r>
          </a:p>
          <a:p>
            <a:pPr lvl="1"/>
            <a:r>
              <a:rPr lang="en-US" dirty="0"/>
              <a:t>Have abundant cytoplasmic granules that absorb histological stains (so are visible under the microscope)</a:t>
            </a:r>
          </a:p>
          <a:p>
            <a:pPr lvl="1"/>
            <a:r>
              <a:rPr lang="en-US" dirty="0"/>
              <a:t>Neutrophils</a:t>
            </a:r>
          </a:p>
          <a:p>
            <a:pPr lvl="2"/>
            <a:r>
              <a:rPr lang="en-US" dirty="0"/>
              <a:t>50–70 percent of leukocytes</a:t>
            </a:r>
          </a:p>
          <a:p>
            <a:pPr lvl="1"/>
            <a:r>
              <a:rPr lang="en-US" dirty="0"/>
              <a:t>Eosinophils</a:t>
            </a:r>
          </a:p>
          <a:p>
            <a:pPr lvl="2"/>
            <a:r>
              <a:rPr lang="en-US" dirty="0"/>
              <a:t>2–4 percent of leukocytes </a:t>
            </a:r>
          </a:p>
          <a:p>
            <a:pPr lvl="1"/>
            <a:r>
              <a:rPr lang="en-US" dirty="0"/>
              <a:t>Basophils</a:t>
            </a:r>
          </a:p>
          <a:p>
            <a:pPr lvl="2"/>
            <a:r>
              <a:rPr lang="en-US" dirty="0"/>
              <a:t>&lt;1 percent of leukocytes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975734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granular </a:t>
            </a:r>
            <a:r>
              <a:rPr lang="en-US" dirty="0"/>
              <a:t>leukocytes are </a:t>
            </a:r>
            <a:r>
              <a:rPr lang="en-US" dirty="0" smtClean="0"/>
              <a:t>neutrophils, eosinophils, and basophils</a:t>
            </a:r>
            <a:endParaRPr 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40"/>
          <a:stretch/>
        </p:blipFill>
        <p:spPr>
          <a:xfrm>
            <a:off x="298704" y="1150938"/>
            <a:ext cx="8546592" cy="5324677"/>
          </a:xfrm>
          <a:prstGeom prst="rect">
            <a:avLst/>
          </a:prstGeom>
        </p:spPr>
      </p:pic>
    </p:spTree>
    <p:extLst>
      <p:ext uri="{BB962C8B-B14F-4D97-AF65-F5344CB8AC3E}">
        <p14:creationId xmlns:p14="http://schemas.microsoft.com/office/powerpoint/2010/main" val="2168851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17.9: White blood cells</a:t>
            </a:r>
            <a:endParaRPr lang="en-US" dirty="0"/>
          </a:p>
        </p:txBody>
      </p:sp>
      <p:sp>
        <p:nvSpPr>
          <p:cNvPr id="39938" name="Content Placeholder 2"/>
          <p:cNvSpPr>
            <a:spLocks noGrp="1"/>
          </p:cNvSpPr>
          <p:nvPr>
            <p:ph idx="1"/>
          </p:nvPr>
        </p:nvSpPr>
        <p:spPr/>
        <p:txBody>
          <a:bodyPr/>
          <a:lstStyle/>
          <a:p>
            <a:pPr marL="52387"/>
            <a:r>
              <a:rPr lang="en-US" b="1" dirty="0" err="1" smtClean="0"/>
              <a:t>Agranular</a:t>
            </a:r>
            <a:r>
              <a:rPr lang="en-US" dirty="0" smtClean="0"/>
              <a:t> </a:t>
            </a:r>
            <a:r>
              <a:rPr lang="en-US" b="1" dirty="0" smtClean="0"/>
              <a:t>leukocytes</a:t>
            </a:r>
            <a:r>
              <a:rPr lang="en-US" dirty="0" smtClean="0"/>
              <a:t> or </a:t>
            </a:r>
            <a:r>
              <a:rPr lang="en-US" dirty="0" err="1" smtClean="0"/>
              <a:t>agranulocytes</a:t>
            </a:r>
            <a:r>
              <a:rPr lang="en-US" dirty="0" smtClean="0"/>
              <a:t> </a:t>
            </a:r>
          </a:p>
          <a:p>
            <a:pPr lvl="1"/>
            <a:r>
              <a:rPr lang="en-US" dirty="0" smtClean="0"/>
              <a:t>Contain few, if any, cytoplasmic granules that absorb histological stain (so are not visible under the microscope)</a:t>
            </a:r>
          </a:p>
          <a:p>
            <a:pPr lvl="1"/>
            <a:r>
              <a:rPr lang="en-US" dirty="0" smtClean="0"/>
              <a:t>Monocytes</a:t>
            </a:r>
          </a:p>
          <a:p>
            <a:pPr lvl="2"/>
            <a:r>
              <a:rPr lang="en-US" dirty="0" smtClean="0"/>
              <a:t>2–8 percent of leukocytes</a:t>
            </a:r>
          </a:p>
          <a:p>
            <a:pPr lvl="1"/>
            <a:r>
              <a:rPr lang="en-US" dirty="0" smtClean="0"/>
              <a:t>Lymphocytes</a:t>
            </a:r>
          </a:p>
          <a:p>
            <a:pPr lvl="2"/>
            <a:r>
              <a:rPr lang="en-US" dirty="0" smtClean="0"/>
              <a:t>20–40 percent of leukocytes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83039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dirty="0" smtClean="0"/>
              <a:t>Module 17.1: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Identify the components of the cardiovascular system.</a:t>
            </a:r>
          </a:p>
          <a:p>
            <a:pPr marL="514350" indent="-514350">
              <a:buClr>
                <a:srgbClr val="00743A"/>
              </a:buClr>
              <a:buFont typeface="+mj-lt"/>
              <a:buAutoNum type="alphaUcPeriod"/>
            </a:pPr>
            <a:r>
              <a:rPr lang="en-US" dirty="0" smtClean="0"/>
              <a:t>What are the functions of blood?</a:t>
            </a:r>
          </a:p>
          <a:p>
            <a:pPr>
              <a:lnSpc>
                <a:spcPts val="1200"/>
              </a:lnSpc>
            </a:pPr>
            <a:endParaRPr lang="en-US" dirty="0" smtClean="0"/>
          </a:p>
          <a:p>
            <a:r>
              <a:rPr lang="en-US" i="1" dirty="0" smtClean="0"/>
              <a:t>Learning Outcome: </a:t>
            </a:r>
            <a:r>
              <a:rPr lang="en-US" dirty="0" smtClean="0"/>
              <a:t>List the components of the cardiovascular system, and describe several important functions of blood.</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8305631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err="1" smtClean="0"/>
              <a:t>agranular</a:t>
            </a:r>
            <a:r>
              <a:rPr lang="en-US" dirty="0" smtClean="0"/>
              <a:t> leukocytes are monocytes and lymphocytes</a:t>
            </a:r>
            <a:endParaRPr lang="en-US" dirty="0"/>
          </a:p>
        </p:txBody>
      </p:sp>
      <p:sp>
        <p:nvSpPr>
          <p:cNvPr id="4" name="Footer Placeholder 3"/>
          <p:cNvSpPr>
            <a:spLocks noGrp="1"/>
          </p:cNvSpPr>
          <p:nvPr>
            <p:ph type="ftr" sz="quarter" idx="10"/>
          </p:nvPr>
        </p:nvSpPr>
        <p:spPr/>
        <p:txBody>
          <a:bodyPr/>
          <a:lstStyle/>
          <a:p>
            <a:pPr>
              <a:defRPr/>
            </a:pPr>
            <a:r>
              <a:rPr lang="en-US" smtClean="0"/>
              <a:t>© 2018 Pearson Education, Inc.</a:t>
            </a:r>
            <a:endParaRPr lang="en-US" dirty="0"/>
          </a:p>
        </p:txBody>
      </p:sp>
      <p:pic>
        <p:nvPicPr>
          <p:cNvPr id="6" name="Picture 31" descr="\\192.168.4.30\conversion\IRDVD\JPG Creation\Martini _VAP3E\Output\Chapter 17\JPEG FILES\Labeled\fig_17_09_02B-L.jpg"/>
          <p:cNvPicPr>
            <a:picLocks noChangeAspect="1" noChangeArrowheads="1"/>
          </p:cNvPicPr>
          <p:nvPr/>
        </p:nvPicPr>
        <p:blipFill>
          <a:blip r:embed="rId3">
            <a:extLst>
              <a:ext uri="{28A0092B-C50C-407E-A947-70E740481C1C}">
                <a14:useLocalDpi xmlns:a14="http://schemas.microsoft.com/office/drawing/2010/main" val="0"/>
              </a:ext>
            </a:extLst>
          </a:blip>
          <a:srcRect b="3501"/>
          <a:stretch>
            <a:fillRect/>
          </a:stretch>
        </p:blipFill>
        <p:spPr bwMode="auto">
          <a:xfrm>
            <a:off x="298450" y="1328744"/>
            <a:ext cx="8547100" cy="4200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50575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Module 17.9: Review</a:t>
            </a:r>
            <a:endParaRPr lang="en-US" dirty="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Identify the five types of white blood cells.</a:t>
            </a:r>
          </a:p>
          <a:p>
            <a:pPr marL="514350" indent="-514350">
              <a:buClr>
                <a:srgbClr val="00743A"/>
              </a:buClr>
              <a:buFont typeface="+mj-lt"/>
              <a:buAutoNum type="alphaUcPeriod"/>
            </a:pPr>
            <a:r>
              <a:rPr lang="en-US" dirty="0" smtClean="0"/>
              <a:t>How do basophils respond to tissue damage?</a:t>
            </a:r>
          </a:p>
          <a:p>
            <a:pPr marL="514350" indent="-514350">
              <a:buClr>
                <a:srgbClr val="00743A"/>
              </a:buClr>
              <a:buFont typeface="+mj-lt"/>
              <a:buAutoNum type="alphaUcPeriod"/>
            </a:pPr>
            <a:r>
              <a:rPr lang="en-US" dirty="0" smtClean="0"/>
              <a:t>Which type of white blood cell would you find in the greatest numbers in an infected cut?</a:t>
            </a:r>
          </a:p>
          <a:p>
            <a:pPr>
              <a:lnSpc>
                <a:spcPts val="1200"/>
              </a:lnSpc>
            </a:pPr>
            <a:endParaRPr lang="en-US" dirty="0" smtClean="0"/>
          </a:p>
          <a:p>
            <a:r>
              <a:rPr lang="en-US" i="1" dirty="0" smtClean="0"/>
              <a:t>Learning Outcome: </a:t>
            </a:r>
            <a:r>
              <a:rPr lang="en-US" dirty="0" smtClean="0"/>
              <a:t>Categorize the various types of white blood cells on the basis of their structures and functions.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2064536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17.10: The clotting response is a complex cascade of events that reduces blood loss</a:t>
            </a:r>
            <a:endParaRPr lang="en-US" dirty="0"/>
          </a:p>
        </p:txBody>
      </p:sp>
      <p:sp>
        <p:nvSpPr>
          <p:cNvPr id="39938" name="Content Placeholder 2"/>
          <p:cNvSpPr>
            <a:spLocks noGrp="1"/>
          </p:cNvSpPr>
          <p:nvPr>
            <p:ph idx="1"/>
          </p:nvPr>
        </p:nvSpPr>
        <p:spPr>
          <a:xfrm>
            <a:off x="446088" y="1535722"/>
            <a:ext cx="8288337" cy="4714265"/>
          </a:xfrm>
        </p:spPr>
        <p:txBody>
          <a:bodyPr/>
          <a:lstStyle/>
          <a:p>
            <a:r>
              <a:rPr lang="en-US" altLang="en-US" b="1" dirty="0" smtClean="0"/>
              <a:t>Hemostasis</a:t>
            </a:r>
            <a:r>
              <a:rPr lang="en-US" altLang="en-US" dirty="0" smtClean="0"/>
              <a:t> (</a:t>
            </a:r>
            <a:r>
              <a:rPr lang="en-US" altLang="en-US" i="1" dirty="0" err="1" smtClean="0"/>
              <a:t>haima</a:t>
            </a:r>
            <a:r>
              <a:rPr lang="en-US" altLang="en-US" dirty="0" smtClean="0"/>
              <a:t>, blood + </a:t>
            </a:r>
            <a:r>
              <a:rPr lang="en-US" altLang="en-US" i="1" dirty="0" smtClean="0"/>
              <a:t>stasis</a:t>
            </a:r>
            <a:r>
              <a:rPr lang="en-US" altLang="en-US" dirty="0" smtClean="0"/>
              <a:t>, halt)</a:t>
            </a:r>
          </a:p>
          <a:p>
            <a:pPr lvl="1"/>
            <a:r>
              <a:rPr lang="en-US" altLang="en-US" dirty="0" smtClean="0"/>
              <a:t>Process responsible for stopping blood loss through walls of damaged blood vessels</a:t>
            </a:r>
          </a:p>
          <a:p>
            <a:pPr lvl="1"/>
            <a:r>
              <a:rPr lang="en-US" altLang="en-US" dirty="0" smtClean="0"/>
              <a:t>Establishes framework for tissue repairs</a:t>
            </a:r>
          </a:p>
          <a:p>
            <a:pPr lvl="1"/>
            <a:r>
              <a:rPr lang="en-US" altLang="en-US" dirty="0" smtClean="0"/>
              <a:t>Three Phases</a:t>
            </a:r>
          </a:p>
          <a:p>
            <a:pPr marL="1027113" lvl="2" indent="-457200">
              <a:buFont typeface="+mj-lt"/>
              <a:buAutoNum type="arabicPeriod"/>
            </a:pPr>
            <a:r>
              <a:rPr lang="en-US" altLang="en-US" dirty="0" smtClean="0"/>
              <a:t>​</a:t>
            </a:r>
            <a:r>
              <a:rPr lang="en-US" altLang="en-US" b="1" dirty="0" smtClean="0"/>
              <a:t>Vascular</a:t>
            </a:r>
            <a:r>
              <a:rPr lang="en-US" altLang="en-US" dirty="0" smtClean="0"/>
              <a:t> </a:t>
            </a:r>
            <a:r>
              <a:rPr lang="en-US" altLang="en-US" b="1" dirty="0" smtClean="0"/>
              <a:t>phase</a:t>
            </a:r>
          </a:p>
          <a:p>
            <a:pPr marL="1027113" lvl="2" indent="-457200">
              <a:buFont typeface="+mj-lt"/>
              <a:buAutoNum type="arabicPeriod"/>
            </a:pPr>
            <a:r>
              <a:rPr lang="en-US" dirty="0" smtClean="0"/>
              <a:t>​</a:t>
            </a:r>
            <a:r>
              <a:rPr lang="en-US" altLang="en-US" b="1" dirty="0" smtClean="0"/>
              <a:t>Platelet</a:t>
            </a:r>
            <a:r>
              <a:rPr lang="en-US" altLang="en-US" dirty="0" smtClean="0"/>
              <a:t> </a:t>
            </a:r>
            <a:r>
              <a:rPr lang="en-US" altLang="en-US" b="1" dirty="0" smtClean="0"/>
              <a:t>phase</a:t>
            </a:r>
          </a:p>
          <a:p>
            <a:pPr marL="1027113" lvl="2" indent="-457200">
              <a:buFont typeface="+mj-lt"/>
              <a:buAutoNum type="arabicPeriod"/>
            </a:pPr>
            <a:r>
              <a:rPr lang="en-US" dirty="0" smtClean="0"/>
              <a:t>​</a:t>
            </a:r>
            <a:r>
              <a:rPr lang="en-US" altLang="en-US" b="1" dirty="0" smtClean="0"/>
              <a:t>Coagulation</a:t>
            </a:r>
            <a:r>
              <a:rPr lang="en-US" altLang="en-US" dirty="0" smtClean="0"/>
              <a:t> </a:t>
            </a:r>
            <a:r>
              <a:rPr lang="en-US" altLang="en-US" b="1" dirty="0" smtClean="0"/>
              <a:t>phase</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566012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a:xfrm>
            <a:off x="446088" y="909522"/>
            <a:ext cx="5214483" cy="5340466"/>
          </a:xfrm>
        </p:spPr>
        <p:txBody>
          <a:bodyPr/>
          <a:lstStyle/>
          <a:p>
            <a:r>
              <a:rPr lang="en-US" altLang="en-US" b="1" dirty="0" smtClean="0"/>
              <a:t>Vascular phase </a:t>
            </a:r>
            <a:r>
              <a:rPr lang="en-US" altLang="en-US" dirty="0" smtClean="0"/>
              <a:t>of hemostasis</a:t>
            </a:r>
          </a:p>
          <a:p>
            <a:pPr lvl="1"/>
            <a:r>
              <a:rPr lang="en-US" altLang="en-US" dirty="0" smtClean="0"/>
              <a:t>Lasts ~30 minutes after injury</a:t>
            </a:r>
          </a:p>
          <a:p>
            <a:pPr lvl="1"/>
            <a:r>
              <a:rPr lang="en-US" altLang="en-US" dirty="0" smtClean="0"/>
              <a:t>Dominated by endothelial response and </a:t>
            </a:r>
            <a:r>
              <a:rPr lang="en-US" altLang="en-US" b="1" dirty="0" smtClean="0"/>
              <a:t>vascular</a:t>
            </a:r>
            <a:r>
              <a:rPr lang="en-US" altLang="en-US" dirty="0" smtClean="0"/>
              <a:t> </a:t>
            </a:r>
            <a:r>
              <a:rPr lang="en-US" altLang="en-US" b="1" dirty="0" smtClean="0"/>
              <a:t>spasm</a:t>
            </a:r>
            <a:r>
              <a:rPr lang="en-US" altLang="en-US" dirty="0" smtClean="0"/>
              <a:t> (smooth muscle contracts)</a:t>
            </a:r>
          </a:p>
          <a:p>
            <a:pPr lvl="1"/>
            <a:r>
              <a:rPr lang="en-US" altLang="en-US" dirty="0" smtClean="0"/>
              <a:t>Exposed endothelium in contact with blood; releases chemicals/local hormones</a:t>
            </a:r>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32" descr="\\192.168.4.30\conversion\IRDVD\JPG Creation\Martini _VAP3E\Output\Chapter 17\JPEG FILES\Labeled\fig_17_10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5906914" y="909522"/>
            <a:ext cx="2975510" cy="4452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11912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a:xfrm>
            <a:off x="446089" y="909522"/>
            <a:ext cx="5460826" cy="5340466"/>
          </a:xfrm>
        </p:spPr>
        <p:txBody>
          <a:bodyPr/>
          <a:lstStyle/>
          <a:p>
            <a:r>
              <a:rPr lang="en-US" altLang="en-US" b="1" dirty="0" smtClean="0"/>
              <a:t>Vascular phase </a:t>
            </a:r>
            <a:r>
              <a:rPr lang="en-US" altLang="en-US" dirty="0" smtClean="0"/>
              <a:t>of hemostasis (continued)</a:t>
            </a:r>
          </a:p>
          <a:p>
            <a:pPr lvl="1"/>
            <a:r>
              <a:rPr lang="en-US" altLang="en-US" dirty="0" smtClean="0"/>
              <a:t>Endothelial cells release chemicals and local hormones, including </a:t>
            </a:r>
            <a:r>
              <a:rPr lang="en-US" altLang="en-US" b="1" dirty="0" err="1" smtClean="0"/>
              <a:t>endothelins</a:t>
            </a:r>
            <a:r>
              <a:rPr lang="en-US" altLang="en-US" dirty="0" smtClean="0"/>
              <a:t>:</a:t>
            </a:r>
          </a:p>
          <a:p>
            <a:pPr marL="1027113" lvl="2" indent="-457200">
              <a:buFont typeface="+mj-lt"/>
              <a:buAutoNum type="arabicPeriod"/>
            </a:pPr>
            <a:r>
              <a:rPr lang="en-US" altLang="en-US" dirty="0" smtClean="0"/>
              <a:t>Cause smooth muscle contraction; promote </a:t>
            </a:r>
            <a:r>
              <a:rPr lang="en-US" altLang="en-US" b="1" dirty="0" smtClean="0"/>
              <a:t>vascular</a:t>
            </a:r>
            <a:r>
              <a:rPr lang="en-US" altLang="en-US" dirty="0" smtClean="0"/>
              <a:t> </a:t>
            </a:r>
            <a:r>
              <a:rPr lang="en-US" altLang="en-US" b="1" dirty="0" smtClean="0"/>
              <a:t>spasms</a:t>
            </a:r>
          </a:p>
          <a:p>
            <a:pPr marL="1027113" lvl="2" indent="-457200">
              <a:buFont typeface="+mj-lt"/>
              <a:buAutoNum type="arabicPeriod"/>
            </a:pPr>
            <a:r>
              <a:rPr lang="en-US" altLang="en-US" dirty="0" smtClean="0"/>
              <a:t>Stimulate division of endothelial cells, smooth muscle cells, fibroblasts for repair </a:t>
            </a:r>
          </a:p>
          <a:p>
            <a:pPr lvl="3"/>
            <a:r>
              <a:rPr lang="en-US" altLang="en-US" dirty="0" smtClean="0"/>
              <a:t>Endothelial plasma membranes become “sticky”</a:t>
            </a:r>
            <a:endParaRPr lang="en-US" alt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5" name="Picture 32" descr="\\192.168.4.30\conversion\IRDVD\JPG Creation\Martini _VAP3E\Output\Chapter 17\JPEG FILES\Labeled\fig_17_10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5906914" y="909522"/>
            <a:ext cx="2975510" cy="4452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15049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p:txBody>
          <a:bodyPr/>
          <a:lstStyle/>
          <a:p>
            <a:r>
              <a:rPr lang="en-US" altLang="en-US" b="1" dirty="0" smtClean="0"/>
              <a:t>Platelet phase</a:t>
            </a:r>
            <a:r>
              <a:rPr lang="en-US" altLang="en-US" dirty="0" smtClean="0"/>
              <a:t> of hemostasis</a:t>
            </a:r>
          </a:p>
          <a:p>
            <a:pPr lvl="1"/>
            <a:r>
              <a:rPr lang="en-US" altLang="en-US" dirty="0" smtClean="0"/>
              <a:t>Begins with attachment of platelets to sticky endothelial surfaces, basement membrane, exposed collagen fibers, and other platelets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3" descr="\\192.168.4.30\conversion\IRDVD\JPG Creation\Martini _VAP3E\Output\Chapter 17\JPEG FILES\Labeled\fig_17_10B-L.jpg"/>
          <p:cNvPicPr>
            <a:picLocks noChangeAspect="1" noChangeArrowheads="1"/>
          </p:cNvPicPr>
          <p:nvPr/>
        </p:nvPicPr>
        <p:blipFill>
          <a:blip r:embed="rId2">
            <a:extLst>
              <a:ext uri="{28A0092B-C50C-407E-A947-70E740481C1C}">
                <a14:useLocalDpi xmlns:a14="http://schemas.microsoft.com/office/drawing/2010/main" val="0"/>
              </a:ext>
            </a:extLst>
          </a:blip>
          <a:srcRect b="2379"/>
          <a:stretch>
            <a:fillRect/>
          </a:stretch>
        </p:blipFill>
        <p:spPr bwMode="auto">
          <a:xfrm>
            <a:off x="2171895" y="2819400"/>
            <a:ext cx="4800211" cy="3736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368674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Module 17.10: Hemostasis</a:t>
            </a:r>
            <a:endParaRPr lang="en-US" dirty="0"/>
          </a:p>
        </p:txBody>
      </p:sp>
      <p:sp>
        <p:nvSpPr>
          <p:cNvPr id="7" name="Content Placeholder 6"/>
          <p:cNvSpPr>
            <a:spLocks noGrp="1"/>
          </p:cNvSpPr>
          <p:nvPr>
            <p:ph idx="1"/>
          </p:nvPr>
        </p:nvSpPr>
        <p:spPr/>
        <p:txBody>
          <a:bodyPr/>
          <a:lstStyle/>
          <a:p>
            <a:r>
              <a:rPr lang="en-US" altLang="en-US" dirty="0" smtClean="0"/>
              <a:t>Chemicals released by platelets:</a:t>
            </a:r>
          </a:p>
          <a:p>
            <a:pPr lvl="1"/>
            <a:r>
              <a:rPr lang="en-US" dirty="0" smtClean="0"/>
              <a:t>Adenosine </a:t>
            </a:r>
            <a:r>
              <a:rPr lang="en-US" dirty="0" err="1" smtClean="0"/>
              <a:t>diphosphate</a:t>
            </a:r>
            <a:r>
              <a:rPr lang="en-US" dirty="0" smtClean="0"/>
              <a:t> (ADP) stimulates platelet aggregation and secretion</a:t>
            </a:r>
          </a:p>
          <a:p>
            <a:pPr lvl="1"/>
            <a:r>
              <a:rPr lang="en-US" dirty="0" smtClean="0"/>
              <a:t>Chemicals that stimulate vascular spasms (smooth muscle contraction)</a:t>
            </a:r>
          </a:p>
          <a:p>
            <a:pPr lvl="1"/>
            <a:r>
              <a:rPr lang="en-US" b="1" dirty="0" smtClean="0"/>
              <a:t>Platelet factors</a:t>
            </a:r>
            <a:r>
              <a:rPr lang="en-US" dirty="0" smtClean="0"/>
              <a:t>—proteins that play role in clotting</a:t>
            </a:r>
          </a:p>
          <a:p>
            <a:pPr lvl="1"/>
            <a:r>
              <a:rPr lang="en-US" b="1" dirty="0" smtClean="0"/>
              <a:t>Platelet-derived growth factor </a:t>
            </a:r>
            <a:r>
              <a:rPr lang="en-US" dirty="0" smtClean="0"/>
              <a:t>(</a:t>
            </a:r>
            <a:r>
              <a:rPr lang="en-US" b="1" dirty="0" smtClean="0"/>
              <a:t>PDGF</a:t>
            </a:r>
            <a:r>
              <a:rPr lang="en-US" dirty="0" smtClean="0"/>
              <a:t>)—promotes vessel repair</a:t>
            </a:r>
          </a:p>
          <a:p>
            <a:pPr lvl="1"/>
            <a:r>
              <a:rPr lang="en-US" dirty="0" smtClean="0"/>
              <a:t>Calcium ions—required for platelet aggregation and clotting process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195440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4" descr="\\192.168.4.30\conversion\IRDVD\JPG Creation\Martini _VAP3E\Output\Chapter 17\JPEG FILES\Labeled\fig_17_10D-L.jpg"/>
          <p:cNvPicPr>
            <a:picLocks noChangeAspect="1" noChangeArrowheads="1"/>
          </p:cNvPicPr>
          <p:nvPr/>
        </p:nvPicPr>
        <p:blipFill>
          <a:blip r:embed="rId3">
            <a:extLst>
              <a:ext uri="{28A0092B-C50C-407E-A947-70E740481C1C}">
                <a14:useLocalDpi xmlns:a14="http://schemas.microsoft.com/office/drawing/2010/main" val="0"/>
              </a:ext>
            </a:extLst>
          </a:blip>
          <a:srcRect b="3906"/>
          <a:stretch>
            <a:fillRect/>
          </a:stretch>
        </p:blipFill>
        <p:spPr bwMode="auto">
          <a:xfrm>
            <a:off x="4835309" y="3001384"/>
            <a:ext cx="4158356" cy="37232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dirty="0" smtClean="0"/>
              <a:t>Module 17.10: Hemostasis</a:t>
            </a:r>
            <a:endParaRPr lang="en-US" dirty="0"/>
          </a:p>
        </p:txBody>
      </p:sp>
      <p:sp>
        <p:nvSpPr>
          <p:cNvPr id="39938" name="Content Placeholder 2"/>
          <p:cNvSpPr>
            <a:spLocks noGrp="1"/>
          </p:cNvSpPr>
          <p:nvPr>
            <p:ph idx="1"/>
          </p:nvPr>
        </p:nvSpPr>
        <p:spPr/>
        <p:txBody>
          <a:bodyPr/>
          <a:lstStyle/>
          <a:p>
            <a:r>
              <a:rPr lang="en-US" altLang="en-US" b="1" dirty="0" smtClean="0"/>
              <a:t>Coagulation phase </a:t>
            </a:r>
            <a:r>
              <a:rPr lang="en-US" altLang="en-US" dirty="0" smtClean="0"/>
              <a:t>of hemostasis</a:t>
            </a:r>
          </a:p>
          <a:p>
            <a:pPr lvl="1"/>
            <a:r>
              <a:rPr lang="en-US" dirty="0" smtClean="0"/>
              <a:t>Starts 30 seconds or more after damage</a:t>
            </a:r>
          </a:p>
          <a:p>
            <a:pPr lvl="1"/>
            <a:r>
              <a:rPr lang="en-US" b="1" dirty="0" smtClean="0"/>
              <a:t>Coagulation</a:t>
            </a:r>
            <a:r>
              <a:rPr lang="en-US" dirty="0" smtClean="0"/>
              <a:t> (blood clotting) involves complex sequence of steps leading to conversion of circulating fibrinogen to insoluble </a:t>
            </a:r>
            <a:r>
              <a:rPr lang="en-US" b="1" dirty="0" smtClean="0"/>
              <a:t>fibrin</a:t>
            </a:r>
          </a:p>
          <a:p>
            <a:pPr lvl="1"/>
            <a:r>
              <a:rPr lang="en-US" dirty="0" smtClean="0"/>
              <a:t>Blood cells and platelets </a:t>
            </a:r>
            <a:br>
              <a:rPr lang="en-US" dirty="0" smtClean="0"/>
            </a:br>
            <a:r>
              <a:rPr lang="en-US" dirty="0" smtClean="0"/>
              <a:t>are trapped in fibrin </a:t>
            </a:r>
            <a:br>
              <a:rPr lang="en-US" dirty="0" smtClean="0"/>
            </a:br>
            <a:r>
              <a:rPr lang="en-US" dirty="0" smtClean="0"/>
              <a:t>network (</a:t>
            </a:r>
            <a:r>
              <a:rPr lang="en-US" b="1" dirty="0" smtClean="0"/>
              <a:t>blood clot</a:t>
            </a:r>
            <a:r>
              <a:rPr lang="en-US" dirty="0" smtClean="0"/>
              <a: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9271924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4" descr="\\192.168.4.30\conversion\IRDVD\JPG Creation\Martini _VAP3E\Output\Chapter 17\JPEG FILES\Labeled\fig_17_10D-L.jpg"/>
          <p:cNvPicPr>
            <a:picLocks noChangeAspect="1" noChangeArrowheads="1"/>
          </p:cNvPicPr>
          <p:nvPr/>
        </p:nvPicPr>
        <p:blipFill>
          <a:blip r:embed="rId3">
            <a:extLst>
              <a:ext uri="{28A0092B-C50C-407E-A947-70E740481C1C}">
                <a14:useLocalDpi xmlns:a14="http://schemas.microsoft.com/office/drawing/2010/main" val="0"/>
              </a:ext>
            </a:extLst>
          </a:blip>
          <a:srcRect b="3906"/>
          <a:stretch>
            <a:fillRect/>
          </a:stretch>
        </p:blipFill>
        <p:spPr bwMode="auto">
          <a:xfrm>
            <a:off x="4835309" y="3001384"/>
            <a:ext cx="4158356" cy="37232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dirty="0" smtClean="0"/>
              <a:t>Module 17.10: Hemostasis</a:t>
            </a:r>
            <a:endParaRPr lang="en-US" dirty="0"/>
          </a:p>
        </p:txBody>
      </p:sp>
      <p:sp>
        <p:nvSpPr>
          <p:cNvPr id="39938" name="Content Placeholder 2"/>
          <p:cNvSpPr>
            <a:spLocks noGrp="1"/>
          </p:cNvSpPr>
          <p:nvPr>
            <p:ph idx="1"/>
          </p:nvPr>
        </p:nvSpPr>
        <p:spPr/>
        <p:txBody>
          <a:bodyPr/>
          <a:lstStyle/>
          <a:p>
            <a:r>
              <a:rPr lang="en-US" altLang="en-US" b="1" dirty="0" smtClean="0"/>
              <a:t>Coagulation phase </a:t>
            </a:r>
            <a:r>
              <a:rPr lang="en-US" altLang="en-US" dirty="0" smtClean="0"/>
              <a:t>of hemostasis (continued)</a:t>
            </a:r>
          </a:p>
          <a:p>
            <a:pPr lvl="1"/>
            <a:r>
              <a:rPr lang="en-US" b="1" dirty="0" err="1" smtClean="0"/>
              <a:t>Procoagulants</a:t>
            </a:r>
            <a:r>
              <a:rPr lang="en-US" dirty="0" smtClean="0"/>
              <a:t> (clotting factors) play a key role</a:t>
            </a:r>
          </a:p>
          <a:p>
            <a:pPr lvl="2"/>
            <a:r>
              <a:rPr lang="en-US" dirty="0" smtClean="0"/>
              <a:t>Calcium and 11 different proteins (I–XI)</a:t>
            </a:r>
          </a:p>
          <a:p>
            <a:pPr lvl="2"/>
            <a:r>
              <a:rPr lang="en-US" dirty="0" smtClean="0"/>
              <a:t>Many are </a:t>
            </a:r>
            <a:r>
              <a:rPr lang="en-US" b="1" dirty="0" smtClean="0"/>
              <a:t>proenzymes</a:t>
            </a:r>
            <a:r>
              <a:rPr lang="en-US" dirty="0" smtClean="0"/>
              <a:t> (inactive)</a:t>
            </a:r>
          </a:p>
          <a:p>
            <a:pPr lvl="2"/>
            <a:r>
              <a:rPr lang="en-US" dirty="0" smtClean="0"/>
              <a:t>Activated enzymes </a:t>
            </a:r>
            <a:br>
              <a:rPr lang="en-US" dirty="0" smtClean="0"/>
            </a:br>
            <a:r>
              <a:rPr lang="en-US" dirty="0" smtClean="0"/>
              <a:t>lead to chain reaction </a:t>
            </a:r>
            <a:br>
              <a:rPr lang="en-US" dirty="0" smtClean="0"/>
            </a:br>
            <a:r>
              <a:rPr lang="en-US" dirty="0" smtClean="0"/>
              <a:t>(</a:t>
            </a:r>
            <a:r>
              <a:rPr lang="en-US" b="1" dirty="0" smtClean="0"/>
              <a:t>cascade</a:t>
            </a:r>
            <a:r>
              <a:rPr lang="en-US" dirty="0" smtClean="0"/>
              <a: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1232866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Module 17.10: Hemostasis</a:t>
            </a:r>
            <a:endParaRPr lang="en-US" dirty="0"/>
          </a:p>
        </p:txBody>
      </p:sp>
      <p:sp>
        <p:nvSpPr>
          <p:cNvPr id="39938" name="Content Placeholder 2"/>
          <p:cNvSpPr>
            <a:spLocks noGrp="1"/>
          </p:cNvSpPr>
          <p:nvPr>
            <p:ph idx="1"/>
          </p:nvPr>
        </p:nvSpPr>
        <p:spPr/>
        <p:txBody>
          <a:bodyPr/>
          <a:lstStyle/>
          <a:p>
            <a:r>
              <a:rPr lang="en-US" altLang="en-US" dirty="0" smtClean="0"/>
              <a:t>Coagulation phase of hemostasis (continued)</a:t>
            </a:r>
          </a:p>
          <a:p>
            <a:pPr lvl="1"/>
            <a:r>
              <a:rPr lang="en-US" dirty="0" smtClean="0"/>
              <a:t>Two pathways lead to common pathway—extrinsic and intrinsic</a:t>
            </a:r>
          </a:p>
          <a:p>
            <a:pPr marL="1084263" lvl="2" indent="-514350">
              <a:buFont typeface="+mj-lt"/>
              <a:buAutoNum type="arabicPeriod"/>
            </a:pPr>
            <a:r>
              <a:rPr lang="en-US" altLang="en-US" dirty="0" smtClean="0"/>
              <a:t>​</a:t>
            </a:r>
            <a:r>
              <a:rPr lang="en-US" altLang="en-US" b="1" dirty="0" smtClean="0"/>
              <a:t>Extrinsic</a:t>
            </a:r>
            <a:r>
              <a:rPr lang="en-US" altLang="en-US" dirty="0" smtClean="0"/>
              <a:t> </a:t>
            </a:r>
            <a:r>
              <a:rPr lang="en-US" altLang="en-US" b="1" dirty="0" smtClean="0"/>
              <a:t>pathway</a:t>
            </a:r>
          </a:p>
          <a:p>
            <a:pPr lvl="3"/>
            <a:r>
              <a:rPr lang="en-US" dirty="0" smtClean="0"/>
              <a:t>Begins with release of </a:t>
            </a:r>
            <a:r>
              <a:rPr lang="en-US" b="1" dirty="0" smtClean="0"/>
              <a:t>tissue</a:t>
            </a:r>
            <a:r>
              <a:rPr lang="en-US" dirty="0" smtClean="0"/>
              <a:t> </a:t>
            </a:r>
            <a:r>
              <a:rPr lang="en-US" b="1" dirty="0" smtClean="0"/>
              <a:t>factor</a:t>
            </a:r>
            <a:r>
              <a:rPr lang="en-US" dirty="0" smtClean="0"/>
              <a:t> (factor III) from damaged endothelial cells or peripheral tissues</a:t>
            </a:r>
          </a:p>
          <a:p>
            <a:pPr lvl="3"/>
            <a:r>
              <a:rPr lang="en-US" dirty="0" smtClean="0"/>
              <a:t>Tissue factor combines with Ca</a:t>
            </a:r>
            <a:r>
              <a:rPr lang="en-US" baseline="30000" dirty="0" smtClean="0"/>
              <a:t>2+</a:t>
            </a:r>
            <a:r>
              <a:rPr lang="en-US" dirty="0" smtClean="0"/>
              <a:t> and another clotting factor to activate factor X (first step in common pathway)</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707679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AP 3e">
      <a:dk1>
        <a:sysClr val="windowText" lastClr="000000"/>
      </a:dk1>
      <a:lt1>
        <a:sysClr val="window" lastClr="FFFFFF"/>
      </a:lt1>
      <a:dk2>
        <a:srgbClr val="00743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16117</TotalTime>
  <Words>6175</Words>
  <Application>Microsoft Office PowerPoint</Application>
  <PresentationFormat>On-screen Show (4:3)</PresentationFormat>
  <Paragraphs>814</Paragraphs>
  <Slides>118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Calibri</vt:lpstr>
      <vt:lpstr>Courier New</vt:lpstr>
      <vt:lpstr>Symbol</vt:lpstr>
      <vt:lpstr>Times New Roman</vt:lpstr>
      <vt:lpstr>Wingdings</vt:lpstr>
      <vt:lpstr>Office Theme</vt:lpstr>
      <vt:lpstr>PowerPoint Presentation</vt:lpstr>
      <vt:lpstr>Note to the Instructor:</vt:lpstr>
      <vt:lpstr>Section 1: Plasma and Formed Elements</vt:lpstr>
      <vt:lpstr>Module 17.1: Blood is the fluid portion of the cardiovascular system</vt:lpstr>
      <vt:lpstr>Module 17.1: Blood functions</vt:lpstr>
      <vt:lpstr>Module 17.1: Blood functions</vt:lpstr>
      <vt:lpstr>Module 17.1: Blood functions</vt:lpstr>
      <vt:lpstr>PowerPoint Presentation</vt:lpstr>
      <vt:lpstr>Module 17.1: Review</vt:lpstr>
      <vt:lpstr>Module 17.2: Blood is a fluid connective tissue containing plasma and formed elements</vt:lpstr>
      <vt:lpstr>PowerPoint Presentation</vt:lpstr>
      <vt:lpstr>Module 17.2: Blood composition</vt:lpstr>
      <vt:lpstr>Module 17.2: Blood composition</vt:lpstr>
      <vt:lpstr>Module 17.2: Blood composition</vt:lpstr>
      <vt:lpstr>Module 17.2: Blood composition</vt:lpstr>
      <vt:lpstr>Module 17.2: Blood composition</vt:lpstr>
      <vt:lpstr>Module 17.2: Blood composition</vt:lpstr>
      <vt:lpstr>Module 17.2: Blood composition</vt:lpstr>
      <vt:lpstr>Module 17.2: Blood composition</vt:lpstr>
      <vt:lpstr>Module 17.2: Blood composition</vt:lpstr>
      <vt:lpstr>Summary of the composition of whole blood </vt:lpstr>
      <vt:lpstr>Module 17.2: Review</vt:lpstr>
      <vt:lpstr>Module 17.3: Formed elements are produced by stem cells in red bone marrow</vt:lpstr>
      <vt:lpstr>Module 17.3: Hemopoiesis</vt:lpstr>
      <vt:lpstr>Module 17.3: Hemopoiesis</vt:lpstr>
      <vt:lpstr>Module 17.3: Hemopoiesis</vt:lpstr>
      <vt:lpstr>Module 17.3: Hemopoiesis</vt:lpstr>
      <vt:lpstr>Module 17.3: Hemopoiesis</vt:lpstr>
      <vt:lpstr>Module 17.3: Hemopoiesis</vt:lpstr>
      <vt:lpstr>Module 17.3: Hemopoiesis</vt:lpstr>
      <vt:lpstr>Module 17.3: Hemopoiesis</vt:lpstr>
      <vt:lpstr>Module 17.3: Hemopoiesis</vt:lpstr>
      <vt:lpstr>The process of hemopoiesis</vt:lpstr>
      <vt:lpstr>Module 17.3: Review</vt:lpstr>
      <vt:lpstr>Section 2: Structure and Function of Formed Elements</vt:lpstr>
      <vt:lpstr>Section 2: Structure and Function of Formed Elements</vt:lpstr>
      <vt:lpstr>Section 2: Structure and Function of Formed Elements</vt:lpstr>
      <vt:lpstr>Module 17.4: Hematology is the study of blood and blood-forming tissues</vt:lpstr>
      <vt:lpstr>Module 17.4: Hematology</vt:lpstr>
      <vt:lpstr>Module 17.4: Hematology</vt:lpstr>
      <vt:lpstr>Module 17.4: Review</vt:lpstr>
      <vt:lpstr>Module 17.5: Red blood cells, the most common formed elements, contain hemoglobin that transports respiratory gases</vt:lpstr>
      <vt:lpstr>Module 17.5: Red blood cells</vt:lpstr>
      <vt:lpstr>RBCs are biconcave discs—thinner centers, thicker edges </vt:lpstr>
      <vt:lpstr>Module 17.5: Red blood cells</vt:lpstr>
      <vt:lpstr>PowerPoint Presentation</vt:lpstr>
      <vt:lpstr>Module 17.5: Red blood cells</vt:lpstr>
      <vt:lpstr>Module 17.5: Red blood cells</vt:lpstr>
      <vt:lpstr>Module 17.5: Red blood cells</vt:lpstr>
      <vt:lpstr>Module 17.5: Red blood cells</vt:lpstr>
      <vt:lpstr>Module 17.5: Review</vt:lpstr>
      <vt:lpstr>Module 17.6: Red blood cells are continually produced …</vt:lpstr>
      <vt:lpstr>Module 17.6: Red blood cells are continually produced …</vt:lpstr>
      <vt:lpstr>Module 17.6: RBC production and breakdown</vt:lpstr>
      <vt:lpstr>Events occurring in macrophages</vt:lpstr>
      <vt:lpstr>Module 17.6: RBC production and breakdown</vt:lpstr>
      <vt:lpstr>Module 17.6: RBC production and breakdown</vt:lpstr>
      <vt:lpstr>Module 17.6: RBC production and breakdown</vt:lpstr>
      <vt:lpstr>Module 17.6: RBC production and breakdown</vt:lpstr>
      <vt:lpstr>Module 17.6: RBC production and breakdown</vt:lpstr>
      <vt:lpstr>Summary of the production and clearance of RBCs </vt:lpstr>
      <vt:lpstr>Module 17.6: Review</vt:lpstr>
      <vt:lpstr>Module 17.7: Blood type is determined by the presence or absence of specific surface antigens on RBCs</vt:lpstr>
      <vt:lpstr>Module 17.7: Blood type</vt:lpstr>
      <vt:lpstr>Module 17.7: Blood type</vt:lpstr>
      <vt:lpstr>Module 17.7: Blood type</vt:lpstr>
      <vt:lpstr>Module 17.7: Blood type</vt:lpstr>
      <vt:lpstr>Module 17.7: Blood type</vt:lpstr>
      <vt:lpstr>PowerPoint Presentation</vt:lpstr>
      <vt:lpstr>Module 17.7: Blood type</vt:lpstr>
      <vt:lpstr>Results of blood typing tests </vt:lpstr>
      <vt:lpstr>Module 17.7: Blood type</vt:lpstr>
      <vt:lpstr>Module 17.7: Review</vt:lpstr>
      <vt:lpstr>Module 17.8: Clinical Module: Hemolytic disease of the newborn is an RBC-related disorder caused by a cross-reaction between fetal and maternal blood types</vt:lpstr>
      <vt:lpstr>Module 17.8: Hemolytic disease of the newborn</vt:lpstr>
      <vt:lpstr>Module 17.8: Hemolytic disease of the newborn</vt:lpstr>
      <vt:lpstr>Module 17.8: Hemolytic disease of the newborn</vt:lpstr>
      <vt:lpstr>Module 17.8: Hemolytic disease of the newborn</vt:lpstr>
      <vt:lpstr>Overview of hemolytic disease of the newborn</vt:lpstr>
      <vt:lpstr>Module 17.8: Review</vt:lpstr>
      <vt:lpstr>Module 17.9: The various types of white blood cells contribute to the body’s defenses</vt:lpstr>
      <vt:lpstr>PowerPoint Presentation</vt:lpstr>
      <vt:lpstr>Module 17.9: White blood cells</vt:lpstr>
      <vt:lpstr>Module 17.9: White blood cells</vt:lpstr>
      <vt:lpstr>Module 17.9: White blood cells</vt:lpstr>
      <vt:lpstr>Module 17.9: White blood cells</vt:lpstr>
      <vt:lpstr>Module 17.9: White blood cells</vt:lpstr>
      <vt:lpstr>The granular leukocytes are neutrophils, eosinophils, and basophils</vt:lpstr>
      <vt:lpstr>Module 17.9: White blood cells</vt:lpstr>
      <vt:lpstr>The agranular leukocytes are monocytes and lymphocytes</vt:lpstr>
      <vt:lpstr>Module 17.9: Review</vt:lpstr>
      <vt:lpstr>Module 17.10: The clotting response is a complex cascade of events that reduces blood loss</vt:lpstr>
      <vt:lpstr>Module 17.10: Hemostasis</vt:lpstr>
      <vt:lpstr>Module 17.10: Hemostasis</vt:lpstr>
      <vt:lpstr>Module 17.10: Hemostasis</vt:lpstr>
      <vt:lpstr>Module 17.10: Hemostasis</vt:lpstr>
      <vt:lpstr>Module 17.10: Hemostasis</vt:lpstr>
      <vt:lpstr>Module 17.10: Hemostasis</vt:lpstr>
      <vt:lpstr>Module 17.10: Hemostasis</vt:lpstr>
      <vt:lpstr>Module 17.10: Hemostasis</vt:lpstr>
      <vt:lpstr>Module 17.10: Hemostasis</vt:lpstr>
      <vt:lpstr>PowerPoint Presentation</vt:lpstr>
      <vt:lpstr>Module 17.10: Hemostasis</vt:lpstr>
      <vt:lpstr>Module 17.10: Review</vt:lpstr>
      <vt:lpstr>Module 17.11: Blood disorders can be classified by their origins and the changes in blood characteristics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Blood disorders</vt:lpstr>
      <vt:lpstr>Module 17.11: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Jennifer Hastings</cp:lastModifiedBy>
  <cp:revision>1412</cp:revision>
  <dcterms:created xsi:type="dcterms:W3CDTF">2013-10-29T17:07:36Z</dcterms:created>
  <dcterms:modified xsi:type="dcterms:W3CDTF">2017-08-16T16:30:22Z</dcterms:modified>
</cp:coreProperties>
</file>