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5"/>
  </p:notesMasterIdLst>
  <p:handoutMasterIdLst>
    <p:handoutMasterId r:id="rId146"/>
  </p:handoutMasterIdLst>
  <p:sldIdLst>
    <p:sldId id="256" r:id="rId2"/>
    <p:sldId id="402" r:id="rId3"/>
    <p:sldId id="257" r:id="rId4"/>
    <p:sldId id="385" r:id="rId5"/>
    <p:sldId id="258" r:id="rId6"/>
    <p:sldId id="259" r:id="rId7"/>
    <p:sldId id="260" r:id="rId8"/>
    <p:sldId id="261" r:id="rId9"/>
    <p:sldId id="262" r:id="rId10"/>
    <p:sldId id="263" r:id="rId11"/>
    <p:sldId id="391"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392" r:id="rId39"/>
    <p:sldId id="290" r:id="rId40"/>
    <p:sldId id="291" r:id="rId41"/>
    <p:sldId id="292" r:id="rId42"/>
    <p:sldId id="393" r:id="rId43"/>
    <p:sldId id="293" r:id="rId44"/>
    <p:sldId id="294" r:id="rId45"/>
    <p:sldId id="295" r:id="rId46"/>
    <p:sldId id="394"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95" r:id="rId61"/>
    <p:sldId id="309" r:id="rId62"/>
    <p:sldId id="310" r:id="rId63"/>
    <p:sldId id="311" r:id="rId64"/>
    <p:sldId id="312" r:id="rId65"/>
    <p:sldId id="313" r:id="rId66"/>
    <p:sldId id="314" r:id="rId67"/>
    <p:sldId id="388" r:id="rId68"/>
    <p:sldId id="315" r:id="rId69"/>
    <p:sldId id="398" r:id="rId70"/>
    <p:sldId id="316" r:id="rId71"/>
    <p:sldId id="317" r:id="rId72"/>
    <p:sldId id="318" r:id="rId73"/>
    <p:sldId id="319" r:id="rId74"/>
    <p:sldId id="320" r:id="rId75"/>
    <p:sldId id="321" r:id="rId76"/>
    <p:sldId id="322" r:id="rId77"/>
    <p:sldId id="323" r:id="rId78"/>
    <p:sldId id="324" r:id="rId79"/>
    <p:sldId id="325" r:id="rId80"/>
    <p:sldId id="326" r:id="rId81"/>
    <p:sldId id="400"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39" r:id="rId95"/>
    <p:sldId id="340" r:id="rId96"/>
    <p:sldId id="341" r:id="rId97"/>
    <p:sldId id="342" r:id="rId98"/>
    <p:sldId id="343" r:id="rId99"/>
    <p:sldId id="344" r:id="rId100"/>
    <p:sldId id="345" r:id="rId101"/>
    <p:sldId id="346" r:id="rId102"/>
    <p:sldId id="347" r:id="rId103"/>
    <p:sldId id="348" r:id="rId104"/>
    <p:sldId id="349" r:id="rId105"/>
    <p:sldId id="350" r:id="rId106"/>
    <p:sldId id="389" r:id="rId107"/>
    <p:sldId id="401" r:id="rId108"/>
    <p:sldId id="352" r:id="rId109"/>
    <p:sldId id="353" r:id="rId110"/>
    <p:sldId id="354" r:id="rId111"/>
    <p:sldId id="355" r:id="rId112"/>
    <p:sldId id="356" r:id="rId113"/>
    <p:sldId id="357" r:id="rId114"/>
    <p:sldId id="358" r:id="rId115"/>
    <p:sldId id="359" r:id="rId116"/>
    <p:sldId id="360" r:id="rId117"/>
    <p:sldId id="361" r:id="rId118"/>
    <p:sldId id="362" r:id="rId119"/>
    <p:sldId id="363" r:id="rId120"/>
    <p:sldId id="364" r:id="rId121"/>
    <p:sldId id="365" r:id="rId122"/>
    <p:sldId id="366" r:id="rId123"/>
    <p:sldId id="367" r:id="rId124"/>
    <p:sldId id="399" r:id="rId125"/>
    <p:sldId id="368" r:id="rId126"/>
    <p:sldId id="369" r:id="rId127"/>
    <p:sldId id="370" r:id="rId128"/>
    <p:sldId id="371" r:id="rId129"/>
    <p:sldId id="390" r:id="rId130"/>
    <p:sldId id="373" r:id="rId131"/>
    <p:sldId id="374" r:id="rId132"/>
    <p:sldId id="375" r:id="rId133"/>
    <p:sldId id="376" r:id="rId134"/>
    <p:sldId id="377" r:id="rId135"/>
    <p:sldId id="378" r:id="rId136"/>
    <p:sldId id="379" r:id="rId137"/>
    <p:sldId id="396" r:id="rId138"/>
    <p:sldId id="380" r:id="rId139"/>
    <p:sldId id="397" r:id="rId140"/>
    <p:sldId id="381" r:id="rId141"/>
    <p:sldId id="382" r:id="rId142"/>
    <p:sldId id="383" r:id="rId143"/>
    <p:sldId id="384" r:id="rId14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296"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3A"/>
    <a:srgbClr val="006666"/>
    <a:srgbClr val="F9D50A"/>
    <a:srgbClr val="34539A"/>
    <a:srgbClr val="EBA82C"/>
    <a:srgbClr val="06A4A0"/>
    <a:srgbClr val="1D5072"/>
    <a:srgbClr val="204162"/>
    <a:srgbClr val="203E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7" autoAdjust="0"/>
    <p:restoredTop sz="91429" autoAdjust="0"/>
  </p:normalViewPr>
  <p:slideViewPr>
    <p:cSldViewPr snapToGrid="0">
      <p:cViewPr varScale="1">
        <p:scale>
          <a:sx n="89" d="100"/>
          <a:sy n="89" d="100"/>
        </p:scale>
        <p:origin x="66" y="252"/>
      </p:cViewPr>
      <p:guideLst>
        <p:guide orient="horz" pos="1296"/>
        <p:guide pos="2880"/>
      </p:guideLst>
    </p:cSldViewPr>
  </p:slideViewPr>
  <p:notesTextViewPr>
    <p:cViewPr>
      <p:scale>
        <a:sx n="100" d="100"/>
        <a:sy n="100" d="100"/>
      </p:scale>
      <p:origin x="0" y="0"/>
    </p:cViewPr>
  </p:notesTextViewPr>
  <p:sorterViewPr>
    <p:cViewPr>
      <p:scale>
        <a:sx n="100" d="100"/>
        <a:sy n="100" d="100"/>
      </p:scale>
      <p:origin x="0" y="-10181"/>
    </p:cViewPr>
  </p:sorterViewPr>
  <p:notesViewPr>
    <p:cSldViewPr snapToGrid="0">
      <p:cViewPr varScale="1">
        <p:scale>
          <a:sx n="81" d="100"/>
          <a:sy n="81" d="100"/>
        </p:scale>
        <p:origin x="714"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560D4E-9E4F-48BC-A23F-64FCEE2CB1DB}" type="datetimeFigureOut">
              <a:rPr lang="en-US" smtClean="0"/>
              <a:t>8/16/2017</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4271402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2B6B8AFE-3AA1-400F-821A-617BBC586E76}" type="datetimeFigureOut">
              <a:rPr lang="en-US"/>
              <a:pPr>
                <a:defRPr/>
              </a:pPr>
              <a:t>8/16/2017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668A4230-A740-45D3-9BAF-90A8C6F538B2}" type="slidenum">
              <a:rPr lang="en-US" altLang="en-US"/>
              <a:pPr/>
              <a:t>‹#›</a:t>
            </a:fld>
            <a:endParaRPr lang="en-US" altLang="en-US" dirty="0"/>
          </a:p>
        </p:txBody>
      </p:sp>
    </p:spTree>
    <p:extLst>
      <p:ext uri="{BB962C8B-B14F-4D97-AF65-F5344CB8AC3E}">
        <p14:creationId xmlns:p14="http://schemas.microsoft.com/office/powerpoint/2010/main" val="24013337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C2AF49A-58F0-4A2C-8AFA-5C17B251CE89}" type="slidenum">
              <a:rPr lang="en-US" altLang="en-US">
                <a:latin typeface="Calibri" panose="020F0502020204030204" pitchFamily="34" charset="0"/>
              </a:rPr>
              <a:pPr/>
              <a:t>1</a:t>
            </a:fld>
            <a:endParaRPr lang="en-US" altLang="en-US" dirty="0">
              <a:latin typeface="Calibri" panose="020F0502020204030204" pitchFamily="34" charset="0"/>
            </a:endParaRPr>
          </a:p>
        </p:txBody>
      </p:sp>
    </p:spTree>
    <p:extLst>
      <p:ext uri="{BB962C8B-B14F-4D97-AF65-F5344CB8AC3E}">
        <p14:creationId xmlns:p14="http://schemas.microsoft.com/office/powerpoint/2010/main" val="1615795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visceral pericardium (epicardium), unlike the parietal pericardium, is so adhered to the heart that it cannot be dissected away. </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15</a:t>
            </a:fld>
            <a:endParaRPr lang="en-US" dirty="0"/>
          </a:p>
        </p:txBody>
      </p:sp>
    </p:spTree>
    <p:extLst>
      <p:ext uri="{BB962C8B-B14F-4D97-AF65-F5344CB8AC3E}">
        <p14:creationId xmlns:p14="http://schemas.microsoft.com/office/powerpoint/2010/main" val="1989315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explaining how the heart chambers act as functional syncytiums.</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20</a:t>
            </a:fld>
            <a:endParaRPr lang="en-US" dirty="0"/>
          </a:p>
        </p:txBody>
      </p:sp>
    </p:spTree>
    <p:extLst>
      <p:ext uri="{BB962C8B-B14F-4D97-AF65-F5344CB8AC3E}">
        <p14:creationId xmlns:p14="http://schemas.microsoft.com/office/powerpoint/2010/main" val="1710385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students that they should remember the term </a:t>
            </a:r>
            <a:r>
              <a:rPr lang="en-US" i="1" dirty="0"/>
              <a:t>sulcus</a:t>
            </a:r>
            <a:r>
              <a:rPr lang="en-US" i="0" dirty="0"/>
              <a:t> from when they learned surface anatomy of the brain.</a:t>
            </a:r>
            <a:endParaRPr lang="en-US" i="1" dirty="0"/>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22</a:t>
            </a:fld>
            <a:endParaRPr lang="en-US" dirty="0"/>
          </a:p>
        </p:txBody>
      </p:sp>
    </p:spTree>
    <p:extLst>
      <p:ext uri="{BB962C8B-B14F-4D97-AF65-F5344CB8AC3E}">
        <p14:creationId xmlns:p14="http://schemas.microsoft.com/office/powerpoint/2010/main" val="3617194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800"/>
              </a:lnSpc>
              <a:spcBef>
                <a:spcPts val="1000"/>
              </a:spcBef>
            </a:pPr>
            <a:r>
              <a:rPr lang="en-US" sz="1200" dirty="0" smtClean="0"/>
              <a:t>Coronary blood vessels are easier to see if the fat often found in the epicardium is removed, as it is here.</a:t>
            </a:r>
          </a:p>
        </p:txBody>
      </p:sp>
      <p:sp>
        <p:nvSpPr>
          <p:cNvPr id="4" name="Slide Number Placeholder 3"/>
          <p:cNvSpPr>
            <a:spLocks noGrp="1"/>
          </p:cNvSpPr>
          <p:nvPr>
            <p:ph type="sldNum" sz="quarter" idx="10"/>
          </p:nvPr>
        </p:nvSpPr>
        <p:spPr/>
        <p:txBody>
          <a:bodyPr/>
          <a:lstStyle/>
          <a:p>
            <a:fld id="{668A4230-A740-45D3-9BAF-90A8C6F538B2}" type="slidenum">
              <a:rPr lang="en-US" altLang="en-US" smtClean="0"/>
              <a:pPr/>
              <a:t>24</a:t>
            </a:fld>
            <a:endParaRPr lang="en-US" altLang="en-US" dirty="0"/>
          </a:p>
        </p:txBody>
      </p:sp>
    </p:spTree>
    <p:extLst>
      <p:ext uri="{BB962C8B-B14F-4D97-AF65-F5344CB8AC3E}">
        <p14:creationId xmlns:p14="http://schemas.microsoft.com/office/powerpoint/2010/main" val="3060298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25</a:t>
            </a:fld>
            <a:endParaRPr lang="en-US" dirty="0"/>
          </a:p>
        </p:txBody>
      </p:sp>
    </p:spTree>
    <p:extLst>
      <p:ext uri="{BB962C8B-B14F-4D97-AF65-F5344CB8AC3E}">
        <p14:creationId xmlns:p14="http://schemas.microsoft.com/office/powerpoint/2010/main" val="3281829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veins that drain the heart wall empty into the coronary sinus</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34</a:t>
            </a:fld>
            <a:endParaRPr lang="en-US" dirty="0"/>
          </a:p>
        </p:txBody>
      </p:sp>
    </p:spTree>
    <p:extLst>
      <p:ext uri="{BB962C8B-B14F-4D97-AF65-F5344CB8AC3E}">
        <p14:creationId xmlns:p14="http://schemas.microsoft.com/office/powerpoint/2010/main" val="1748148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37</a:t>
            </a:fld>
            <a:endParaRPr lang="en-US" dirty="0"/>
          </a:p>
        </p:txBody>
      </p:sp>
    </p:spTree>
    <p:extLst>
      <p:ext uri="{BB962C8B-B14F-4D97-AF65-F5344CB8AC3E}">
        <p14:creationId xmlns:p14="http://schemas.microsoft.com/office/powerpoint/2010/main" val="3233813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Students look at AV valve structure and </a:t>
            </a:r>
            <a:r>
              <a:rPr lang="en-US" altLang="en-US" dirty="0" smtClean="0"/>
              <a:t>may assume </a:t>
            </a:r>
            <a:r>
              <a:rPr lang="en-US" altLang="en-US" dirty="0"/>
              <a:t>chordae tendineae and papillary muscles pull the valves closed, but they do not. They tether the cusps in place so they can move to the closed position but not beyond, preventing </a:t>
            </a:r>
            <a:r>
              <a:rPr lang="en-US" altLang="en-US" dirty="0" smtClean="0"/>
              <a:t>them from </a:t>
            </a:r>
            <a:r>
              <a:rPr lang="en-US" altLang="en-US" dirty="0"/>
              <a:t>inverting and allowing backflow </a:t>
            </a:r>
            <a:r>
              <a:rPr lang="en-US" altLang="en-US" dirty="0" smtClean="0"/>
              <a:t>into the </a:t>
            </a:r>
            <a:r>
              <a:rPr lang="en-US" altLang="en-US" dirty="0"/>
              <a:t>atria.</a:t>
            </a:r>
          </a:p>
          <a:p>
            <a:endParaRPr lang="en-US" dirty="0"/>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43</a:t>
            </a:fld>
            <a:endParaRPr lang="en-US" dirty="0"/>
          </a:p>
        </p:txBody>
      </p:sp>
    </p:spTree>
    <p:extLst>
      <p:ext uri="{BB962C8B-B14F-4D97-AF65-F5344CB8AC3E}">
        <p14:creationId xmlns:p14="http://schemas.microsoft.com/office/powerpoint/2010/main" val="240905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wall of the left ventricle is much thicker than that of the right ventricle because it must generate tremendous force. Also, notice the shape of the two ventricles—the left is distinctly rounded.</a:t>
            </a:r>
          </a:p>
        </p:txBody>
      </p:sp>
      <p:sp>
        <p:nvSpPr>
          <p:cNvPr id="4" name="Slide Number Placeholder 3"/>
          <p:cNvSpPr>
            <a:spLocks noGrp="1"/>
          </p:cNvSpPr>
          <p:nvPr>
            <p:ph type="sldNum" sz="quarter" idx="10"/>
          </p:nvPr>
        </p:nvSpPr>
        <p:spPr/>
        <p:txBody>
          <a:bodyPr/>
          <a:lstStyle/>
          <a:p>
            <a:fld id="{668A4230-A740-45D3-9BAF-90A8C6F538B2}" type="slidenum">
              <a:rPr lang="en-US" altLang="en-US" smtClean="0"/>
              <a:pPr/>
              <a:t>47</a:t>
            </a:fld>
            <a:endParaRPr lang="en-US" altLang="en-US" dirty="0"/>
          </a:p>
        </p:txBody>
      </p:sp>
    </p:spTree>
    <p:extLst>
      <p:ext uri="{BB962C8B-B14F-4D97-AF65-F5344CB8AC3E}">
        <p14:creationId xmlns:p14="http://schemas.microsoft.com/office/powerpoint/2010/main" val="2710693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students understand blood flow through the heart and the cardiac cycle, they should focus on the valves</a:t>
            </a:r>
            <a:r>
              <a:rPr lang="en-US" dirty="0" smtClean="0"/>
              <a:t>. Point </a:t>
            </a:r>
            <a:r>
              <a:rPr lang="en-US" dirty="0"/>
              <a:t>out that the blood enters the ventricles through the AV valves, then the entrances close before the exit from the ventricles opens (semilunar valves</a:t>
            </a:r>
            <a:r>
              <a:rPr lang="en-US" dirty="0" smtClean="0"/>
              <a:t>). Go </a:t>
            </a:r>
            <a:r>
              <a:rPr lang="en-US" dirty="0"/>
              <a:t>through a door (entrance), shut it behind you, go through next door (exit), shut it behind you.</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50</a:t>
            </a:fld>
            <a:endParaRPr lang="en-US" dirty="0"/>
          </a:p>
        </p:txBody>
      </p:sp>
    </p:spTree>
    <p:extLst>
      <p:ext uri="{BB962C8B-B14F-4D97-AF65-F5344CB8AC3E}">
        <p14:creationId xmlns:p14="http://schemas.microsoft.com/office/powerpoint/2010/main" val="3563171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3</a:t>
            </a:fld>
            <a:endParaRPr lang="en-US" dirty="0"/>
          </a:p>
        </p:txBody>
      </p:sp>
    </p:spTree>
    <p:extLst>
      <p:ext uri="{BB962C8B-B14F-4D97-AF65-F5344CB8AC3E}">
        <p14:creationId xmlns:p14="http://schemas.microsoft.com/office/powerpoint/2010/main" val="1726757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look carefully at a dissected heart or good heart model. The openings into the left and right coronary arteries sit just above the cusps of the aortic semilunar valve</a:t>
            </a:r>
            <a:r>
              <a:rPr lang="en-US" dirty="0" smtClean="0"/>
              <a:t>. When </a:t>
            </a:r>
            <a:r>
              <a:rPr lang="en-US" dirty="0"/>
              <a:t>the valve opens to eject blood from the left ventricle with high pressure, the cusps block entrance into the small coronary arteries, protecting them. As the left ventricle relaxes, the valve shuts, the entrance into the coronary arteries is exposed, and blood trying to backflow, but at much lower pressure, can easily enter the coronary circuit.</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52</a:t>
            </a:fld>
            <a:endParaRPr lang="en-US" dirty="0"/>
          </a:p>
        </p:txBody>
      </p:sp>
    </p:spTree>
    <p:extLst>
      <p:ext uri="{BB962C8B-B14F-4D97-AF65-F5344CB8AC3E}">
        <p14:creationId xmlns:p14="http://schemas.microsoft.com/office/powerpoint/2010/main" val="1676799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This is a scan of a stent that has been placed in the anterior interventricular artery. (This imaging technique reveals the lumen of the blood vessels, rather than the vessel, so the stent appears to surround the vessel.)</a:t>
            </a:r>
            <a:endParaRPr lang="en-US" sz="1200" u="sng" dirty="0" smtClean="0"/>
          </a:p>
        </p:txBody>
      </p:sp>
      <p:sp>
        <p:nvSpPr>
          <p:cNvPr id="4" name="Slide Number Placeholder 3"/>
          <p:cNvSpPr>
            <a:spLocks noGrp="1"/>
          </p:cNvSpPr>
          <p:nvPr>
            <p:ph type="sldNum" sz="quarter" idx="10"/>
          </p:nvPr>
        </p:nvSpPr>
        <p:spPr/>
        <p:txBody>
          <a:bodyPr/>
          <a:lstStyle/>
          <a:p>
            <a:fld id="{668A4230-A740-45D3-9BAF-90A8C6F538B2}" type="slidenum">
              <a:rPr lang="en-US" altLang="en-US" smtClean="0"/>
              <a:pPr/>
              <a:t>64</a:t>
            </a:fld>
            <a:endParaRPr lang="en-US" altLang="en-US" dirty="0"/>
          </a:p>
        </p:txBody>
      </p:sp>
    </p:spTree>
    <p:extLst>
      <p:ext uri="{BB962C8B-B14F-4D97-AF65-F5344CB8AC3E}">
        <p14:creationId xmlns:p14="http://schemas.microsoft.com/office/powerpoint/2010/main" val="1847769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Additional resources: </a:t>
            </a:r>
            <a:r>
              <a:rPr lang="en-US" dirty="0"/>
              <a:t>Interactive Physiology 2, Cardiac Cycle, accessible through Mastering A&amp;P.</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68</a:t>
            </a:fld>
            <a:endParaRPr lang="en-US" dirty="0"/>
          </a:p>
        </p:txBody>
      </p:sp>
    </p:spTree>
    <p:extLst>
      <p:ext uri="{BB962C8B-B14F-4D97-AF65-F5344CB8AC3E}">
        <p14:creationId xmlns:p14="http://schemas.microsoft.com/office/powerpoint/2010/main" val="4004399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Additional resources: </a:t>
            </a:r>
            <a:r>
              <a:rPr lang="en-US" dirty="0"/>
              <a:t>Interactive Physiology 2, Cardiac Cycle, accessible through Mastering A&amp;P.</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69</a:t>
            </a:fld>
            <a:endParaRPr lang="en-US" dirty="0"/>
          </a:p>
        </p:txBody>
      </p:sp>
    </p:spTree>
    <p:extLst>
      <p:ext uri="{BB962C8B-B14F-4D97-AF65-F5344CB8AC3E}">
        <p14:creationId xmlns:p14="http://schemas.microsoft.com/office/powerpoint/2010/main" val="2788555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time to walk students through this image so they interpret it correctly.</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71</a:t>
            </a:fld>
            <a:endParaRPr lang="en-US" dirty="0"/>
          </a:p>
        </p:txBody>
      </p:sp>
    </p:spTree>
    <p:extLst>
      <p:ext uri="{BB962C8B-B14F-4D97-AF65-F5344CB8AC3E}">
        <p14:creationId xmlns:p14="http://schemas.microsoft.com/office/powerpoint/2010/main" val="1999540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0174" y="4412425"/>
            <a:ext cx="5486400" cy="3600450"/>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73</a:t>
            </a:fld>
            <a:endParaRPr lang="en-US" dirty="0"/>
          </a:p>
        </p:txBody>
      </p:sp>
    </p:spTree>
    <p:extLst>
      <p:ext uri="{BB962C8B-B14F-4D97-AF65-F5344CB8AC3E}">
        <p14:creationId xmlns:p14="http://schemas.microsoft.com/office/powerpoint/2010/main" val="1163206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the most complex figures A&amp;P students see</a:t>
            </a:r>
            <a:r>
              <a:rPr lang="en-US" dirty="0" smtClean="0"/>
              <a:t>. It </a:t>
            </a:r>
            <a:r>
              <a:rPr lang="en-US" dirty="0"/>
              <a:t>is challenging for many of them. Help them interpret it by showing them the time scale and explaining that it is a plot of several things that occur simultaneously</a:t>
            </a:r>
            <a:r>
              <a:rPr lang="en-US" dirty="0" smtClean="0"/>
              <a:t>. Ask </a:t>
            </a:r>
            <a:r>
              <a:rPr lang="en-US" dirty="0"/>
              <a:t>questions to direct them through interpretation of the image and be sure they understand each component individually and as it relates to the other parts. If students focus on the valve actions and understand why those occur, the rest begins to make sense.</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83</a:t>
            </a:fld>
            <a:endParaRPr lang="en-US" dirty="0"/>
          </a:p>
        </p:txBody>
      </p:sp>
    </p:spTree>
    <p:extLst>
      <p:ext uri="{BB962C8B-B14F-4D97-AF65-F5344CB8AC3E}">
        <p14:creationId xmlns:p14="http://schemas.microsoft.com/office/powerpoint/2010/main" val="2865459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85</a:t>
            </a:fld>
            <a:endParaRPr lang="en-US" dirty="0"/>
          </a:p>
        </p:txBody>
      </p:sp>
    </p:spTree>
    <p:extLst>
      <p:ext uri="{BB962C8B-B14F-4D97-AF65-F5344CB8AC3E}">
        <p14:creationId xmlns:p14="http://schemas.microsoft.com/office/powerpoint/2010/main" val="703270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Remind </a:t>
            </a:r>
            <a:r>
              <a:rPr lang="en-US" dirty="0"/>
              <a:t>students of the role of Ca</a:t>
            </a:r>
            <a:r>
              <a:rPr lang="en-US" baseline="30000" dirty="0"/>
              <a:t>2+ </a:t>
            </a:r>
            <a:r>
              <a:rPr lang="en-US" baseline="0" dirty="0"/>
              <a:t>in</a:t>
            </a:r>
            <a:r>
              <a:rPr lang="en-US" dirty="0"/>
              <a:t> muscle contraction and relaxation, and review the refractory period. Also be sure they recall the meaning of twitch and tetany.</a:t>
            </a:r>
          </a:p>
          <a:p>
            <a:r>
              <a:rPr lang="en-US" i="1" dirty="0"/>
              <a:t>Additional resources</a:t>
            </a:r>
            <a:r>
              <a:rPr lang="en-US" dirty="0"/>
              <a:t>: </a:t>
            </a:r>
            <a:r>
              <a:rPr lang="en-US" dirty="0" err="1" smtClean="0"/>
              <a:t>PhysioEx</a:t>
            </a:r>
            <a:r>
              <a:rPr lang="en-US" dirty="0" smtClean="0"/>
              <a:t> </a:t>
            </a:r>
            <a:r>
              <a:rPr lang="en-US" dirty="0"/>
              <a:t>9.1, </a:t>
            </a:r>
            <a:r>
              <a:rPr lang="en-US" sz="1200" b="0" i="0" u="none" strike="noStrike" kern="1200" baseline="0" dirty="0">
                <a:solidFill>
                  <a:schemeClr val="tx1"/>
                </a:solidFill>
                <a:latin typeface="+mn-lt"/>
                <a:ea typeface="+mn-ea"/>
                <a:cs typeface="+mn-cs"/>
              </a:rPr>
              <a:t>Ex 6.1: Cardiac Muscle Refractory Period.</a:t>
            </a:r>
            <a:endParaRPr lang="en-US" dirty="0"/>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86</a:t>
            </a:fld>
            <a:endParaRPr lang="en-US" dirty="0"/>
          </a:p>
        </p:txBody>
      </p:sp>
    </p:spTree>
    <p:extLst>
      <p:ext uri="{BB962C8B-B14F-4D97-AF65-F5344CB8AC3E}">
        <p14:creationId xmlns:p14="http://schemas.microsoft.com/office/powerpoint/2010/main" val="3557899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Note the short action potential, contraction, and refractory period.</a:t>
            </a:r>
            <a:endParaRPr lang="en-US" sz="1200" dirty="0"/>
          </a:p>
        </p:txBody>
      </p:sp>
      <p:sp>
        <p:nvSpPr>
          <p:cNvPr id="4" name="Slide Number Placeholder 3"/>
          <p:cNvSpPr>
            <a:spLocks noGrp="1"/>
          </p:cNvSpPr>
          <p:nvPr>
            <p:ph type="sldNum" sz="quarter" idx="10"/>
          </p:nvPr>
        </p:nvSpPr>
        <p:spPr/>
        <p:txBody>
          <a:bodyPr/>
          <a:lstStyle/>
          <a:p>
            <a:fld id="{668A4230-A740-45D3-9BAF-90A8C6F538B2}" type="slidenum">
              <a:rPr lang="en-US" altLang="en-US" smtClean="0"/>
              <a:pPr/>
              <a:t>87</a:t>
            </a:fld>
            <a:endParaRPr lang="en-US" altLang="en-US" dirty="0"/>
          </a:p>
        </p:txBody>
      </p:sp>
    </p:spTree>
    <p:extLst>
      <p:ext uri="{BB962C8B-B14F-4D97-AF65-F5344CB8AC3E}">
        <p14:creationId xmlns:p14="http://schemas.microsoft.com/office/powerpoint/2010/main" val="2956058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heart anatomy, direct students to PAL 3.0—Cardiovascular.</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5</a:t>
            </a:fld>
            <a:endParaRPr lang="en-US" dirty="0"/>
          </a:p>
        </p:txBody>
      </p:sp>
    </p:spTree>
    <p:extLst>
      <p:ext uri="{BB962C8B-B14F-4D97-AF65-F5344CB8AC3E}">
        <p14:creationId xmlns:p14="http://schemas.microsoft.com/office/powerpoint/2010/main" val="2208664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Note the prolonged action potential that occurs because extracellular Ca</a:t>
            </a:r>
            <a:r>
              <a:rPr lang="en-US" sz="1200" baseline="30000" dirty="0" smtClean="0"/>
              <a:t>2+ </a:t>
            </a:r>
            <a:r>
              <a:rPr lang="en-US" sz="1200" dirty="0" smtClean="0"/>
              <a:t>enters the cell for an extended period, maintaining the stimulation. The refractory period continues into relaxation, preventing summation and tetany so the heart can continue contracting to pump blood.</a:t>
            </a:r>
          </a:p>
        </p:txBody>
      </p:sp>
      <p:sp>
        <p:nvSpPr>
          <p:cNvPr id="4" name="Slide Number Placeholder 3"/>
          <p:cNvSpPr>
            <a:spLocks noGrp="1"/>
          </p:cNvSpPr>
          <p:nvPr>
            <p:ph type="sldNum" sz="quarter" idx="10"/>
          </p:nvPr>
        </p:nvSpPr>
        <p:spPr/>
        <p:txBody>
          <a:bodyPr/>
          <a:lstStyle/>
          <a:p>
            <a:fld id="{668A4230-A740-45D3-9BAF-90A8C6F538B2}" type="slidenum">
              <a:rPr lang="en-US" altLang="en-US" smtClean="0"/>
              <a:pPr/>
              <a:t>88</a:t>
            </a:fld>
            <a:endParaRPr lang="en-US" altLang="en-US" dirty="0"/>
          </a:p>
        </p:txBody>
      </p:sp>
    </p:spTree>
    <p:extLst>
      <p:ext uri="{BB962C8B-B14F-4D97-AF65-F5344CB8AC3E}">
        <p14:creationId xmlns:p14="http://schemas.microsoft.com/office/powerpoint/2010/main" val="1552576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beginning this, if it has been some time since students learned the muscle system, consider reviewing the steps of action potential generation and muscle contraction.</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90</a:t>
            </a:fld>
            <a:endParaRPr lang="en-US" dirty="0"/>
          </a:p>
        </p:txBody>
      </p:sp>
    </p:spTree>
    <p:extLst>
      <p:ext uri="{BB962C8B-B14F-4D97-AF65-F5344CB8AC3E}">
        <p14:creationId xmlns:p14="http://schemas.microsoft.com/office/powerpoint/2010/main" val="884024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Students often confuse stroke volume (volume ejected per contraction) and cardiac output (volume ejected per minute).</a:t>
            </a:r>
          </a:p>
          <a:p>
            <a:r>
              <a:rPr lang="en-US" i="1" dirty="0"/>
              <a:t>Additional resources: </a:t>
            </a:r>
            <a:r>
              <a:rPr lang="en-US" dirty="0"/>
              <a:t>IP2—</a:t>
            </a:r>
            <a:r>
              <a:rPr lang="en-US" sz="1200" b="0" i="0" u="none" strike="noStrike" kern="1200" baseline="0" dirty="0">
                <a:solidFill>
                  <a:schemeClr val="tx1"/>
                </a:solidFill>
                <a:latin typeface="+mn-lt"/>
                <a:ea typeface="+mn-ea"/>
                <a:cs typeface="+mn-cs"/>
              </a:rPr>
              <a:t>Electrical Activity of the Heart.</a:t>
            </a:r>
            <a:endParaRPr lang="en-US" dirty="0"/>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94</a:t>
            </a:fld>
            <a:endParaRPr lang="en-US" dirty="0"/>
          </a:p>
        </p:txBody>
      </p:sp>
    </p:spTree>
    <p:extLst>
      <p:ext uri="{BB962C8B-B14F-4D97-AF65-F5344CB8AC3E}">
        <p14:creationId xmlns:p14="http://schemas.microsoft.com/office/powerpoint/2010/main" val="80948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97</a:t>
            </a:fld>
            <a:endParaRPr lang="en-US" dirty="0"/>
          </a:p>
        </p:txBody>
      </p:sp>
    </p:spTree>
    <p:extLst>
      <p:ext uri="{BB962C8B-B14F-4D97-AF65-F5344CB8AC3E}">
        <p14:creationId xmlns:p14="http://schemas.microsoft.com/office/powerpoint/2010/main" val="376638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Clarify for students that the electrical signals in the heart are self-generated, rather than coming from nerves, and be sure they understand that the electrical activity leads to the mechanical activity—contraction.</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104</a:t>
            </a:fld>
            <a:endParaRPr lang="en-US" dirty="0"/>
          </a:p>
        </p:txBody>
      </p:sp>
    </p:spTree>
    <p:extLst>
      <p:ext uri="{BB962C8B-B14F-4D97-AF65-F5344CB8AC3E}">
        <p14:creationId xmlns:p14="http://schemas.microsoft.com/office/powerpoint/2010/main" val="2992385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Clarify for students that the electrical signals in the heart are self-generated, rather than coming from nerves, and be sure they understand that the electrical activity leads to the mechanical activity—contraction.</a:t>
            </a:r>
            <a:endParaRPr lang="en-US" dirty="0"/>
          </a:p>
        </p:txBody>
      </p:sp>
      <p:sp>
        <p:nvSpPr>
          <p:cNvPr id="4" name="Slide Number Placeholder 3"/>
          <p:cNvSpPr>
            <a:spLocks noGrp="1"/>
          </p:cNvSpPr>
          <p:nvPr>
            <p:ph type="sldNum" sz="quarter" idx="10"/>
          </p:nvPr>
        </p:nvSpPr>
        <p:spPr/>
        <p:txBody>
          <a:bodyPr/>
          <a:lstStyle/>
          <a:p>
            <a:fld id="{668A4230-A740-45D3-9BAF-90A8C6F538B2}" type="slidenum">
              <a:rPr lang="en-US" altLang="en-US" smtClean="0"/>
              <a:pPr/>
              <a:t>105</a:t>
            </a:fld>
            <a:endParaRPr lang="en-US" altLang="en-US" dirty="0"/>
          </a:p>
        </p:txBody>
      </p:sp>
    </p:spTree>
    <p:extLst>
      <p:ext uri="{BB962C8B-B14F-4D97-AF65-F5344CB8AC3E}">
        <p14:creationId xmlns:p14="http://schemas.microsoft.com/office/powerpoint/2010/main" val="32218263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110</a:t>
            </a:fld>
            <a:endParaRPr lang="en-US" dirty="0"/>
          </a:p>
        </p:txBody>
      </p:sp>
    </p:spTree>
    <p:extLst>
      <p:ext uri="{BB962C8B-B14F-4D97-AF65-F5344CB8AC3E}">
        <p14:creationId xmlns:p14="http://schemas.microsoft.com/office/powerpoint/2010/main" val="6262808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heart will still pump blood, flow through the atria is sluggish. Due to this, people with A-fib have an elevated risk of forming blood clots. Consequently, they are usually placed on blood thinner medications to reduce their greater risk of heart attack, emboli, and stroke</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118</a:t>
            </a:fld>
            <a:endParaRPr lang="en-US" dirty="0"/>
          </a:p>
        </p:txBody>
      </p:sp>
    </p:spTree>
    <p:extLst>
      <p:ext uri="{BB962C8B-B14F-4D97-AF65-F5344CB8AC3E}">
        <p14:creationId xmlns:p14="http://schemas.microsoft.com/office/powerpoint/2010/main" val="4140950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121</a:t>
            </a:fld>
            <a:endParaRPr lang="en-US" dirty="0"/>
          </a:p>
        </p:txBody>
      </p:sp>
    </p:spTree>
    <p:extLst>
      <p:ext uri="{BB962C8B-B14F-4D97-AF65-F5344CB8AC3E}">
        <p14:creationId xmlns:p14="http://schemas.microsoft.com/office/powerpoint/2010/main" val="27846810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not always indicators of poor heart health. Well-trained athletes often have low resting heart rates because their hearts become more efficient through training. Heart rate also drops while sleeping, and it easily goes above 100 bpm during physical exertion to increase cardiac output.</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127</a:t>
            </a:fld>
            <a:endParaRPr lang="en-US" dirty="0"/>
          </a:p>
        </p:txBody>
      </p:sp>
    </p:spTree>
    <p:extLst>
      <p:ext uri="{BB962C8B-B14F-4D97-AF65-F5344CB8AC3E}">
        <p14:creationId xmlns:p14="http://schemas.microsoft.com/office/powerpoint/2010/main" val="539592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good time to point out that the two sides of the heart function at the same time.</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7</a:t>
            </a:fld>
            <a:endParaRPr lang="en-US" dirty="0"/>
          </a:p>
        </p:txBody>
      </p:sp>
    </p:spTree>
    <p:extLst>
      <p:ext uri="{BB962C8B-B14F-4D97-AF65-F5344CB8AC3E}">
        <p14:creationId xmlns:p14="http://schemas.microsoft.com/office/powerpoint/2010/main" val="4057535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series of slides is based </a:t>
            </a:r>
            <a:r>
              <a:rPr lang="en-US" dirty="0" smtClean="0"/>
              <a:t>on </a:t>
            </a:r>
            <a:r>
              <a:rPr lang="en-US" dirty="0"/>
              <a:t>an analogy—be sure your students follow the analogy correctly.</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132</a:t>
            </a:fld>
            <a:endParaRPr lang="en-US" dirty="0"/>
          </a:p>
        </p:txBody>
      </p:sp>
    </p:spTree>
    <p:extLst>
      <p:ext uri="{BB962C8B-B14F-4D97-AF65-F5344CB8AC3E}">
        <p14:creationId xmlns:p14="http://schemas.microsoft.com/office/powerpoint/2010/main" val="6343727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terms end-diastolic volume and end-systolic volume intimidate some students, but not if they think about what the terms literally mean. End-diastolic volume is the volume at the very end of diastole, which is immediately before the ventricles contract. Put simply—it is the volume of blood in the ventricle when it is maximally full</a:t>
            </a:r>
            <a:r>
              <a:rPr lang="en-US" dirty="0" smtClean="0"/>
              <a:t>. Similarly</a:t>
            </a:r>
            <a:r>
              <a:rPr lang="en-US" dirty="0"/>
              <a:t>, ESV is the volume in the ventricle at the end of systole. Put simply, it’s how much remains in the heart after contraction</a:t>
            </a:r>
            <a:r>
              <a:rPr lang="en-US" dirty="0" smtClean="0"/>
              <a:t>. EDV </a:t>
            </a:r>
            <a:r>
              <a:rPr lang="en-US" dirty="0"/>
              <a:t>is the volume before contraction, ESV is what’s left after contraction.</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133</a:t>
            </a:fld>
            <a:endParaRPr lang="en-US" dirty="0"/>
          </a:p>
        </p:txBody>
      </p:sp>
    </p:spTree>
    <p:extLst>
      <p:ext uri="{BB962C8B-B14F-4D97-AF65-F5344CB8AC3E}">
        <p14:creationId xmlns:p14="http://schemas.microsoft.com/office/powerpoint/2010/main" val="27494548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Additional resources: </a:t>
            </a:r>
            <a:r>
              <a:rPr lang="en-US" dirty="0"/>
              <a:t>IP2—Cardiac Output.</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141</a:t>
            </a:fld>
            <a:endParaRPr lang="en-US" dirty="0"/>
          </a:p>
        </p:txBody>
      </p:sp>
    </p:spTree>
    <p:extLst>
      <p:ext uri="{BB962C8B-B14F-4D97-AF65-F5344CB8AC3E}">
        <p14:creationId xmlns:p14="http://schemas.microsoft.com/office/powerpoint/2010/main" val="3081253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complex figure so your students may benefit from going through it carefully together.</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142</a:t>
            </a:fld>
            <a:endParaRPr lang="en-US" dirty="0"/>
          </a:p>
        </p:txBody>
      </p:sp>
    </p:spTree>
    <p:extLst>
      <p:ext uri="{BB962C8B-B14F-4D97-AF65-F5344CB8AC3E}">
        <p14:creationId xmlns:p14="http://schemas.microsoft.com/office/powerpoint/2010/main" val="744272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mediastinum is not labeled in the image so be sure to point it out.</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9</a:t>
            </a:fld>
            <a:endParaRPr lang="en-US" dirty="0"/>
          </a:p>
        </p:txBody>
      </p:sp>
    </p:spTree>
    <p:extLst>
      <p:ext uri="{BB962C8B-B14F-4D97-AF65-F5344CB8AC3E}">
        <p14:creationId xmlns:p14="http://schemas.microsoft.com/office/powerpoint/2010/main" val="3409016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using a plastic bag to demonstrate the continuous serous pericardium. Students often think the two layers are separate. </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10</a:t>
            </a:fld>
            <a:endParaRPr lang="en-US" dirty="0"/>
          </a:p>
        </p:txBody>
      </p:sp>
    </p:spTree>
    <p:extLst>
      <p:ext uri="{BB962C8B-B14F-4D97-AF65-F5344CB8AC3E}">
        <p14:creationId xmlns:p14="http://schemas.microsoft.com/office/powerpoint/2010/main" val="202780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Consider using a plastic bag to demonstrate the continuous serous pericardium. Students often think the two layers are separate. </a:t>
            </a:r>
          </a:p>
        </p:txBody>
      </p:sp>
      <p:sp>
        <p:nvSpPr>
          <p:cNvPr id="4" name="Slide Number Placeholder 3"/>
          <p:cNvSpPr>
            <a:spLocks noGrp="1"/>
          </p:cNvSpPr>
          <p:nvPr>
            <p:ph type="sldNum" sz="quarter" idx="10"/>
          </p:nvPr>
        </p:nvSpPr>
        <p:spPr/>
        <p:txBody>
          <a:bodyPr/>
          <a:lstStyle/>
          <a:p>
            <a:fld id="{668A4230-A740-45D3-9BAF-90A8C6F538B2}" type="slidenum">
              <a:rPr lang="en-US" altLang="en-US" smtClean="0"/>
              <a:pPr/>
              <a:t>11</a:t>
            </a:fld>
            <a:endParaRPr lang="en-US" altLang="en-US" dirty="0"/>
          </a:p>
        </p:txBody>
      </p:sp>
    </p:spTree>
    <p:extLst>
      <p:ext uri="{BB962C8B-B14F-4D97-AF65-F5344CB8AC3E}">
        <p14:creationId xmlns:p14="http://schemas.microsoft.com/office/powerpoint/2010/main" val="2783158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demonstration shows the continuity of the two layers of the serous pericardium. Consider wrapping a paper towel around the outside of the balloon to represent the fibrous pericardium. </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12</a:t>
            </a:fld>
            <a:endParaRPr lang="en-US" dirty="0"/>
          </a:p>
        </p:txBody>
      </p:sp>
    </p:spTree>
    <p:extLst>
      <p:ext uri="{BB962C8B-B14F-4D97-AF65-F5344CB8AC3E}">
        <p14:creationId xmlns:p14="http://schemas.microsoft.com/office/powerpoint/2010/main" val="789056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students understand the orientation of the image. Trace the layers of the pericardium to demonstrate their continuity.</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13</a:t>
            </a:fld>
            <a:endParaRPr lang="en-US" dirty="0"/>
          </a:p>
        </p:txBody>
      </p:sp>
    </p:spTree>
    <p:extLst>
      <p:ext uri="{BB962C8B-B14F-4D97-AF65-F5344CB8AC3E}">
        <p14:creationId xmlns:p14="http://schemas.microsoft.com/office/powerpoint/2010/main" val="7009196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lvl1pPr>
              <a:defRPr/>
            </a:lvl1pPr>
          </a:lstStyle>
          <a:p>
            <a:pPr>
              <a:defRPr/>
            </a:pPr>
            <a:r>
              <a:rPr lang="en-US" dirty="0"/>
              <a:t>© 2018 Pearson Education, Inc.</a:t>
            </a:r>
          </a:p>
        </p:txBody>
      </p:sp>
      <p:sp>
        <p:nvSpPr>
          <p:cNvPr id="7" name="Rectangle 7"/>
          <p:cNvSpPr>
            <a:spLocks noChangeArrowheads="1"/>
          </p:cNvSpPr>
          <p:nvPr userDrawn="1"/>
        </p:nvSpPr>
        <p:spPr bwMode="auto">
          <a:xfrm>
            <a:off x="5359400" y="5638800"/>
            <a:ext cx="3608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1400" i="1" dirty="0" smtClean="0"/>
              <a:t>Lecture Presentation by</a:t>
            </a:r>
            <a:r>
              <a:rPr lang="en-US" altLang="en-US" sz="1400" dirty="0" smtClean="0"/>
              <a:t> </a:t>
            </a:r>
            <a:br>
              <a:rPr lang="en-US" altLang="en-US" sz="1400" dirty="0" smtClean="0"/>
            </a:br>
            <a:r>
              <a:rPr lang="en-US" altLang="en-US" sz="1400" dirty="0" smtClean="0"/>
              <a:t>Lori Garrett</a:t>
            </a:r>
          </a:p>
        </p:txBody>
      </p:sp>
      <p:sp>
        <p:nvSpPr>
          <p:cNvPr id="8" name="TextBox 9"/>
          <p:cNvSpPr txBox="1"/>
          <p:nvPr userDrawn="1"/>
        </p:nvSpPr>
        <p:spPr>
          <a:xfrm>
            <a:off x="5264150" y="0"/>
            <a:ext cx="3797300" cy="2862263"/>
          </a:xfrm>
          <a:prstGeom prst="rect">
            <a:avLst/>
          </a:prstGeom>
          <a:noFill/>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en-US" sz="18000" b="1" dirty="0" smtClean="0">
                <a:solidFill>
                  <a:srgbClr val="00743A"/>
                </a:solidFill>
                <a:latin typeface="Times New Roman" panose="02020603050405020304" pitchFamily="18" charset="0"/>
                <a:cs typeface="Times New Roman" panose="02020603050405020304" pitchFamily="18" charset="0"/>
              </a:rPr>
              <a:t>18</a:t>
            </a:r>
            <a:endParaRPr lang="en-US" sz="18000" b="1" dirty="0">
              <a:solidFill>
                <a:srgbClr val="00743A"/>
              </a:solidFill>
              <a:latin typeface="Times New Roman" panose="02020603050405020304" pitchFamily="18" charset="0"/>
              <a:cs typeface="Times New Roman" panose="02020603050405020304" pitchFamily="18" charset="0"/>
            </a:endParaRPr>
          </a:p>
        </p:txBody>
      </p:sp>
      <p:sp>
        <p:nvSpPr>
          <p:cNvPr id="9" name="TextBox 12"/>
          <p:cNvSpPr txBox="1">
            <a:spLocks noChangeArrowheads="1"/>
          </p:cNvSpPr>
          <p:nvPr userDrawn="1"/>
        </p:nvSpPr>
        <p:spPr bwMode="auto">
          <a:xfrm>
            <a:off x="5413375" y="2947988"/>
            <a:ext cx="349885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0" eaLnBrk="1" fontAlgn="base" hangingPunct="1">
              <a:spcBef>
                <a:spcPct val="50000"/>
              </a:spcBef>
              <a:spcAft>
                <a:spcPct val="0"/>
              </a:spcAft>
              <a:defRPr/>
            </a:pPr>
            <a:r>
              <a:rPr lang="en-US" sz="2600" b="1" i="1" kern="1200" dirty="0" smtClean="0">
                <a:solidFill>
                  <a:schemeClr val="tx1"/>
                </a:solidFill>
                <a:latin typeface="Arial" panose="020B0604020202020204" pitchFamily="34" charset="0"/>
                <a:ea typeface="+mn-ea"/>
                <a:cs typeface="Arial" panose="020B0604020202020204" pitchFamily="34" charset="0"/>
              </a:rPr>
              <a:t>The Heart and Cardiovascular Function</a:t>
            </a:r>
          </a:p>
        </p:txBody>
      </p:sp>
      <p:pic>
        <p:nvPicPr>
          <p:cNvPr id="10"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6063" y="317500"/>
            <a:ext cx="5018087" cy="605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34917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 line_Title and Content">
    <p:spTree>
      <p:nvGrpSpPr>
        <p:cNvPr id="1" name=""/>
        <p:cNvGrpSpPr/>
        <p:nvPr/>
      </p:nvGrpSpPr>
      <p:grpSpPr>
        <a:xfrm>
          <a:off x="0" y="0"/>
          <a:ext cx="0" cy="0"/>
          <a:chOff x="0" y="0"/>
          <a:chExt cx="0" cy="0"/>
        </a:xfrm>
      </p:grpSpPr>
      <p:cxnSp>
        <p:nvCxnSpPr>
          <p:cNvPr id="4" name="Straight Connector 6"/>
          <p:cNvCxnSpPr/>
          <p:nvPr userDrawn="1"/>
        </p:nvCxnSpPr>
        <p:spPr>
          <a:xfrm>
            <a:off x="0" y="34925"/>
            <a:ext cx="9144000" cy="0"/>
          </a:xfrm>
          <a:prstGeom prst="line">
            <a:avLst/>
          </a:prstGeom>
          <a:ln w="88900">
            <a:solidFill>
              <a:srgbClr val="00743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sz="2800" b="1">
                <a:solidFill>
                  <a:srgbClr val="00743A"/>
                </a:solidFill>
              </a:defRPr>
            </a:lvl1pPr>
          </a:lstStyle>
          <a:p>
            <a:r>
              <a:rPr lang="en-US" dirty="0"/>
              <a:t>Click </a:t>
            </a:r>
            <a:r>
              <a:rPr lang="en-US" dirty="0" smtClean="0"/>
              <a:t>to </a:t>
            </a:r>
            <a:r>
              <a:rPr lang="en-US" dirty="0"/>
              <a:t>edit Master title style</a:t>
            </a:r>
          </a:p>
        </p:txBody>
      </p:sp>
      <p:sp>
        <p:nvSpPr>
          <p:cNvPr id="3" name="Content Placeholder 2"/>
          <p:cNvSpPr>
            <a:spLocks noGrp="1"/>
          </p:cNvSpPr>
          <p:nvPr>
            <p:ph idx="1"/>
          </p:nvPr>
        </p:nvSpPr>
        <p:spPr/>
        <p:txBody>
          <a:bodyPr/>
          <a:lstStyle>
            <a:lvl1pPr>
              <a:spcAft>
                <a:spcPts val="600"/>
              </a:spcAft>
              <a:defRPr>
                <a:solidFill>
                  <a:schemeClr val="tx1"/>
                </a:solidFill>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pPr>
              <a:defRPr/>
            </a:pPr>
            <a:r>
              <a:rPr lang="en-US" dirty="0"/>
              <a:t>© 2018 Pearson Education, Inc.</a:t>
            </a:r>
          </a:p>
        </p:txBody>
      </p:sp>
    </p:spTree>
    <p:extLst>
      <p:ext uri="{BB962C8B-B14F-4D97-AF65-F5344CB8AC3E}">
        <p14:creationId xmlns:p14="http://schemas.microsoft.com/office/powerpoint/2010/main" val="354088548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line__Title and Content">
    <p:spTree>
      <p:nvGrpSpPr>
        <p:cNvPr id="1" name=""/>
        <p:cNvGrpSpPr/>
        <p:nvPr/>
      </p:nvGrpSpPr>
      <p:grpSpPr>
        <a:xfrm>
          <a:off x="0" y="0"/>
          <a:ext cx="0" cy="0"/>
          <a:chOff x="0" y="0"/>
          <a:chExt cx="0" cy="0"/>
        </a:xfrm>
      </p:grpSpPr>
      <p:cxnSp>
        <p:nvCxnSpPr>
          <p:cNvPr id="4" name="Straight Connector 6"/>
          <p:cNvCxnSpPr/>
          <p:nvPr userDrawn="1"/>
        </p:nvCxnSpPr>
        <p:spPr>
          <a:xfrm>
            <a:off x="0" y="34925"/>
            <a:ext cx="9144000" cy="0"/>
          </a:xfrm>
          <a:prstGeom prst="line">
            <a:avLst/>
          </a:prstGeom>
          <a:ln w="88900">
            <a:solidFill>
              <a:srgbClr val="00743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46088" y="193677"/>
            <a:ext cx="8288337" cy="557094"/>
          </a:xfrm>
        </p:spPr>
        <p:txBody>
          <a:bodyPr/>
          <a:lstStyle>
            <a:lvl1pPr>
              <a:defRPr sz="2800" b="1">
                <a:solidFill>
                  <a:srgbClr val="00743A"/>
                </a:solidFill>
              </a:defRPr>
            </a:lvl1pPr>
          </a:lstStyle>
          <a:p>
            <a:r>
              <a:rPr lang="en-US" dirty="0"/>
              <a:t>Click to </a:t>
            </a:r>
            <a:r>
              <a:rPr lang="en-US" dirty="0" smtClean="0"/>
              <a:t>edit </a:t>
            </a:r>
            <a:r>
              <a:rPr lang="en-US" dirty="0"/>
              <a:t>Master title style</a:t>
            </a:r>
          </a:p>
        </p:txBody>
      </p:sp>
      <p:sp>
        <p:nvSpPr>
          <p:cNvPr id="3" name="Content Placeholder 2"/>
          <p:cNvSpPr>
            <a:spLocks noGrp="1"/>
          </p:cNvSpPr>
          <p:nvPr>
            <p:ph idx="1"/>
          </p:nvPr>
        </p:nvSpPr>
        <p:spPr>
          <a:xfrm>
            <a:off x="446088" y="909522"/>
            <a:ext cx="8288337" cy="5340466"/>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pPr>
              <a:defRPr/>
            </a:pPr>
            <a:r>
              <a:rPr lang="en-US" dirty="0"/>
              <a:t>© 2018 Pearson Education, Inc.</a:t>
            </a:r>
          </a:p>
        </p:txBody>
      </p:sp>
    </p:spTree>
    <p:extLst>
      <p:ext uri="{BB962C8B-B14F-4D97-AF65-F5344CB8AC3E}">
        <p14:creationId xmlns:p14="http://schemas.microsoft.com/office/powerpoint/2010/main" val="399978724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7"/>
          <p:cNvCxnSpPr/>
          <p:nvPr userDrawn="1"/>
        </p:nvCxnSpPr>
        <p:spPr>
          <a:xfrm>
            <a:off x="0" y="34925"/>
            <a:ext cx="9144000" cy="0"/>
          </a:xfrm>
          <a:prstGeom prst="line">
            <a:avLst/>
          </a:prstGeom>
          <a:ln w="88900">
            <a:solidFill>
              <a:srgbClr val="00743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2pPr>
              <a:buClr>
                <a:srgbClr val="006666"/>
              </a:buClr>
              <a:defRPr/>
            </a:lvl2pPr>
            <a:lvl3pPr>
              <a:buClr>
                <a:srgbClr val="006666"/>
              </a:buClr>
              <a:defRPr/>
            </a:lvl3pPr>
            <a:lvl4pPr>
              <a:buClr>
                <a:srgbClr val="006666"/>
              </a:buClr>
              <a:defRPr/>
            </a:lvl4pPr>
            <a:lvl5pPr>
              <a:buClr>
                <a:srgbClr val="00666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2pPr>
              <a:buClr>
                <a:srgbClr val="006666"/>
              </a:buClr>
              <a:defRPr/>
            </a:lvl2pPr>
            <a:lvl3pPr>
              <a:buClr>
                <a:srgbClr val="006666"/>
              </a:buClr>
              <a:defRPr/>
            </a:lvl3pPr>
            <a:lvl4pPr>
              <a:buClr>
                <a:srgbClr val="006666"/>
              </a:buClr>
              <a:defRPr/>
            </a:lvl4pPr>
            <a:lvl5pPr>
              <a:buClr>
                <a:srgbClr val="00666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4"/>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dirty="0"/>
          </a:p>
        </p:txBody>
      </p:sp>
      <p:sp>
        <p:nvSpPr>
          <p:cNvPr id="7" name="Footer Placeholder 5"/>
          <p:cNvSpPr>
            <a:spLocks noGrp="1"/>
          </p:cNvSpPr>
          <p:nvPr>
            <p:ph type="ftr" sz="quarter" idx="11"/>
          </p:nvPr>
        </p:nvSpPr>
        <p:spPr/>
        <p:txBody>
          <a:bodyPr/>
          <a:lstStyle>
            <a:lvl1pPr>
              <a:defRPr/>
            </a:lvl1pPr>
          </a:lstStyle>
          <a:p>
            <a:pPr>
              <a:defRPr/>
            </a:pPr>
            <a:r>
              <a:rPr lang="en-US" dirty="0"/>
              <a:t>© 2018 Pearson Education, Inc.</a:t>
            </a:r>
          </a:p>
        </p:txBody>
      </p:sp>
      <p:sp>
        <p:nvSpPr>
          <p:cNvPr id="8" name="Slide Number Placeholder 6"/>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C59DB62D-6472-45BA-B20C-A6A53328C4DF}" type="slidenum">
              <a:rPr lang="en-US" altLang="en-US"/>
              <a:pPr/>
              <a:t>‹#›</a:t>
            </a:fld>
            <a:endParaRPr lang="en-US" altLang="en-US" dirty="0"/>
          </a:p>
        </p:txBody>
      </p:sp>
    </p:spTree>
    <p:extLst>
      <p:ext uri="{BB962C8B-B14F-4D97-AF65-F5344CB8AC3E}">
        <p14:creationId xmlns:p14="http://schemas.microsoft.com/office/powerpoint/2010/main" val="350964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4"/>
          <p:cNvCxnSpPr/>
          <p:nvPr userDrawn="1"/>
        </p:nvCxnSpPr>
        <p:spPr>
          <a:xfrm>
            <a:off x="0" y="34925"/>
            <a:ext cx="9144000" cy="0"/>
          </a:xfrm>
          <a:prstGeom prst="line">
            <a:avLst/>
          </a:prstGeom>
          <a:ln w="88900">
            <a:solidFill>
              <a:srgbClr val="00743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sz="2800" b="1">
                <a:solidFill>
                  <a:srgbClr val="00743A"/>
                </a:solidFill>
              </a:defRPr>
            </a:lvl1pPr>
          </a:lstStyle>
          <a:p>
            <a:r>
              <a:rPr lang="en-US" dirty="0"/>
              <a:t>Click to edit Master title style</a:t>
            </a:r>
          </a:p>
        </p:txBody>
      </p:sp>
      <p:sp>
        <p:nvSpPr>
          <p:cNvPr id="4" name="Footer Placeholder 3"/>
          <p:cNvSpPr>
            <a:spLocks noGrp="1"/>
          </p:cNvSpPr>
          <p:nvPr>
            <p:ph type="ftr" sz="quarter" idx="10"/>
          </p:nvPr>
        </p:nvSpPr>
        <p:spPr/>
        <p:txBody>
          <a:bodyPr/>
          <a:lstStyle>
            <a:lvl1pPr>
              <a:defRPr/>
            </a:lvl1pPr>
          </a:lstStyle>
          <a:p>
            <a:pPr>
              <a:defRPr/>
            </a:pPr>
            <a:r>
              <a:rPr lang="en-US" dirty="0"/>
              <a:t>© 2018 Pearson Education, Inc.</a:t>
            </a:r>
          </a:p>
        </p:txBody>
      </p:sp>
    </p:spTree>
    <p:extLst>
      <p:ext uri="{BB962C8B-B14F-4D97-AF65-F5344CB8AC3E}">
        <p14:creationId xmlns:p14="http://schemas.microsoft.com/office/powerpoint/2010/main" val="4254547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dirty="0"/>
              <a:t>© 2018 Pearson Education, Inc.</a:t>
            </a:r>
          </a:p>
        </p:txBody>
      </p:sp>
    </p:spTree>
    <p:extLst>
      <p:ext uri="{BB962C8B-B14F-4D97-AF65-F5344CB8AC3E}">
        <p14:creationId xmlns:p14="http://schemas.microsoft.com/office/powerpoint/2010/main" val="3833707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6088" y="193675"/>
            <a:ext cx="8288337"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46088" y="1290638"/>
            <a:ext cx="8288337"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p:cNvSpPr>
            <a:spLocks noGrp="1"/>
          </p:cNvSpPr>
          <p:nvPr>
            <p:ph type="ftr" sz="quarter" idx="3"/>
          </p:nvPr>
        </p:nvSpPr>
        <p:spPr>
          <a:xfrm>
            <a:off x="0" y="6591300"/>
            <a:ext cx="3086100" cy="266700"/>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solidFill>
                <a:latin typeface="+mn-lt"/>
                <a:cs typeface="+mn-cs"/>
              </a:defRPr>
            </a:lvl1pPr>
          </a:lstStyle>
          <a:p>
            <a:pPr>
              <a:defRPr/>
            </a:pPr>
            <a:r>
              <a:rPr lang="en-US" dirty="0"/>
              <a:t>© 2018 Pearson Education, Inc.</a:t>
            </a:r>
          </a:p>
        </p:txBody>
      </p:sp>
    </p:spTree>
  </p:cSld>
  <p:clrMap bg1="lt1" tx1="dk1" bg2="lt2" tx2="dk2" accent1="accent1" accent2="accent2" accent3="accent3" accent4="accent4" accent5="accent5" accent6="accent6" hlink="hlink" folHlink="folHlink"/>
  <p:sldLayoutIdLst>
    <p:sldLayoutId id="2147483941" r:id="rId1"/>
    <p:sldLayoutId id="2147483942" r:id="rId2"/>
    <p:sldLayoutId id="2147483959" r:id="rId3"/>
    <p:sldLayoutId id="2147483943" r:id="rId4"/>
    <p:sldLayoutId id="2147483944" r:id="rId5"/>
    <p:sldLayoutId id="2147483940" r:id="rId6"/>
  </p:sldLayoutIdLst>
  <p:hf sldNum="0" hdr="0" dt="0"/>
  <p:txStyles>
    <p:titleStyle>
      <a:lvl1pPr algn="l" rtl="0" eaLnBrk="0" fontAlgn="base" hangingPunct="0">
        <a:lnSpc>
          <a:spcPct val="90000"/>
        </a:lnSpc>
        <a:spcBef>
          <a:spcPct val="0"/>
        </a:spcBef>
        <a:spcAft>
          <a:spcPct val="0"/>
        </a:spcAft>
        <a:defRPr sz="2800" b="1" kern="1200">
          <a:solidFill>
            <a:srgbClr val="00743A"/>
          </a:solidFill>
          <a:latin typeface="+mn-lt"/>
          <a:ea typeface="+mj-ea"/>
          <a:cs typeface="+mj-cs"/>
        </a:defRPr>
      </a:lvl1pPr>
      <a:lvl2pPr algn="l" rtl="0" eaLnBrk="0" fontAlgn="base" hangingPunct="0">
        <a:lnSpc>
          <a:spcPct val="90000"/>
        </a:lnSpc>
        <a:spcBef>
          <a:spcPct val="0"/>
        </a:spcBef>
        <a:spcAft>
          <a:spcPct val="0"/>
        </a:spcAft>
        <a:defRPr sz="3000" b="1">
          <a:solidFill>
            <a:srgbClr val="34539A"/>
          </a:solidFill>
          <a:latin typeface="Arial" charset="0"/>
        </a:defRPr>
      </a:lvl2pPr>
      <a:lvl3pPr algn="l" rtl="0" eaLnBrk="0" fontAlgn="base" hangingPunct="0">
        <a:lnSpc>
          <a:spcPct val="90000"/>
        </a:lnSpc>
        <a:spcBef>
          <a:spcPct val="0"/>
        </a:spcBef>
        <a:spcAft>
          <a:spcPct val="0"/>
        </a:spcAft>
        <a:defRPr sz="3000" b="1">
          <a:solidFill>
            <a:srgbClr val="34539A"/>
          </a:solidFill>
          <a:latin typeface="Arial" charset="0"/>
        </a:defRPr>
      </a:lvl3pPr>
      <a:lvl4pPr algn="l" rtl="0" eaLnBrk="0" fontAlgn="base" hangingPunct="0">
        <a:lnSpc>
          <a:spcPct val="90000"/>
        </a:lnSpc>
        <a:spcBef>
          <a:spcPct val="0"/>
        </a:spcBef>
        <a:spcAft>
          <a:spcPct val="0"/>
        </a:spcAft>
        <a:defRPr sz="3000" b="1">
          <a:solidFill>
            <a:srgbClr val="34539A"/>
          </a:solidFill>
          <a:latin typeface="Arial" charset="0"/>
        </a:defRPr>
      </a:lvl4pPr>
      <a:lvl5pPr algn="l" rtl="0" eaLnBrk="0" fontAlgn="base" hangingPunct="0">
        <a:lnSpc>
          <a:spcPct val="90000"/>
        </a:lnSpc>
        <a:spcBef>
          <a:spcPct val="0"/>
        </a:spcBef>
        <a:spcAft>
          <a:spcPct val="0"/>
        </a:spcAft>
        <a:defRPr sz="3000" b="1">
          <a:solidFill>
            <a:srgbClr val="34539A"/>
          </a:solidFill>
          <a:latin typeface="Arial" charset="0"/>
        </a:defRPr>
      </a:lvl5pPr>
      <a:lvl6pPr marL="457200" algn="l" rtl="0" fontAlgn="base">
        <a:lnSpc>
          <a:spcPct val="90000"/>
        </a:lnSpc>
        <a:spcBef>
          <a:spcPct val="0"/>
        </a:spcBef>
        <a:spcAft>
          <a:spcPct val="0"/>
        </a:spcAft>
        <a:defRPr sz="3000" b="1">
          <a:solidFill>
            <a:srgbClr val="34539A"/>
          </a:solidFill>
          <a:latin typeface="Arial" charset="0"/>
        </a:defRPr>
      </a:lvl6pPr>
      <a:lvl7pPr marL="914400" algn="l" rtl="0" fontAlgn="base">
        <a:lnSpc>
          <a:spcPct val="90000"/>
        </a:lnSpc>
        <a:spcBef>
          <a:spcPct val="0"/>
        </a:spcBef>
        <a:spcAft>
          <a:spcPct val="0"/>
        </a:spcAft>
        <a:defRPr sz="3000" b="1">
          <a:solidFill>
            <a:srgbClr val="34539A"/>
          </a:solidFill>
          <a:latin typeface="Arial" charset="0"/>
        </a:defRPr>
      </a:lvl7pPr>
      <a:lvl8pPr marL="1371600" algn="l" rtl="0" fontAlgn="base">
        <a:lnSpc>
          <a:spcPct val="90000"/>
        </a:lnSpc>
        <a:spcBef>
          <a:spcPct val="0"/>
        </a:spcBef>
        <a:spcAft>
          <a:spcPct val="0"/>
        </a:spcAft>
        <a:defRPr sz="3000" b="1">
          <a:solidFill>
            <a:srgbClr val="34539A"/>
          </a:solidFill>
          <a:latin typeface="Arial" charset="0"/>
        </a:defRPr>
      </a:lvl8pPr>
      <a:lvl9pPr marL="1828800" algn="l" rtl="0" fontAlgn="base">
        <a:lnSpc>
          <a:spcPct val="90000"/>
        </a:lnSpc>
        <a:spcBef>
          <a:spcPct val="0"/>
        </a:spcBef>
        <a:spcAft>
          <a:spcPct val="0"/>
        </a:spcAft>
        <a:defRPr sz="3000" b="1">
          <a:solidFill>
            <a:srgbClr val="34539A"/>
          </a:solidFill>
          <a:latin typeface="Arial" charset="0"/>
        </a:defRPr>
      </a:lvl9pPr>
    </p:titleStyle>
    <p:bodyStyle>
      <a:lvl1pPr algn="l" rtl="0" eaLnBrk="0" fontAlgn="base" hangingPunct="0">
        <a:spcBef>
          <a:spcPts val="0"/>
        </a:spcBef>
        <a:spcAft>
          <a:spcPts val="600"/>
        </a:spcAft>
        <a:buClr>
          <a:srgbClr val="34539A"/>
        </a:buClr>
        <a:buFont typeface="Arial" panose="020B0604020202020204" pitchFamily="34" charset="0"/>
        <a:defRPr sz="2800" b="0" kern="1200">
          <a:solidFill>
            <a:schemeClr val="tx1"/>
          </a:solidFill>
          <a:latin typeface="+mn-lt"/>
          <a:ea typeface="+mn-ea"/>
          <a:cs typeface="Times New Roman" panose="02020603050405020304" pitchFamily="18" charset="0"/>
        </a:defRPr>
      </a:lvl1pPr>
      <a:lvl2pPr marL="404813" indent="-228600" algn="l" rtl="0" eaLnBrk="0" fontAlgn="base" hangingPunct="0">
        <a:spcBef>
          <a:spcPts val="0"/>
        </a:spcBef>
        <a:spcAft>
          <a:spcPts val="600"/>
        </a:spcAft>
        <a:buClr>
          <a:srgbClr val="00743A"/>
        </a:buClr>
        <a:buFont typeface="Wingdings" panose="05000000000000000000" pitchFamily="2" charset="2"/>
        <a:buChar char="§"/>
        <a:defRPr sz="2600" b="0" kern="1200">
          <a:solidFill>
            <a:schemeClr val="tx1"/>
          </a:solidFill>
          <a:latin typeface="+mn-lt"/>
          <a:ea typeface="+mn-ea"/>
          <a:cs typeface="Times New Roman" panose="02020603050405020304" pitchFamily="18" charset="0"/>
        </a:defRPr>
      </a:lvl2pPr>
      <a:lvl3pPr marL="798513" indent="-228600" algn="l" rtl="0" eaLnBrk="0" fontAlgn="base" hangingPunct="0">
        <a:spcBef>
          <a:spcPts val="0"/>
        </a:spcBef>
        <a:spcAft>
          <a:spcPts val="600"/>
        </a:spcAft>
        <a:buClr>
          <a:srgbClr val="00743A"/>
        </a:buClr>
        <a:buFont typeface="Arial" panose="020B0604020202020204" pitchFamily="34" charset="0"/>
        <a:buChar char="•"/>
        <a:tabLst/>
        <a:defRPr sz="2400" b="0" kern="1200">
          <a:solidFill>
            <a:schemeClr val="tx1"/>
          </a:solidFill>
          <a:latin typeface="+mn-lt"/>
          <a:ea typeface="+mn-ea"/>
          <a:cs typeface="Times New Roman" panose="02020603050405020304" pitchFamily="18" charset="0"/>
        </a:defRPr>
      </a:lvl3pPr>
      <a:lvl4pPr marL="1203325" indent="-228600" algn="l" rtl="0" eaLnBrk="0" fontAlgn="base" hangingPunct="0">
        <a:spcBef>
          <a:spcPts val="0"/>
        </a:spcBef>
        <a:spcAft>
          <a:spcPts val="600"/>
        </a:spcAft>
        <a:buClr>
          <a:srgbClr val="00743A"/>
        </a:buClr>
        <a:buFont typeface="Times New Roman" panose="02020603050405020304" pitchFamily="18" charset="0"/>
        <a:buChar char="–"/>
        <a:defRPr sz="2200" b="0" kern="1200">
          <a:solidFill>
            <a:schemeClr val="tx1"/>
          </a:solidFill>
          <a:latin typeface="+mn-lt"/>
          <a:ea typeface="+mn-ea"/>
          <a:cs typeface="Times New Roman" panose="02020603050405020304" pitchFamily="18" charset="0"/>
        </a:defRPr>
      </a:lvl4pPr>
      <a:lvl5pPr marL="1539875" indent="-228600" algn="l" rtl="0" eaLnBrk="0" fontAlgn="base" hangingPunct="0">
        <a:spcBef>
          <a:spcPts val="0"/>
        </a:spcBef>
        <a:spcAft>
          <a:spcPts val="600"/>
        </a:spcAft>
        <a:buClr>
          <a:srgbClr val="00743A"/>
        </a:buClr>
        <a:buFont typeface="Courier New" panose="02070309020205020404" pitchFamily="49" charset="0"/>
        <a:buChar char="o"/>
        <a:defRPr sz="2200" b="0" kern="1200">
          <a:solidFill>
            <a:schemeClr val="tx1"/>
          </a:solidFill>
          <a:latin typeface="+mn-lt"/>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dirty="0" smtClean="0"/>
              <a:t>Module 18.2: The pericardium</a:t>
            </a:r>
            <a:endParaRPr lang="en-US" dirty="0"/>
          </a:p>
        </p:txBody>
      </p:sp>
      <p:sp>
        <p:nvSpPr>
          <p:cNvPr id="2" name="Content Placeholder 1"/>
          <p:cNvSpPr>
            <a:spLocks noGrp="1"/>
          </p:cNvSpPr>
          <p:nvPr>
            <p:ph idx="1"/>
          </p:nvPr>
        </p:nvSpPr>
        <p:spPr>
          <a:xfrm>
            <a:off x="446088" y="909522"/>
            <a:ext cx="8316911" cy="5340466"/>
          </a:xfrm>
        </p:spPr>
        <p:txBody>
          <a:bodyPr/>
          <a:lstStyle/>
          <a:p>
            <a:r>
              <a:rPr lang="en-US" b="1" dirty="0" smtClean="0"/>
              <a:t>Pericardium</a:t>
            </a:r>
            <a:r>
              <a:rPr lang="en-US" dirty="0" smtClean="0"/>
              <a:t> = sac-like structure wrapped around heart</a:t>
            </a:r>
          </a:p>
          <a:p>
            <a:pPr marL="402336" indent="-228600">
              <a:buClr>
                <a:srgbClr val="00743A"/>
              </a:buClr>
              <a:buFont typeface="Wingdings" panose="05000000000000000000" pitchFamily="2" charset="2"/>
              <a:buChar char="§"/>
            </a:pPr>
            <a:r>
              <a:rPr lang="en-US" sz="2600" i="1" dirty="0" smtClean="0"/>
              <a:t>Fibrous pericardium:</a:t>
            </a:r>
            <a:r>
              <a:rPr lang="en-US" sz="2600" dirty="0" smtClean="0"/>
              <a:t> Outermost layer; dense fibrous tissue that extends to sternum and diaphragm</a:t>
            </a:r>
          </a:p>
          <a:p>
            <a:pPr marL="402336" indent="-228600">
              <a:buClr>
                <a:srgbClr val="00743A"/>
              </a:buClr>
              <a:buFont typeface="Wingdings" panose="05000000000000000000" pitchFamily="2" charset="2"/>
              <a:buChar char="§"/>
            </a:pPr>
            <a:r>
              <a:rPr lang="en-US" sz="2600" i="1" dirty="0" smtClean="0"/>
              <a:t>Serous pericardium </a:t>
            </a:r>
            <a:r>
              <a:rPr lang="en-US" sz="2600" dirty="0" smtClean="0"/>
              <a:t>(2 layers): Outer parietal layer lines fibrous pericardium; inner serous layer covers surface of the heart</a:t>
            </a:r>
          </a:p>
          <a:p>
            <a:pPr marL="402336" indent="-228600">
              <a:buClr>
                <a:srgbClr val="00743A"/>
              </a:buClr>
              <a:buFont typeface="Wingdings" panose="05000000000000000000" pitchFamily="2" charset="2"/>
              <a:buChar char="§"/>
            </a:pPr>
            <a:r>
              <a:rPr lang="en-US" sz="2600" i="1" dirty="0" smtClean="0"/>
              <a:t>Pericardial cavity: </a:t>
            </a:r>
            <a:r>
              <a:rPr lang="en-US" sz="2600" dirty="0" smtClean="0"/>
              <a:t>Space between serous layers; </a:t>
            </a:r>
            <a:br>
              <a:rPr lang="en-US" sz="2600" dirty="0" smtClean="0"/>
            </a:br>
            <a:r>
              <a:rPr lang="en-US" sz="2600" dirty="0" smtClean="0"/>
              <a:t>contains 15–50 mL of </a:t>
            </a:r>
            <a:r>
              <a:rPr lang="en-US" sz="2600" b="1" dirty="0" smtClean="0"/>
              <a:t>pericardial fluid</a:t>
            </a:r>
            <a:r>
              <a:rPr lang="en-US" sz="2600" dirty="0" smtClean="0"/>
              <a:t> secreted from serous membranes; lubricates movement of heart.</a:t>
            </a:r>
          </a:p>
        </p:txBody>
      </p:sp>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19989370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2" descr="\\192.168.4.30\conversion\IRDVD\JPG Creation\Martini _VAP3E\Output\Chapter 18\JPEG FILES\Labeled\fig_18_12_03-L.jpg"/>
          <p:cNvPicPr>
            <a:picLocks noChangeAspect="1" noChangeArrowheads="1"/>
          </p:cNvPicPr>
          <p:nvPr/>
        </p:nvPicPr>
        <p:blipFill>
          <a:blip r:embed="rId2">
            <a:extLst>
              <a:ext uri="{28A0092B-C50C-407E-A947-70E740481C1C}">
                <a14:useLocalDpi xmlns:a14="http://schemas.microsoft.com/office/drawing/2010/main" val="0"/>
              </a:ext>
            </a:extLst>
          </a:blip>
          <a:srcRect b="2456"/>
          <a:stretch>
            <a:fillRect/>
          </a:stretch>
        </p:blipFill>
        <p:spPr bwMode="auto">
          <a:xfrm>
            <a:off x="4327561" y="1608259"/>
            <a:ext cx="4529694" cy="3208257"/>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24"/>
          <p:cNvSpPr>
            <a:spLocks noGrp="1"/>
          </p:cNvSpPr>
          <p:nvPr>
            <p:ph type="title"/>
          </p:nvPr>
        </p:nvSpPr>
        <p:spPr/>
        <p:txBody>
          <a:bodyPr/>
          <a:lstStyle/>
          <a:p>
            <a:r>
              <a:rPr lang="en-US" smtClean="0"/>
              <a:t>Module 18.12: Cardiac conducting system</a:t>
            </a:r>
            <a:br>
              <a:rPr lang="en-US" smtClean="0"/>
            </a:br>
            <a:endParaRPr lang="en-US" dirty="0"/>
          </a:p>
        </p:txBody>
      </p:sp>
      <p:sp>
        <p:nvSpPr>
          <p:cNvPr id="9" name="Content Placeholder 8"/>
          <p:cNvSpPr>
            <a:spLocks noGrp="1"/>
          </p:cNvSpPr>
          <p:nvPr>
            <p:ph idx="1"/>
          </p:nvPr>
        </p:nvSpPr>
        <p:spPr>
          <a:xfrm>
            <a:off x="446087" y="909522"/>
            <a:ext cx="5668109" cy="5340466"/>
          </a:xfrm>
        </p:spPr>
        <p:txBody>
          <a:bodyPr/>
          <a:lstStyle/>
          <a:p>
            <a:r>
              <a:rPr lang="en-US" b="1" dirty="0" smtClean="0"/>
              <a:t>Conducting system </a:t>
            </a:r>
            <a:r>
              <a:rPr lang="en-US" dirty="0" smtClean="0"/>
              <a:t>(continued)</a:t>
            </a:r>
            <a:endParaRPr lang="en-US" b="1" dirty="0" smtClean="0"/>
          </a:p>
          <a:p>
            <a:pPr marL="690563" lvl="1" indent="-514350">
              <a:buFont typeface="+mj-lt"/>
              <a:buAutoNum type="arabicPeriod" startAt="4"/>
            </a:pPr>
            <a:r>
              <a:rPr lang="en-US" dirty="0" smtClean="0"/>
              <a:t>​</a:t>
            </a:r>
            <a:r>
              <a:rPr lang="en-US" b="1" dirty="0" smtClean="0"/>
              <a:t>AV bundle</a:t>
            </a:r>
          </a:p>
          <a:p>
            <a:pPr lvl="2"/>
            <a:r>
              <a:rPr lang="en-US" dirty="0" smtClean="0"/>
              <a:t>Conducting cells </a:t>
            </a:r>
            <a:br>
              <a:rPr lang="en-US" dirty="0" smtClean="0"/>
            </a:br>
            <a:r>
              <a:rPr lang="en-US" dirty="0" smtClean="0"/>
              <a:t>transmit signal from </a:t>
            </a:r>
            <a:br>
              <a:rPr lang="en-US" dirty="0" smtClean="0"/>
            </a:br>
            <a:r>
              <a:rPr lang="en-US" dirty="0" smtClean="0"/>
              <a:t>AV node down through interventricular septum </a:t>
            </a:r>
          </a:p>
          <a:p>
            <a:pPr lvl="2"/>
            <a:r>
              <a:rPr lang="en-US" dirty="0" smtClean="0"/>
              <a:t>Usually only </a:t>
            </a:r>
            <a:br>
              <a:rPr lang="en-US" dirty="0" smtClean="0"/>
            </a:br>
            <a:r>
              <a:rPr lang="en-US" dirty="0" smtClean="0"/>
              <a:t>electrical connection </a:t>
            </a:r>
            <a:br>
              <a:rPr lang="en-US" dirty="0" smtClean="0"/>
            </a:br>
            <a:r>
              <a:rPr lang="en-US" dirty="0" smtClean="0"/>
              <a:t>between atria/</a:t>
            </a:r>
            <a:br>
              <a:rPr lang="en-US" dirty="0" smtClean="0"/>
            </a:br>
            <a:r>
              <a:rPr lang="en-US" dirty="0" smtClean="0"/>
              <a:t>ventricles</a:t>
            </a:r>
            <a:endParaRPr lang="en-US" dirty="0"/>
          </a:p>
        </p:txBody>
      </p:sp>
      <p:sp>
        <p:nvSpPr>
          <p:cNvPr id="8" name="Title 1"/>
          <p:cNvSpPr txBox="1">
            <a:spLocks/>
          </p:cNvSpPr>
          <p:nvPr/>
        </p:nvSpPr>
        <p:spPr>
          <a:xfrm>
            <a:off x="268667" y="0"/>
            <a:ext cx="9144000" cy="347133"/>
          </a:xfrm>
          <a:prstGeom prst="rect">
            <a:avLst/>
          </a:prstGeom>
        </p:spPr>
        <p:txBody>
          <a:bodyPr lIns="91440" tIns="45720" rIns="91440" bIns="45720" anchor="t"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endParaRPr lang="en-US" sz="2000" dirty="0">
              <a:solidFill>
                <a:prstClr val="black"/>
              </a:solidFill>
              <a:latin typeface="Arial Narrow" panose="020B0606020202030204" pitchFamily="34" charset="0"/>
              <a:cs typeface="Arial" pitchFamily="34" charset="0"/>
            </a:endParaRPr>
          </a:p>
        </p:txBody>
      </p:sp>
      <p:sp>
        <p:nvSpPr>
          <p:cNvPr id="10" name="Footer Placeholder 9"/>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00628991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2" descr="\\192.168.4.30\conversion\IRDVD\JPG Creation\Martini _VAP3E\Output\Chapter 18\JPEG FILES\Labeled\fig_18_12_03-L.jpg"/>
          <p:cNvPicPr>
            <a:picLocks noChangeAspect="1" noChangeArrowheads="1"/>
          </p:cNvPicPr>
          <p:nvPr/>
        </p:nvPicPr>
        <p:blipFill>
          <a:blip r:embed="rId2">
            <a:extLst>
              <a:ext uri="{28A0092B-C50C-407E-A947-70E740481C1C}">
                <a14:useLocalDpi xmlns:a14="http://schemas.microsoft.com/office/drawing/2010/main" val="0"/>
              </a:ext>
            </a:extLst>
          </a:blip>
          <a:srcRect b="2456"/>
          <a:stretch>
            <a:fillRect/>
          </a:stretch>
        </p:blipFill>
        <p:spPr bwMode="auto">
          <a:xfrm>
            <a:off x="4327561" y="1608259"/>
            <a:ext cx="4529694" cy="3208257"/>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24"/>
          <p:cNvSpPr>
            <a:spLocks noGrp="1"/>
          </p:cNvSpPr>
          <p:nvPr>
            <p:ph type="title"/>
          </p:nvPr>
        </p:nvSpPr>
        <p:spPr/>
        <p:txBody>
          <a:bodyPr/>
          <a:lstStyle/>
          <a:p>
            <a:r>
              <a:rPr lang="en-US" smtClean="0"/>
              <a:t>Module 18.12: Cardiac conducting system</a:t>
            </a:r>
            <a:br>
              <a:rPr lang="en-US" smtClean="0"/>
            </a:br>
            <a:endParaRPr lang="en-US" dirty="0"/>
          </a:p>
        </p:txBody>
      </p:sp>
      <p:sp>
        <p:nvSpPr>
          <p:cNvPr id="9" name="Content Placeholder 8"/>
          <p:cNvSpPr>
            <a:spLocks noGrp="1"/>
          </p:cNvSpPr>
          <p:nvPr>
            <p:ph idx="1"/>
          </p:nvPr>
        </p:nvSpPr>
        <p:spPr>
          <a:xfrm>
            <a:off x="446089" y="909522"/>
            <a:ext cx="5572574" cy="5340466"/>
          </a:xfrm>
        </p:spPr>
        <p:txBody>
          <a:bodyPr/>
          <a:lstStyle/>
          <a:p>
            <a:r>
              <a:rPr lang="en-US" b="1" dirty="0" smtClean="0"/>
              <a:t>Conducting system </a:t>
            </a:r>
            <a:r>
              <a:rPr lang="en-US" dirty="0" smtClean="0"/>
              <a:t>(continued)</a:t>
            </a:r>
            <a:endParaRPr lang="en-US" b="1" dirty="0" smtClean="0"/>
          </a:p>
          <a:p>
            <a:pPr marL="690563" lvl="1" indent="-514350">
              <a:buFont typeface="+mj-lt"/>
              <a:buAutoNum type="arabicPeriod" startAt="5"/>
            </a:pPr>
            <a:r>
              <a:rPr lang="en-US" dirty="0" smtClean="0"/>
              <a:t>​</a:t>
            </a:r>
            <a:r>
              <a:rPr lang="en-US" b="1" dirty="0" smtClean="0"/>
              <a:t>Bundle branches</a:t>
            </a:r>
          </a:p>
          <a:p>
            <a:pPr lvl="2"/>
            <a:r>
              <a:rPr lang="en-US" dirty="0" smtClean="0"/>
              <a:t>Right and left </a:t>
            </a:r>
            <a:br>
              <a:rPr lang="en-US" dirty="0" smtClean="0"/>
            </a:br>
            <a:r>
              <a:rPr lang="en-US" dirty="0" smtClean="0"/>
              <a:t>branches</a:t>
            </a:r>
          </a:p>
          <a:p>
            <a:pPr lvl="2"/>
            <a:r>
              <a:rPr lang="en-US" dirty="0" smtClean="0"/>
              <a:t>Left bundle branch</a:t>
            </a:r>
            <a:br>
              <a:rPr lang="en-US" dirty="0" smtClean="0"/>
            </a:br>
            <a:r>
              <a:rPr lang="en-US" dirty="0" smtClean="0"/>
              <a:t>larger</a:t>
            </a:r>
          </a:p>
          <a:p>
            <a:pPr lvl="2"/>
            <a:r>
              <a:rPr lang="en-US" dirty="0" smtClean="0"/>
              <a:t>Conducting cells</a:t>
            </a:r>
            <a:br>
              <a:rPr lang="en-US" dirty="0" smtClean="0"/>
            </a:br>
            <a:r>
              <a:rPr lang="en-US" dirty="0" smtClean="0"/>
              <a:t>transmit signal to </a:t>
            </a:r>
            <a:br>
              <a:rPr lang="en-US" dirty="0" smtClean="0"/>
            </a:br>
            <a:r>
              <a:rPr lang="en-US" dirty="0" smtClean="0"/>
              <a:t>apex of heart, then </a:t>
            </a:r>
            <a:br>
              <a:rPr lang="en-US" dirty="0" smtClean="0"/>
            </a:br>
            <a:r>
              <a:rPr lang="en-US" dirty="0" smtClean="0"/>
              <a:t>spreading out in </a:t>
            </a:r>
            <a:br>
              <a:rPr lang="en-US" dirty="0" smtClean="0"/>
            </a:br>
            <a:r>
              <a:rPr lang="en-US" dirty="0" smtClean="0"/>
              <a:t>ventricular walls</a:t>
            </a:r>
            <a:endParaRPr lang="en-US" dirty="0"/>
          </a:p>
        </p:txBody>
      </p:sp>
      <p:sp>
        <p:nvSpPr>
          <p:cNvPr id="8" name="Title 1"/>
          <p:cNvSpPr txBox="1">
            <a:spLocks/>
          </p:cNvSpPr>
          <p:nvPr/>
        </p:nvSpPr>
        <p:spPr>
          <a:xfrm>
            <a:off x="268667" y="0"/>
            <a:ext cx="9144000" cy="347133"/>
          </a:xfrm>
          <a:prstGeom prst="rect">
            <a:avLst/>
          </a:prstGeom>
        </p:spPr>
        <p:txBody>
          <a:bodyPr lIns="91440" tIns="45720" rIns="91440" bIns="45720" anchor="t"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endParaRPr lang="en-US" sz="2000" dirty="0">
              <a:solidFill>
                <a:prstClr val="black"/>
              </a:solidFill>
              <a:latin typeface="Arial Narrow" panose="020B0606020202030204" pitchFamily="34" charset="0"/>
              <a:cs typeface="Arial" pitchFamily="34" charset="0"/>
            </a:endParaRPr>
          </a:p>
        </p:txBody>
      </p:sp>
      <p:sp>
        <p:nvSpPr>
          <p:cNvPr id="10" name="Footer Placeholder 9"/>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8421357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2" descr="\\192.168.4.30\conversion\IRDVD\JPG Creation\Martini _VAP3E\Output\Chapter 18\JPEG FILES\Labeled\fig_18_12_03-L.jpg"/>
          <p:cNvPicPr>
            <a:picLocks noChangeAspect="1" noChangeArrowheads="1"/>
          </p:cNvPicPr>
          <p:nvPr/>
        </p:nvPicPr>
        <p:blipFill>
          <a:blip r:embed="rId2">
            <a:extLst>
              <a:ext uri="{28A0092B-C50C-407E-A947-70E740481C1C}">
                <a14:useLocalDpi xmlns:a14="http://schemas.microsoft.com/office/drawing/2010/main" val="0"/>
              </a:ext>
            </a:extLst>
          </a:blip>
          <a:srcRect b="2456"/>
          <a:stretch>
            <a:fillRect/>
          </a:stretch>
        </p:blipFill>
        <p:spPr bwMode="auto">
          <a:xfrm>
            <a:off x="4327561" y="1608259"/>
            <a:ext cx="4529694" cy="3208257"/>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24"/>
          <p:cNvSpPr>
            <a:spLocks noGrp="1"/>
          </p:cNvSpPr>
          <p:nvPr>
            <p:ph type="title"/>
          </p:nvPr>
        </p:nvSpPr>
        <p:spPr/>
        <p:txBody>
          <a:bodyPr/>
          <a:lstStyle/>
          <a:p>
            <a:r>
              <a:rPr lang="en-US" smtClean="0"/>
              <a:t>Module 18.12: Cardiac conducting system</a:t>
            </a:r>
            <a:br>
              <a:rPr lang="en-US" smtClean="0"/>
            </a:br>
            <a:endParaRPr lang="en-US" dirty="0"/>
          </a:p>
        </p:txBody>
      </p:sp>
      <p:sp>
        <p:nvSpPr>
          <p:cNvPr id="11" name="Content Placeholder 10"/>
          <p:cNvSpPr>
            <a:spLocks noGrp="1"/>
          </p:cNvSpPr>
          <p:nvPr>
            <p:ph idx="1"/>
          </p:nvPr>
        </p:nvSpPr>
        <p:spPr>
          <a:xfrm>
            <a:off x="446088" y="909522"/>
            <a:ext cx="8611121" cy="5340466"/>
          </a:xfrm>
        </p:spPr>
        <p:txBody>
          <a:bodyPr/>
          <a:lstStyle/>
          <a:p>
            <a:r>
              <a:rPr lang="en-US" b="1" dirty="0" smtClean="0"/>
              <a:t>Conducting system </a:t>
            </a:r>
            <a:r>
              <a:rPr lang="en-US" dirty="0" smtClean="0"/>
              <a:t>(continued)</a:t>
            </a:r>
            <a:endParaRPr lang="en-US" b="1" dirty="0" smtClean="0"/>
          </a:p>
          <a:p>
            <a:pPr marL="690563" lvl="1" indent="-514350">
              <a:buFont typeface="+mj-lt"/>
              <a:buAutoNum type="arabicPeriod" startAt="6"/>
            </a:pPr>
            <a:r>
              <a:rPr lang="en-US" dirty="0" smtClean="0"/>
              <a:t>​</a:t>
            </a:r>
            <a:r>
              <a:rPr lang="en-US" b="1" dirty="0" smtClean="0"/>
              <a:t>Purkinje fibers</a:t>
            </a:r>
          </a:p>
          <a:p>
            <a:pPr lvl="2"/>
            <a:r>
              <a:rPr lang="en-US" dirty="0" smtClean="0"/>
              <a:t>Radiate upward </a:t>
            </a:r>
            <a:br>
              <a:rPr lang="en-US" dirty="0" smtClean="0"/>
            </a:br>
            <a:r>
              <a:rPr lang="en-US" dirty="0" smtClean="0"/>
              <a:t>through ventricular </a:t>
            </a:r>
            <a:br>
              <a:rPr lang="en-US" dirty="0" smtClean="0"/>
            </a:br>
            <a:r>
              <a:rPr lang="en-US" dirty="0" smtClean="0"/>
              <a:t>walls</a:t>
            </a:r>
          </a:p>
          <a:p>
            <a:pPr lvl="2"/>
            <a:r>
              <a:rPr lang="en-US" dirty="0" smtClean="0"/>
              <a:t>Large-diameter </a:t>
            </a:r>
            <a:br>
              <a:rPr lang="en-US" dirty="0" smtClean="0"/>
            </a:br>
            <a:r>
              <a:rPr lang="en-US" dirty="0" smtClean="0"/>
              <a:t>conducting cells</a:t>
            </a:r>
          </a:p>
          <a:p>
            <a:pPr lvl="2"/>
            <a:r>
              <a:rPr lang="en-US" dirty="0" smtClean="0"/>
              <a:t>Propagate action </a:t>
            </a:r>
            <a:br>
              <a:rPr lang="en-US" dirty="0" smtClean="0"/>
            </a:br>
            <a:r>
              <a:rPr lang="en-US" dirty="0" smtClean="0"/>
              <a:t>potentials as fast as </a:t>
            </a:r>
            <a:br>
              <a:rPr lang="en-US" dirty="0" smtClean="0"/>
            </a:br>
            <a:r>
              <a:rPr lang="en-US" dirty="0" smtClean="0"/>
              <a:t>myelinated neurons</a:t>
            </a:r>
          </a:p>
          <a:p>
            <a:pPr lvl="2"/>
            <a:r>
              <a:rPr lang="en-US" dirty="0" smtClean="0"/>
              <a:t>Stimulate ventricular </a:t>
            </a:r>
            <a:br>
              <a:rPr lang="en-US" dirty="0" smtClean="0"/>
            </a:br>
            <a:r>
              <a:rPr lang="en-US" dirty="0" smtClean="0"/>
              <a:t>myocardium and trigger contraction</a:t>
            </a:r>
            <a:endParaRPr lang="en-US" dirty="0"/>
          </a:p>
        </p:txBody>
      </p:sp>
      <p:sp>
        <p:nvSpPr>
          <p:cNvPr id="8" name="Title 1"/>
          <p:cNvSpPr txBox="1">
            <a:spLocks/>
          </p:cNvSpPr>
          <p:nvPr/>
        </p:nvSpPr>
        <p:spPr>
          <a:xfrm>
            <a:off x="268667" y="0"/>
            <a:ext cx="9144000" cy="347133"/>
          </a:xfrm>
          <a:prstGeom prst="rect">
            <a:avLst/>
          </a:prstGeom>
        </p:spPr>
        <p:txBody>
          <a:bodyPr lIns="91440" tIns="45720" rIns="91440" bIns="45720" anchor="t"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endParaRPr lang="en-US" sz="2000" dirty="0">
              <a:solidFill>
                <a:prstClr val="black"/>
              </a:solidFill>
              <a:latin typeface="Arial Narrow" panose="020B0606020202030204" pitchFamily="34" charset="0"/>
              <a:cs typeface="Arial" pitchFamily="34" charset="0"/>
            </a:endParaRPr>
          </a:p>
        </p:txBody>
      </p:sp>
      <p:sp>
        <p:nvSpPr>
          <p:cNvPr id="12" name="Footer Placeholder 1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51871369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Components of the cardiac conducting </a:t>
            </a:r>
            <a:r>
              <a:rPr lang="en-US" dirty="0" smtClean="0"/>
              <a:t>system</a:t>
            </a:r>
            <a:endParaRPr lang="en-US" dirty="0"/>
          </a:p>
        </p:txBody>
      </p:sp>
      <p:sp>
        <p:nvSpPr>
          <p:cNvPr id="25" name="Content Placeholder 24"/>
          <p:cNvSpPr>
            <a:spLocks noGrp="1"/>
          </p:cNvSpPr>
          <p:nvPr>
            <p:ph idx="1"/>
          </p:nvPr>
        </p:nvSpPr>
        <p:spPr/>
        <p:txBody>
          <a:bodyPr/>
          <a:lstStyle/>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pPr algn="ctr"/>
            <a:endParaRPr lang="en-US" sz="2000" dirty="0" smtClean="0"/>
          </a:p>
        </p:txBody>
      </p:sp>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pic>
        <p:nvPicPr>
          <p:cNvPr id="7" name="Picture 52" descr="\\192.168.4.30\conversion\IRDVD\JPG Creation\Martini _VAP3E\Output\Chapter 18\JPEG FILES\Labeled\fig_18_12_03-L.jpg"/>
          <p:cNvPicPr>
            <a:picLocks noChangeAspect="1" noChangeArrowheads="1"/>
          </p:cNvPicPr>
          <p:nvPr/>
        </p:nvPicPr>
        <p:blipFill>
          <a:blip r:embed="rId2">
            <a:extLst>
              <a:ext uri="{28A0092B-C50C-407E-A947-70E740481C1C}">
                <a14:useLocalDpi xmlns:a14="http://schemas.microsoft.com/office/drawing/2010/main" val="0"/>
              </a:ext>
            </a:extLst>
          </a:blip>
          <a:srcRect b="2456"/>
          <a:stretch>
            <a:fillRect/>
          </a:stretch>
        </p:blipFill>
        <p:spPr bwMode="auto">
          <a:xfrm>
            <a:off x="726034" y="753806"/>
            <a:ext cx="7691933" cy="5447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62278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92.168.4.30\conversion\IRDVD\JPG Creation\Martini _VAP3E\Output\Chapter 18\JPEG FILES\Labeled\fig_18_12_04_A-L.jpg"/>
          <p:cNvPicPr>
            <a:picLocks noChangeAspect="1" noChangeArrowheads="1"/>
          </p:cNvPicPr>
          <p:nvPr/>
        </p:nvPicPr>
        <p:blipFill rotWithShape="1">
          <a:blip r:embed="rId3">
            <a:extLst>
              <a:ext uri="{28A0092B-C50C-407E-A947-70E740481C1C}">
                <a14:useLocalDpi xmlns:a14="http://schemas.microsoft.com/office/drawing/2010/main" val="0"/>
              </a:ext>
            </a:extLst>
          </a:blip>
          <a:srcRect b="2374"/>
          <a:stretch/>
        </p:blipFill>
        <p:spPr bwMode="auto">
          <a:xfrm>
            <a:off x="1272845" y="987171"/>
            <a:ext cx="6598310" cy="56560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The cardiac conduction system’s coordination of the cardiac </a:t>
            </a:r>
            <a:r>
              <a:rPr lang="en-US" dirty="0" smtClean="0"/>
              <a:t>cycle</a:t>
            </a:r>
            <a:r>
              <a:rPr lang="en-US" dirty="0"/>
              <a:t/>
            </a:r>
            <a:br>
              <a:rPr lang="en-US" dirty="0"/>
            </a:br>
            <a:endParaRPr lang="en-US" dirty="0"/>
          </a:p>
        </p:txBody>
      </p:sp>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sp>
        <p:nvSpPr>
          <p:cNvPr id="25" name="Content Placeholder 24"/>
          <p:cNvSpPr>
            <a:spLocks noGrp="1"/>
          </p:cNvSpPr>
          <p:nvPr>
            <p:ph idx="4294967295"/>
          </p:nvPr>
        </p:nvSpPr>
        <p:spPr>
          <a:xfrm>
            <a:off x="855663" y="1290638"/>
            <a:ext cx="8288337" cy="4959350"/>
          </a:xfrm>
        </p:spPr>
        <p:txBody>
          <a:bodyPr/>
          <a:lstStyle/>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smtClean="0"/>
          </a:p>
        </p:txBody>
      </p:sp>
    </p:spTree>
    <p:extLst>
      <p:ext uri="{BB962C8B-B14F-4D97-AF65-F5344CB8AC3E}">
        <p14:creationId xmlns:p14="http://schemas.microsoft.com/office/powerpoint/2010/main" val="117573621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cardiac conduction system’s coordination of the cardiac </a:t>
            </a:r>
            <a:r>
              <a:rPr lang="en-US" dirty="0" smtClean="0"/>
              <a:t>cycle</a:t>
            </a:r>
            <a:r>
              <a:rPr lang="en-US" dirty="0"/>
              <a:t/>
            </a:r>
            <a:br>
              <a:rPr lang="en-US" dirty="0"/>
            </a:br>
            <a:endParaRPr lang="en-US" dirty="0"/>
          </a:p>
        </p:txBody>
      </p:sp>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sp>
        <p:nvSpPr>
          <p:cNvPr id="7" name="Content Placeholder 24"/>
          <p:cNvSpPr>
            <a:spLocks noGrp="1"/>
          </p:cNvSpPr>
          <p:nvPr>
            <p:ph idx="4294967295"/>
          </p:nvPr>
        </p:nvSpPr>
        <p:spPr>
          <a:xfrm>
            <a:off x="855663" y="1290638"/>
            <a:ext cx="8288337" cy="4959350"/>
          </a:xfrm>
        </p:spPr>
        <p:txBody>
          <a:bodyPr/>
          <a:lstStyle/>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smtClean="0"/>
          </a:p>
        </p:txBody>
      </p:sp>
      <p:pic>
        <p:nvPicPr>
          <p:cNvPr id="9" name="Picture 71" descr="\\192.168.4.30\conversion\IRDVD\JPG Creation\Martini _VAP3E\Output\Chapter 18\JPEG FILES\Labeled\fig_18_12_04_B-L.jpg"/>
          <p:cNvPicPr>
            <a:picLocks noChangeAspect="1" noChangeArrowheads="1"/>
          </p:cNvPicPr>
          <p:nvPr/>
        </p:nvPicPr>
        <p:blipFill>
          <a:blip r:embed="rId3">
            <a:extLst>
              <a:ext uri="{28A0092B-C50C-407E-A947-70E740481C1C}">
                <a14:useLocalDpi xmlns:a14="http://schemas.microsoft.com/office/drawing/2010/main" val="0"/>
              </a:ext>
            </a:extLst>
          </a:blip>
          <a:srcRect b="2948"/>
          <a:stretch>
            <a:fillRect/>
          </a:stretch>
        </p:blipFill>
        <p:spPr bwMode="auto">
          <a:xfrm>
            <a:off x="298450" y="1133684"/>
            <a:ext cx="8547100" cy="5016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60619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89" y="193675"/>
            <a:ext cx="3852956" cy="957263"/>
          </a:xfrm>
        </p:spPr>
        <p:txBody>
          <a:bodyPr/>
          <a:lstStyle/>
          <a:p>
            <a:r>
              <a:rPr lang="en-US" dirty="0"/>
              <a:t>The cardiac conduction system’s coordination of the cardiac </a:t>
            </a:r>
            <a:r>
              <a:rPr lang="en-US" dirty="0" smtClean="0"/>
              <a:t>cycle</a:t>
            </a:r>
            <a:r>
              <a:rPr lang="en-US" dirty="0"/>
              <a:t/>
            </a:r>
            <a:br>
              <a:rPr lang="en-US" dirty="0"/>
            </a:br>
            <a:endParaRPr lang="en-US" dirty="0"/>
          </a:p>
        </p:txBody>
      </p:sp>
      <p:sp>
        <p:nvSpPr>
          <p:cNvPr id="4" name="Footer Placeholder 3"/>
          <p:cNvSpPr>
            <a:spLocks noGrp="1"/>
          </p:cNvSpPr>
          <p:nvPr>
            <p:ph type="ftr" sz="quarter" idx="10"/>
          </p:nvPr>
        </p:nvSpPr>
        <p:spPr/>
        <p:txBody>
          <a:bodyPr/>
          <a:lstStyle/>
          <a:p>
            <a:pPr>
              <a:defRPr/>
            </a:pPr>
            <a:r>
              <a:rPr lang="en-US" smtClean="0"/>
              <a:t>© 2018 Pearson Education, Inc.</a:t>
            </a:r>
            <a:endParaRPr lang="en-US" dirty="0"/>
          </a:p>
        </p:txBody>
      </p:sp>
      <p:pic>
        <p:nvPicPr>
          <p:cNvPr id="6" name="Picture 2" descr="\\192.168.4.30\conversion\IRDVD\JPG Creation\Martini _VAP3E\Output\Chapter 18\JPEG FILES\Labeled\fig_18_12_04-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653887" y="193674"/>
            <a:ext cx="4376257" cy="6521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39035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SmartArt Video: </a:t>
            </a:r>
            <a:r>
              <a:rPr lang="en-US" i="1" dirty="0"/>
              <a:t>The </a:t>
            </a:r>
            <a:r>
              <a:rPr lang="en-US" i="1" dirty="0" smtClean="0"/>
              <a:t>conducting system </a:t>
            </a:r>
            <a:r>
              <a:rPr lang="en-US" i="1" dirty="0"/>
              <a:t>of the </a:t>
            </a:r>
            <a:r>
              <a:rPr lang="en-US" i="1" dirty="0" smtClean="0"/>
              <a:t>heart</a:t>
            </a:r>
            <a:endParaRPr lang="en-US" i="1" dirty="0"/>
          </a:p>
        </p:txBody>
      </p:sp>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pic>
        <p:nvPicPr>
          <p:cNvPr id="4" name="Ch_18_The Conducting System of the Heart (with open caption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5366" y="1047028"/>
            <a:ext cx="8169780" cy="5106113"/>
          </a:xfrm>
          <a:prstGeom prst="rect">
            <a:avLst/>
          </a:prstGeom>
        </p:spPr>
      </p:pic>
    </p:spTree>
    <p:extLst>
      <p:ext uri="{BB962C8B-B14F-4D97-AF65-F5344CB8AC3E}">
        <p14:creationId xmlns:p14="http://schemas.microsoft.com/office/powerpoint/2010/main" val="4023914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smtClean="0"/>
              <a:t>Module 18.12: Review</a:t>
            </a:r>
            <a:endParaRPr lang="en-US" dirty="0"/>
          </a:p>
        </p:txBody>
      </p:sp>
      <p:sp>
        <p:nvSpPr>
          <p:cNvPr id="30722" name="Content Placeholder 2"/>
          <p:cNvSpPr>
            <a:spLocks noGrp="1"/>
          </p:cNvSpPr>
          <p:nvPr>
            <p:ph idx="1"/>
          </p:nvPr>
        </p:nvSpPr>
        <p:spPr/>
        <p:txBody>
          <a:bodyPr/>
          <a:lstStyle/>
          <a:p>
            <a:pPr marL="514350" indent="-514350">
              <a:buClr>
                <a:srgbClr val="00743A"/>
              </a:buClr>
              <a:buFont typeface="+mj-lt"/>
              <a:buAutoNum type="alphaUcPeriod"/>
            </a:pPr>
            <a:r>
              <a:rPr lang="en-US" dirty="0" smtClean="0"/>
              <a:t>Define </a:t>
            </a:r>
            <a:r>
              <a:rPr lang="en-US" i="1" dirty="0" err="1" smtClean="0"/>
              <a:t>autorhythmicity</a:t>
            </a:r>
            <a:r>
              <a:rPr lang="en-US" dirty="0" smtClean="0"/>
              <a:t>.</a:t>
            </a:r>
          </a:p>
          <a:p>
            <a:pPr marL="514350" indent="-514350">
              <a:buClr>
                <a:srgbClr val="00743A"/>
              </a:buClr>
              <a:buFont typeface="+mj-lt"/>
              <a:buAutoNum type="alphaUcPeriod"/>
            </a:pPr>
            <a:r>
              <a:rPr lang="en-US" dirty="0" smtClean="0"/>
              <a:t>If the cells of the SA node failed to function, how would the heart rate be affected?</a:t>
            </a:r>
          </a:p>
          <a:p>
            <a:pPr marL="514350" indent="-514350">
              <a:buClr>
                <a:srgbClr val="00743A"/>
              </a:buClr>
              <a:buFont typeface="+mj-lt"/>
              <a:buAutoNum type="alphaUcPeriod"/>
            </a:pPr>
            <a:r>
              <a:rPr lang="en-US" dirty="0" smtClean="0"/>
              <a:t>Why is it important for impulses from the atria to be delayed at the AV node before they pass into the ventricles?</a:t>
            </a:r>
          </a:p>
          <a:p>
            <a:endParaRPr lang="en-US" sz="1200" dirty="0" smtClean="0"/>
          </a:p>
          <a:p>
            <a:r>
              <a:rPr lang="en-US" i="1" dirty="0" smtClean="0"/>
              <a:t>Learning Outcome:</a:t>
            </a:r>
            <a:r>
              <a:rPr lang="en-US" dirty="0" smtClean="0"/>
              <a:t> Describe the components and functions of the conducting system of the heart.</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84823459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dirty="0" smtClean="0"/>
              <a:t>Module 18.13: Normal and abnormal cardiac activity can be detected in an electrocardiogram </a:t>
            </a:r>
            <a:endParaRPr lang="en-US" dirty="0"/>
          </a:p>
        </p:txBody>
      </p:sp>
      <p:sp>
        <p:nvSpPr>
          <p:cNvPr id="39938" name="Content Placeholder 2"/>
          <p:cNvSpPr>
            <a:spLocks noGrp="1"/>
          </p:cNvSpPr>
          <p:nvPr>
            <p:ph idx="1"/>
          </p:nvPr>
        </p:nvSpPr>
        <p:spPr>
          <a:xfrm>
            <a:off x="446088" y="1678675"/>
            <a:ext cx="8288337" cy="4571312"/>
          </a:xfrm>
        </p:spPr>
        <p:txBody>
          <a:bodyPr/>
          <a:lstStyle/>
          <a:p>
            <a:r>
              <a:rPr lang="en-US" b="1" dirty="0" smtClean="0"/>
              <a:t>Electrocardiogram </a:t>
            </a:r>
            <a:r>
              <a:rPr lang="en-US" dirty="0" smtClean="0"/>
              <a:t>(</a:t>
            </a:r>
            <a:r>
              <a:rPr lang="en-US" b="1" dirty="0" smtClean="0"/>
              <a:t>ECG or EKG</a:t>
            </a:r>
            <a:r>
              <a:rPr lang="en-US" dirty="0" smtClean="0"/>
              <a:t>)</a:t>
            </a:r>
          </a:p>
          <a:p>
            <a:pPr lvl="1"/>
            <a:r>
              <a:rPr lang="en-US" dirty="0" smtClean="0"/>
              <a:t>Recording of heart’s electrical activities from body surface </a:t>
            </a:r>
          </a:p>
          <a:p>
            <a:pPr lvl="1"/>
            <a:r>
              <a:rPr lang="en-US" dirty="0" smtClean="0"/>
              <a:t>To assess performance of </a:t>
            </a:r>
            <a:br>
              <a:rPr lang="en-US" dirty="0" smtClean="0"/>
            </a:br>
            <a:r>
              <a:rPr lang="en-US" dirty="0" smtClean="0"/>
              <a:t>nodal, conducting, and </a:t>
            </a:r>
            <a:br>
              <a:rPr lang="en-US" dirty="0" smtClean="0"/>
            </a:br>
            <a:r>
              <a:rPr lang="en-US" dirty="0" smtClean="0"/>
              <a:t>contractile components</a:t>
            </a:r>
          </a:p>
          <a:p>
            <a:pPr lvl="1"/>
            <a:r>
              <a:rPr lang="en-US" dirty="0" smtClean="0"/>
              <a:t>If part of heart is damaged </a:t>
            </a:r>
            <a:br>
              <a:rPr lang="en-US" dirty="0" smtClean="0"/>
            </a:br>
            <a:r>
              <a:rPr lang="en-US" dirty="0" smtClean="0"/>
              <a:t>by heart attack, may see </a:t>
            </a:r>
            <a:br>
              <a:rPr lang="en-US" dirty="0" smtClean="0"/>
            </a:br>
            <a:r>
              <a:rPr lang="en-US" dirty="0" smtClean="0"/>
              <a:t>abnormal ECG pattern </a:t>
            </a:r>
          </a:p>
          <a:p>
            <a:pPr lvl="1"/>
            <a:r>
              <a:rPr lang="en-US" dirty="0" smtClean="0"/>
              <a:t>Appearance varies with placement and number of electrodes (leads)</a:t>
            </a:r>
            <a:endParaRPr lang="en-US" dirty="0"/>
          </a:p>
        </p:txBody>
      </p:sp>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pic>
        <p:nvPicPr>
          <p:cNvPr id="7" name="Picture 53" descr="\\192.168.4.30\conversion\IRDVD\JPG Creation\Martini _VAP3E\Output\Chapter 18\JPEG FILES\Labeled\fig_18_13_01_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5463" y="2972947"/>
            <a:ext cx="2871216" cy="256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2314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18.2: The pericardium</a:t>
            </a:r>
          </a:p>
        </p:txBody>
      </p:sp>
      <p:sp>
        <p:nvSpPr>
          <p:cNvPr id="3" name="Content Placeholder 2"/>
          <p:cNvSpPr>
            <a:spLocks noGrp="1"/>
          </p:cNvSpPr>
          <p:nvPr>
            <p:ph idx="1"/>
          </p:nvPr>
        </p:nvSpPr>
        <p:spPr/>
        <p:txBody>
          <a:bodyPr/>
          <a:lstStyle/>
          <a:p>
            <a:r>
              <a:rPr lang="en-US" b="1" dirty="0"/>
              <a:t>Pericardium</a:t>
            </a:r>
            <a:r>
              <a:rPr lang="en-US" dirty="0"/>
              <a:t> = sac-like structure wrapped around </a:t>
            </a:r>
            <a:r>
              <a:rPr lang="en-US" dirty="0" smtClean="0"/>
              <a:t>heart (continued)</a:t>
            </a:r>
          </a:p>
          <a:p>
            <a:pPr marL="402336" indent="-228600">
              <a:buClr>
                <a:srgbClr val="00743A"/>
              </a:buClr>
              <a:buFont typeface="Wingdings" panose="05000000000000000000" pitchFamily="2" charset="2"/>
              <a:buChar char="§"/>
            </a:pPr>
            <a:r>
              <a:rPr lang="en-US" sz="2600" b="1" dirty="0" smtClean="0"/>
              <a:t>Pericarditis</a:t>
            </a:r>
            <a:r>
              <a:rPr lang="en-US" sz="2600" dirty="0" smtClean="0"/>
              <a:t> </a:t>
            </a:r>
            <a:r>
              <a:rPr lang="en-US" sz="2600" dirty="0"/>
              <a:t>= inflammation of the pericardium </a:t>
            </a:r>
          </a:p>
          <a:p>
            <a:pPr marL="402336" indent="-228600">
              <a:buClr>
                <a:srgbClr val="00743A"/>
              </a:buClr>
              <a:buFont typeface="Wingdings" panose="05000000000000000000" pitchFamily="2" charset="2"/>
              <a:buChar char="§"/>
            </a:pPr>
            <a:r>
              <a:rPr lang="en-US" sz="2600" b="1" dirty="0"/>
              <a:t>Cardiac </a:t>
            </a:r>
            <a:r>
              <a:rPr lang="en-US" sz="2600" b="1" dirty="0" smtClean="0"/>
              <a:t>tamponade</a:t>
            </a:r>
            <a:r>
              <a:rPr lang="en-US" sz="2600" dirty="0" smtClean="0"/>
              <a:t> </a:t>
            </a:r>
            <a:r>
              <a:rPr lang="en-US" sz="2600" dirty="0"/>
              <a:t>= excess accumulation of pericardial </a:t>
            </a:r>
            <a:r>
              <a:rPr lang="en-US" sz="2600" dirty="0" smtClean="0"/>
              <a:t>fluid</a:t>
            </a:r>
            <a:endParaRPr lang="en-US" dirty="0"/>
          </a:p>
        </p:txBody>
      </p:sp>
      <p:sp>
        <p:nvSpPr>
          <p:cNvPr id="4" name="Footer Placeholder 3"/>
          <p:cNvSpPr>
            <a:spLocks noGrp="1"/>
          </p:cNvSpPr>
          <p:nvPr>
            <p:ph type="ftr" sz="quarter" idx="10"/>
          </p:nvPr>
        </p:nvSpPr>
        <p:spPr/>
        <p:txBody>
          <a:bodyPr/>
          <a:lstStyle/>
          <a:p>
            <a:pPr>
              <a:defRPr/>
            </a:pPr>
            <a:r>
              <a:rPr lang="en-US" smtClean="0"/>
              <a:t>© 2018 Pearson Education, Inc.</a:t>
            </a:r>
            <a:endParaRPr lang="en-US" dirty="0"/>
          </a:p>
        </p:txBody>
      </p:sp>
      <p:pic>
        <p:nvPicPr>
          <p:cNvPr id="6" name="Picture 5" descr="\\192.168.4.30\conversion\IRDVD\JPG Creation\Martini _VAP3E\Output\Chapter 18\JPEG FILES\Labeled\fig_18_02_02-L.jpg"/>
          <p:cNvPicPr>
            <a:picLocks noChangeAspect="1" noChangeArrowheads="1"/>
          </p:cNvPicPr>
          <p:nvPr/>
        </p:nvPicPr>
        <p:blipFill>
          <a:blip r:embed="rId3">
            <a:extLst>
              <a:ext uri="{28A0092B-C50C-407E-A947-70E740481C1C}">
                <a14:useLocalDpi xmlns:a14="http://schemas.microsoft.com/office/drawing/2010/main" val="0"/>
              </a:ext>
            </a:extLst>
          </a:blip>
          <a:srcRect b="3644"/>
          <a:stretch>
            <a:fillRect/>
          </a:stretch>
        </p:blipFill>
        <p:spPr bwMode="auto">
          <a:xfrm>
            <a:off x="1074980" y="3276600"/>
            <a:ext cx="7030551"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86172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18.13: ECG</a:t>
            </a:r>
            <a:endParaRPr lang="en-US" dirty="0"/>
          </a:p>
        </p:txBody>
      </p:sp>
      <p:sp>
        <p:nvSpPr>
          <p:cNvPr id="39938" name="Content Placeholder 2"/>
          <p:cNvSpPr>
            <a:spLocks noGrp="1"/>
          </p:cNvSpPr>
          <p:nvPr>
            <p:ph idx="1"/>
          </p:nvPr>
        </p:nvSpPr>
        <p:spPr/>
        <p:txBody>
          <a:bodyPr/>
          <a:lstStyle/>
          <a:p>
            <a:r>
              <a:rPr lang="en-US" b="1" dirty="0" smtClean="0"/>
              <a:t>Explanation of ECG features</a:t>
            </a:r>
          </a:p>
          <a:p>
            <a:pPr lvl="1"/>
            <a:r>
              <a:rPr lang="en-US" b="1" dirty="0" smtClean="0"/>
              <a:t>P wave</a:t>
            </a:r>
            <a:r>
              <a:rPr lang="en-US" dirty="0" smtClean="0"/>
              <a:t> = </a:t>
            </a:r>
            <a:r>
              <a:rPr lang="en-US" i="1" dirty="0" smtClean="0"/>
              <a:t>atrial depolarization</a:t>
            </a:r>
          </a:p>
          <a:p>
            <a:pPr lvl="2"/>
            <a:r>
              <a:rPr lang="en-US" dirty="0" smtClean="0"/>
              <a:t>Atria begin contracting ~25 </a:t>
            </a:r>
            <a:r>
              <a:rPr lang="en-US" dirty="0" err="1" smtClean="0"/>
              <a:t>msec</a:t>
            </a:r>
            <a:r>
              <a:rPr lang="en-US" dirty="0" smtClean="0"/>
              <a:t> after P wave starts</a:t>
            </a:r>
            <a:endParaRPr lang="en-US" dirty="0"/>
          </a:p>
        </p:txBody>
      </p:sp>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pic>
        <p:nvPicPr>
          <p:cNvPr id="7" name="Picture 54" descr="\\192.168.4.30\conversion\IRDVD\JPG Creation\Martini _VAP3E\Output\Chapter 18\JPEG FILES\Labeled\fig_18_13_01_C-L.jpg"/>
          <p:cNvPicPr>
            <a:picLocks noChangeAspect="1" noChangeArrowheads="1"/>
          </p:cNvPicPr>
          <p:nvPr/>
        </p:nvPicPr>
        <p:blipFill>
          <a:blip r:embed="rId3">
            <a:extLst>
              <a:ext uri="{28A0092B-C50C-407E-A947-70E740481C1C}">
                <a14:useLocalDpi xmlns:a14="http://schemas.microsoft.com/office/drawing/2010/main" val="0"/>
              </a:ext>
            </a:extLst>
          </a:blip>
          <a:srcRect b="3238"/>
          <a:stretch>
            <a:fillRect/>
          </a:stretch>
        </p:blipFill>
        <p:spPr bwMode="auto">
          <a:xfrm>
            <a:off x="957954" y="2720631"/>
            <a:ext cx="7264603" cy="3870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65655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18.13: ECG</a:t>
            </a:r>
            <a:endParaRPr lang="en-US" dirty="0"/>
          </a:p>
        </p:txBody>
      </p:sp>
      <p:sp>
        <p:nvSpPr>
          <p:cNvPr id="39938" name="Content Placeholder 2"/>
          <p:cNvSpPr>
            <a:spLocks noGrp="1"/>
          </p:cNvSpPr>
          <p:nvPr>
            <p:ph idx="1"/>
          </p:nvPr>
        </p:nvSpPr>
        <p:spPr/>
        <p:txBody>
          <a:bodyPr/>
          <a:lstStyle/>
          <a:p>
            <a:r>
              <a:rPr lang="en-US" b="1" dirty="0" smtClean="0"/>
              <a:t>Explanation of ECG features </a:t>
            </a:r>
            <a:r>
              <a:rPr lang="en-US" dirty="0" smtClean="0"/>
              <a:t>(continued)</a:t>
            </a:r>
            <a:endParaRPr lang="en-US" b="1" dirty="0" smtClean="0"/>
          </a:p>
          <a:p>
            <a:pPr lvl="1"/>
            <a:r>
              <a:rPr lang="en-US" b="1" dirty="0" smtClean="0"/>
              <a:t>QRS complex</a:t>
            </a:r>
            <a:r>
              <a:rPr lang="en-US" dirty="0" smtClean="0"/>
              <a:t> = </a:t>
            </a:r>
            <a:r>
              <a:rPr lang="en-US" i="1" dirty="0" smtClean="0"/>
              <a:t>ventricular depolarization</a:t>
            </a:r>
          </a:p>
          <a:p>
            <a:pPr lvl="2"/>
            <a:r>
              <a:rPr lang="en-US" dirty="0" smtClean="0"/>
              <a:t>Larger wave due to larger ventricle muscle mass</a:t>
            </a:r>
          </a:p>
          <a:p>
            <a:pPr lvl="2"/>
            <a:r>
              <a:rPr lang="en-US" dirty="0" smtClean="0"/>
              <a:t>Ventricles begin contracting shortly after </a:t>
            </a:r>
            <a:r>
              <a:rPr lang="en-US" i="1" dirty="0" smtClean="0"/>
              <a:t>R wave </a:t>
            </a:r>
            <a:r>
              <a:rPr lang="en-US" dirty="0" smtClean="0"/>
              <a:t>peak</a:t>
            </a:r>
          </a:p>
          <a:p>
            <a:pPr lvl="2"/>
            <a:r>
              <a:rPr lang="en-US" dirty="0" smtClean="0"/>
              <a:t>Atrial repolarization also occurs now but is masked by QRS</a:t>
            </a:r>
            <a:endParaRPr lang="en-US" dirty="0"/>
          </a:p>
        </p:txBody>
      </p:sp>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pic>
        <p:nvPicPr>
          <p:cNvPr id="7" name="Picture 54" descr="\\192.168.4.30\conversion\IRDVD\JPG Creation\Martini _VAP3E\Output\Chapter 18\JPEG FILES\Labeled\fig_18_13_01_C-L.jpg"/>
          <p:cNvPicPr>
            <a:picLocks noChangeAspect="1" noChangeArrowheads="1"/>
          </p:cNvPicPr>
          <p:nvPr/>
        </p:nvPicPr>
        <p:blipFill>
          <a:blip r:embed="rId2">
            <a:extLst>
              <a:ext uri="{28A0092B-C50C-407E-A947-70E740481C1C}">
                <a14:useLocalDpi xmlns:a14="http://schemas.microsoft.com/office/drawing/2010/main" val="0"/>
              </a:ext>
            </a:extLst>
          </a:blip>
          <a:srcRect b="3238"/>
          <a:stretch>
            <a:fillRect/>
          </a:stretch>
        </p:blipFill>
        <p:spPr bwMode="auto">
          <a:xfrm>
            <a:off x="3248168" y="3801505"/>
            <a:ext cx="5486258" cy="2923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08769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18.13: ECG</a:t>
            </a:r>
            <a:endParaRPr lang="en-US" dirty="0"/>
          </a:p>
        </p:txBody>
      </p:sp>
      <p:sp>
        <p:nvSpPr>
          <p:cNvPr id="39938" name="Content Placeholder 2"/>
          <p:cNvSpPr>
            <a:spLocks noGrp="1"/>
          </p:cNvSpPr>
          <p:nvPr>
            <p:ph idx="1"/>
          </p:nvPr>
        </p:nvSpPr>
        <p:spPr/>
        <p:txBody>
          <a:bodyPr/>
          <a:lstStyle/>
          <a:p>
            <a:r>
              <a:rPr lang="en-US" b="1" dirty="0" smtClean="0"/>
              <a:t>Explanation of ECG features </a:t>
            </a:r>
            <a:r>
              <a:rPr lang="en-US" dirty="0" smtClean="0"/>
              <a:t>(continued)</a:t>
            </a:r>
            <a:endParaRPr lang="en-US" b="1" dirty="0" smtClean="0"/>
          </a:p>
          <a:p>
            <a:pPr lvl="1"/>
            <a:r>
              <a:rPr lang="en-US" b="1" dirty="0" smtClean="0"/>
              <a:t>T wave</a:t>
            </a:r>
            <a:r>
              <a:rPr lang="en-US" dirty="0" smtClean="0"/>
              <a:t> = </a:t>
            </a:r>
            <a:r>
              <a:rPr lang="en-US" i="1" dirty="0" smtClean="0"/>
              <a:t>ventricular repolarization</a:t>
            </a:r>
            <a:endParaRPr lang="en-US" i="1" dirty="0"/>
          </a:p>
        </p:txBody>
      </p:sp>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pic>
        <p:nvPicPr>
          <p:cNvPr id="7" name="Picture 54" descr="\\192.168.4.30\conversion\IRDVD\JPG Creation\Martini _VAP3E\Output\Chapter 18\JPEG FILES\Labeled\fig_18_13_01_C-L.jpg"/>
          <p:cNvPicPr>
            <a:picLocks noChangeAspect="1" noChangeArrowheads="1"/>
          </p:cNvPicPr>
          <p:nvPr/>
        </p:nvPicPr>
        <p:blipFill>
          <a:blip r:embed="rId2">
            <a:extLst>
              <a:ext uri="{28A0092B-C50C-407E-A947-70E740481C1C}">
                <a14:useLocalDpi xmlns:a14="http://schemas.microsoft.com/office/drawing/2010/main" val="0"/>
              </a:ext>
            </a:extLst>
          </a:blip>
          <a:srcRect b="3238"/>
          <a:stretch>
            <a:fillRect/>
          </a:stretch>
        </p:blipFill>
        <p:spPr bwMode="auto">
          <a:xfrm>
            <a:off x="957954" y="2379319"/>
            <a:ext cx="7264603" cy="3870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80137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18.13: ECG</a:t>
            </a:r>
            <a:endParaRPr lang="en-US" dirty="0"/>
          </a:p>
        </p:txBody>
      </p:sp>
      <p:sp>
        <p:nvSpPr>
          <p:cNvPr id="39938" name="Content Placeholder 2"/>
          <p:cNvSpPr>
            <a:spLocks noGrp="1"/>
          </p:cNvSpPr>
          <p:nvPr>
            <p:ph idx="1"/>
          </p:nvPr>
        </p:nvSpPr>
        <p:spPr/>
        <p:txBody>
          <a:bodyPr/>
          <a:lstStyle/>
          <a:p>
            <a:r>
              <a:rPr lang="en-US" b="1" dirty="0" smtClean="0"/>
              <a:t>Explanation of ECG features </a:t>
            </a:r>
            <a:r>
              <a:rPr lang="en-US" dirty="0" smtClean="0"/>
              <a:t>(continued)</a:t>
            </a:r>
            <a:endParaRPr lang="en-US" b="1" dirty="0" smtClean="0"/>
          </a:p>
          <a:p>
            <a:pPr lvl="1"/>
            <a:r>
              <a:rPr lang="en-US" b="1" dirty="0" smtClean="0"/>
              <a:t>P–R interval</a:t>
            </a:r>
          </a:p>
          <a:p>
            <a:pPr lvl="2"/>
            <a:r>
              <a:rPr lang="en-US" dirty="0" smtClean="0"/>
              <a:t>Period from start of atrial depolarization to start of ventricular depolarization</a:t>
            </a:r>
          </a:p>
          <a:p>
            <a:pPr lvl="2"/>
            <a:r>
              <a:rPr lang="en-US" dirty="0" smtClean="0"/>
              <a:t>&gt;200 </a:t>
            </a:r>
            <a:r>
              <a:rPr lang="en-US" dirty="0" err="1" smtClean="0"/>
              <a:t>msec</a:t>
            </a:r>
            <a:r>
              <a:rPr lang="en-US" dirty="0" smtClean="0"/>
              <a:t> may mean damage to conducting pathways or AV node</a:t>
            </a:r>
            <a:endParaRPr lang="en-US" dirty="0"/>
          </a:p>
        </p:txBody>
      </p:sp>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pic>
        <p:nvPicPr>
          <p:cNvPr id="7" name="Picture 54" descr="\\192.168.4.30\conversion\IRDVD\JPG Creation\Martini _VAP3E\Output\Chapter 18\JPEG FILES\Labeled\fig_18_13_01_C-L.jpg"/>
          <p:cNvPicPr>
            <a:picLocks noChangeAspect="1" noChangeArrowheads="1"/>
          </p:cNvPicPr>
          <p:nvPr/>
        </p:nvPicPr>
        <p:blipFill>
          <a:blip r:embed="rId2">
            <a:extLst>
              <a:ext uri="{28A0092B-C50C-407E-A947-70E740481C1C}">
                <a14:useLocalDpi xmlns:a14="http://schemas.microsoft.com/office/drawing/2010/main" val="0"/>
              </a:ext>
            </a:extLst>
          </a:blip>
          <a:srcRect b="3238"/>
          <a:stretch>
            <a:fillRect/>
          </a:stretch>
        </p:blipFill>
        <p:spPr bwMode="auto">
          <a:xfrm>
            <a:off x="1881671" y="3793417"/>
            <a:ext cx="5417170" cy="2886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84694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18.13: ECG</a:t>
            </a:r>
            <a:endParaRPr lang="en-US" dirty="0"/>
          </a:p>
        </p:txBody>
      </p:sp>
      <p:sp>
        <p:nvSpPr>
          <p:cNvPr id="39938" name="Content Placeholder 2"/>
          <p:cNvSpPr>
            <a:spLocks noGrp="1"/>
          </p:cNvSpPr>
          <p:nvPr>
            <p:ph idx="1"/>
          </p:nvPr>
        </p:nvSpPr>
        <p:spPr/>
        <p:txBody>
          <a:bodyPr/>
          <a:lstStyle/>
          <a:p>
            <a:r>
              <a:rPr lang="en-US" b="1" dirty="0" smtClean="0"/>
              <a:t>Explanation of ECG features </a:t>
            </a:r>
            <a:r>
              <a:rPr lang="en-US" dirty="0" smtClean="0"/>
              <a:t>(continued)</a:t>
            </a:r>
            <a:endParaRPr lang="en-US" b="1" dirty="0" smtClean="0"/>
          </a:p>
          <a:p>
            <a:pPr lvl="1"/>
            <a:r>
              <a:rPr lang="en-US" b="1" dirty="0" smtClean="0"/>
              <a:t>Q–T interval</a:t>
            </a:r>
          </a:p>
          <a:p>
            <a:pPr lvl="2"/>
            <a:r>
              <a:rPr lang="en-US" dirty="0" smtClean="0"/>
              <a:t>Time for ventricles to undergo a single cycle</a:t>
            </a:r>
          </a:p>
          <a:p>
            <a:pPr lvl="2"/>
            <a:r>
              <a:rPr lang="en-US" dirty="0" smtClean="0"/>
              <a:t>May be lengthened by electrolyte disturbances, medications, conduction problems, coronary ischemia, myocardial damage</a:t>
            </a:r>
            <a:endParaRPr lang="en-US" dirty="0"/>
          </a:p>
        </p:txBody>
      </p:sp>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pic>
        <p:nvPicPr>
          <p:cNvPr id="7" name="Picture 54" descr="\\192.168.4.30\conversion\IRDVD\JPG Creation\Martini _VAP3E\Output\Chapter 18\JPEG FILES\Labeled\fig_18_13_01_C-L.jpg"/>
          <p:cNvPicPr>
            <a:picLocks noChangeAspect="1" noChangeArrowheads="1"/>
          </p:cNvPicPr>
          <p:nvPr/>
        </p:nvPicPr>
        <p:blipFill>
          <a:blip r:embed="rId2">
            <a:extLst>
              <a:ext uri="{28A0092B-C50C-407E-A947-70E740481C1C}">
                <a14:useLocalDpi xmlns:a14="http://schemas.microsoft.com/office/drawing/2010/main" val="0"/>
              </a:ext>
            </a:extLst>
          </a:blip>
          <a:srcRect b="3238"/>
          <a:stretch>
            <a:fillRect/>
          </a:stretch>
        </p:blipFill>
        <p:spPr bwMode="auto">
          <a:xfrm>
            <a:off x="1881671" y="3793417"/>
            <a:ext cx="5417170" cy="2886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5491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Module 18.13: ECG and arrhythmias</a:t>
            </a:r>
            <a:endParaRPr lang="en-US" dirty="0"/>
          </a:p>
        </p:txBody>
      </p:sp>
      <p:sp>
        <p:nvSpPr>
          <p:cNvPr id="39938" name="Content Placeholder 2"/>
          <p:cNvSpPr>
            <a:spLocks noGrp="1"/>
          </p:cNvSpPr>
          <p:nvPr>
            <p:ph idx="1"/>
          </p:nvPr>
        </p:nvSpPr>
        <p:spPr/>
        <p:txBody>
          <a:bodyPr/>
          <a:lstStyle/>
          <a:p>
            <a:r>
              <a:rPr lang="en-US" b="1" dirty="0" smtClean="0"/>
              <a:t>ECGs valuable for detecting/and diagnosing arrhythmias</a:t>
            </a:r>
          </a:p>
          <a:p>
            <a:pPr lvl="1"/>
            <a:r>
              <a:rPr lang="en-US" b="1" dirty="0" smtClean="0"/>
              <a:t>Cardiac arrhythmias</a:t>
            </a:r>
            <a:r>
              <a:rPr lang="en-US" dirty="0" smtClean="0"/>
              <a:t> = abnormal patterns of cardiac electrical activity</a:t>
            </a:r>
          </a:p>
          <a:p>
            <a:pPr lvl="2"/>
            <a:r>
              <a:rPr lang="en-US" dirty="0" smtClean="0"/>
              <a:t>About 5% of healthy people experience a few abnormal heartbeats each day</a:t>
            </a:r>
          </a:p>
          <a:p>
            <a:pPr lvl="2"/>
            <a:r>
              <a:rPr lang="en-US" dirty="0" smtClean="0"/>
              <a:t>Not a clinical problem unless pumping efficiency is reduced</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25470043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mtClean="0"/>
              <a:t>Module 18.13: Arrhythmias</a:t>
            </a:r>
            <a:endParaRPr lang="en-US" dirty="0"/>
          </a:p>
        </p:txBody>
      </p:sp>
      <p:sp>
        <p:nvSpPr>
          <p:cNvPr id="39938" name="Content Placeholder 2"/>
          <p:cNvSpPr>
            <a:spLocks noGrp="1"/>
          </p:cNvSpPr>
          <p:nvPr>
            <p:ph idx="1"/>
          </p:nvPr>
        </p:nvSpPr>
        <p:spPr/>
        <p:txBody>
          <a:bodyPr/>
          <a:lstStyle/>
          <a:p>
            <a:r>
              <a:rPr lang="en-US" b="1" dirty="0" smtClean="0"/>
              <a:t>Cardiac arrhythmias </a:t>
            </a:r>
            <a:r>
              <a:rPr lang="en-US" dirty="0" smtClean="0"/>
              <a:t>(continued)</a:t>
            </a:r>
          </a:p>
          <a:p>
            <a:pPr lvl="1"/>
            <a:r>
              <a:rPr lang="en-US" b="1" dirty="0" smtClean="0"/>
              <a:t>Premature atrial contractions</a:t>
            </a:r>
            <a:r>
              <a:rPr lang="en-US" dirty="0" smtClean="0"/>
              <a:t> (</a:t>
            </a:r>
            <a:r>
              <a:rPr lang="en-US" b="1" dirty="0" smtClean="0"/>
              <a:t>PACs</a:t>
            </a:r>
            <a:r>
              <a:rPr lang="en-US" dirty="0" smtClean="0"/>
              <a:t>)</a:t>
            </a:r>
          </a:p>
          <a:p>
            <a:pPr lvl="2"/>
            <a:r>
              <a:rPr lang="en-US" dirty="0" smtClean="0"/>
              <a:t>Often occur in healthy people</a:t>
            </a:r>
          </a:p>
          <a:p>
            <a:pPr lvl="2"/>
            <a:r>
              <a:rPr lang="en-US" dirty="0" smtClean="0"/>
              <a:t>Normal atrial rhythm momentarily interrupted by “surprise” atrial contraction</a:t>
            </a:r>
          </a:p>
          <a:p>
            <a:pPr lvl="2"/>
            <a:r>
              <a:rPr lang="en-US" dirty="0" smtClean="0"/>
              <a:t>Increased incidences caused by stress, caffeine, various drugs that increase permeability of the SA pacemakers</a:t>
            </a:r>
          </a:p>
          <a:p>
            <a:pPr lvl="2"/>
            <a:r>
              <a:rPr lang="en-US" dirty="0" smtClean="0"/>
              <a:t>Normal ventricular contraction follows the atrial beat</a:t>
            </a:r>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6" name="Picture 55" descr="\\192.168.4.30\conversion\IRDVD\JPG Creation\Martini _VAP3E\Output\Chapter 18\JPEG FILES\Labeled\fig_18_13_02_A-L.jpg"/>
          <p:cNvPicPr>
            <a:picLocks noChangeAspect="1" noChangeArrowheads="1"/>
          </p:cNvPicPr>
          <p:nvPr/>
        </p:nvPicPr>
        <p:blipFill>
          <a:blip r:embed="rId2">
            <a:extLst>
              <a:ext uri="{28A0092B-C50C-407E-A947-70E740481C1C}">
                <a14:useLocalDpi xmlns:a14="http://schemas.microsoft.com/office/drawing/2010/main" val="0"/>
              </a:ext>
            </a:extLst>
          </a:blip>
          <a:srcRect b="5828"/>
          <a:stretch>
            <a:fillRect/>
          </a:stretch>
        </p:blipFill>
        <p:spPr bwMode="auto">
          <a:xfrm>
            <a:off x="2445202" y="4877572"/>
            <a:ext cx="6409944" cy="184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05417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smtClean="0"/>
              <a:t>Module 18.13: Arrhythmias</a:t>
            </a:r>
            <a:br>
              <a:rPr lang="en-US" smtClean="0"/>
            </a:br>
            <a:endParaRPr lang="en-US" dirty="0"/>
          </a:p>
        </p:txBody>
      </p:sp>
      <p:sp>
        <p:nvSpPr>
          <p:cNvPr id="3" name="Content Placeholder 2"/>
          <p:cNvSpPr>
            <a:spLocks noGrp="1"/>
          </p:cNvSpPr>
          <p:nvPr>
            <p:ph idx="1"/>
          </p:nvPr>
        </p:nvSpPr>
        <p:spPr/>
        <p:txBody>
          <a:bodyPr/>
          <a:lstStyle/>
          <a:p>
            <a:r>
              <a:rPr lang="en-US" b="1" dirty="0" smtClean="0"/>
              <a:t>Cardiac arrhythmias </a:t>
            </a:r>
            <a:r>
              <a:rPr lang="en-US" dirty="0" smtClean="0"/>
              <a:t>(continued)</a:t>
            </a:r>
          </a:p>
          <a:p>
            <a:pPr lvl="1"/>
            <a:r>
              <a:rPr lang="en-US" b="1" dirty="0" smtClean="0"/>
              <a:t>Paroxysmal atrial tachycardia</a:t>
            </a:r>
            <a:r>
              <a:rPr lang="en-US" dirty="0" smtClean="0"/>
              <a:t> (</a:t>
            </a:r>
            <a:r>
              <a:rPr lang="en-US" b="1" dirty="0" smtClean="0"/>
              <a:t>PAT</a:t>
            </a:r>
            <a:r>
              <a:rPr lang="en-US" dirty="0" smtClean="0"/>
              <a:t>)</a:t>
            </a:r>
          </a:p>
          <a:p>
            <a:pPr lvl="2"/>
            <a:r>
              <a:rPr lang="en-US" dirty="0" smtClean="0"/>
              <a:t>Premature atrial contraction triggers flurry of atrial activity</a:t>
            </a:r>
          </a:p>
          <a:p>
            <a:pPr lvl="2"/>
            <a:r>
              <a:rPr lang="en-US" dirty="0" smtClean="0"/>
              <a:t>Ventricles keep pace</a:t>
            </a:r>
          </a:p>
          <a:p>
            <a:pPr lvl="2"/>
            <a:r>
              <a:rPr lang="en-US" dirty="0" smtClean="0"/>
              <a:t>Heart rate jumps to about 180 bpm</a:t>
            </a:r>
            <a:endParaRPr lang="en-US" dirty="0"/>
          </a:p>
        </p:txBody>
      </p:sp>
      <p:sp>
        <p:nvSpPr>
          <p:cNvPr id="10" name="Title 1"/>
          <p:cNvSpPr txBox="1">
            <a:spLocks/>
          </p:cNvSpPr>
          <p:nvPr/>
        </p:nvSpPr>
        <p:spPr>
          <a:xfrm>
            <a:off x="446089" y="99527"/>
            <a:ext cx="2676252" cy="3861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endParaRPr lang="en-US" sz="2000" dirty="0">
              <a:latin typeface="Arial Narrow" panose="020B0606020202030204" pitchFamily="34" charset="0"/>
            </a:endParaRPr>
          </a:p>
        </p:txBody>
      </p:sp>
      <p:sp>
        <p:nvSpPr>
          <p:cNvPr id="4" name="Footer Placeholder 3"/>
          <p:cNvSpPr>
            <a:spLocks noGrp="1"/>
          </p:cNvSpPr>
          <p:nvPr>
            <p:ph type="ftr" sz="quarter" idx="10"/>
          </p:nvPr>
        </p:nvSpPr>
        <p:spPr/>
        <p:txBody>
          <a:bodyPr/>
          <a:lstStyle/>
          <a:p>
            <a:pPr>
              <a:defRPr/>
            </a:pPr>
            <a:r>
              <a:rPr lang="en-US" smtClean="0"/>
              <a:t>© 2018 Pearson Education, Inc.</a:t>
            </a:r>
            <a:endParaRPr lang="en-US" dirty="0"/>
          </a:p>
        </p:txBody>
      </p:sp>
      <p:pic>
        <p:nvPicPr>
          <p:cNvPr id="4098" name="Picture 2" descr="\\192.168.4.30\conversion\IRDVD\JPG Creation\Martini _VAP3E\Output\Chapter 18\JPEG FILES\Labeled\fig_18_13_02_B-L.jpg"/>
          <p:cNvPicPr>
            <a:picLocks noChangeAspect="1" noChangeArrowheads="1"/>
          </p:cNvPicPr>
          <p:nvPr/>
        </p:nvPicPr>
        <p:blipFill rotWithShape="1">
          <a:blip r:embed="rId2">
            <a:extLst>
              <a:ext uri="{28A0092B-C50C-407E-A947-70E740481C1C}">
                <a14:useLocalDpi xmlns:a14="http://schemas.microsoft.com/office/drawing/2010/main" val="0"/>
              </a:ext>
            </a:extLst>
          </a:blip>
          <a:srcRect b="6295"/>
          <a:stretch/>
        </p:blipFill>
        <p:spPr bwMode="auto">
          <a:xfrm>
            <a:off x="316960" y="3896412"/>
            <a:ext cx="8546592" cy="2182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23301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smtClean="0"/>
              <a:t>Module 18.13: Arrhythmias</a:t>
            </a:r>
            <a:br>
              <a:rPr lang="en-US" smtClean="0"/>
            </a:br>
            <a:endParaRPr lang="en-US" dirty="0"/>
          </a:p>
        </p:txBody>
      </p:sp>
      <p:sp>
        <p:nvSpPr>
          <p:cNvPr id="7" name="Content Placeholder 6"/>
          <p:cNvSpPr>
            <a:spLocks noGrp="1"/>
          </p:cNvSpPr>
          <p:nvPr>
            <p:ph idx="1"/>
          </p:nvPr>
        </p:nvSpPr>
        <p:spPr/>
        <p:txBody>
          <a:bodyPr/>
          <a:lstStyle/>
          <a:p>
            <a:r>
              <a:rPr lang="en-US" b="1" dirty="0" smtClean="0"/>
              <a:t>Cardiac arrhythmias </a:t>
            </a:r>
            <a:r>
              <a:rPr lang="en-US" dirty="0" smtClean="0"/>
              <a:t>(continued)</a:t>
            </a:r>
          </a:p>
          <a:p>
            <a:pPr lvl="1"/>
            <a:r>
              <a:rPr lang="en-US" b="1" dirty="0" smtClean="0"/>
              <a:t>Atrial fibrillation</a:t>
            </a:r>
          </a:p>
          <a:p>
            <a:pPr lvl="2"/>
            <a:r>
              <a:rPr lang="en-US" dirty="0" smtClean="0"/>
              <a:t>Impulses move over atrial surface at up to 500 bpm</a:t>
            </a:r>
          </a:p>
          <a:p>
            <a:pPr lvl="2"/>
            <a:r>
              <a:rPr lang="en-US" dirty="0" smtClean="0"/>
              <a:t>Atria quiver—not organized contraction</a:t>
            </a:r>
          </a:p>
          <a:p>
            <a:pPr lvl="2"/>
            <a:r>
              <a:rPr lang="en-US" dirty="0" smtClean="0"/>
              <a:t>Ventricular rate cannot follow, may remain fairly normal</a:t>
            </a:r>
          </a:p>
          <a:p>
            <a:pPr lvl="2"/>
            <a:r>
              <a:rPr lang="en-US" dirty="0" smtClean="0"/>
              <a:t>Atria nonfunctional, but ventricles still fill passively</a:t>
            </a:r>
          </a:p>
          <a:p>
            <a:pPr lvl="2"/>
            <a:r>
              <a:rPr lang="en-US" dirty="0" smtClean="0"/>
              <a:t>Person may not realize there is an arrhythmia</a:t>
            </a:r>
            <a:endParaRPr lang="en-US" dirty="0"/>
          </a:p>
        </p:txBody>
      </p:sp>
      <p:sp>
        <p:nvSpPr>
          <p:cNvPr id="8" name="Footer Placeholder 7"/>
          <p:cNvSpPr>
            <a:spLocks noGrp="1"/>
          </p:cNvSpPr>
          <p:nvPr>
            <p:ph type="ftr" sz="quarter" idx="10"/>
          </p:nvPr>
        </p:nvSpPr>
        <p:spPr/>
        <p:txBody>
          <a:bodyPr/>
          <a:lstStyle/>
          <a:p>
            <a:pPr>
              <a:defRPr/>
            </a:pPr>
            <a:r>
              <a:rPr lang="en-US" smtClean="0"/>
              <a:t>© 2018 Pearson Education, Inc.</a:t>
            </a:r>
            <a:endParaRPr lang="en-US" dirty="0"/>
          </a:p>
        </p:txBody>
      </p:sp>
      <p:pic>
        <p:nvPicPr>
          <p:cNvPr id="5122" name="Picture 2" descr="\\192.168.4.30\conversion\IRDVD\JPG Creation\Martini _VAP3E\Output\Chapter 18\JPEG FILES\Labeled\fig_18_13_02_C-L.jpg"/>
          <p:cNvPicPr>
            <a:picLocks noChangeAspect="1" noChangeArrowheads="1"/>
          </p:cNvPicPr>
          <p:nvPr/>
        </p:nvPicPr>
        <p:blipFill rotWithShape="1">
          <a:blip r:embed="rId3">
            <a:extLst>
              <a:ext uri="{28A0092B-C50C-407E-A947-70E740481C1C}">
                <a14:useLocalDpi xmlns:a14="http://schemas.microsoft.com/office/drawing/2010/main" val="0"/>
              </a:ext>
            </a:extLst>
          </a:blip>
          <a:srcRect b="5398"/>
          <a:stretch/>
        </p:blipFill>
        <p:spPr bwMode="auto">
          <a:xfrm>
            <a:off x="1385284" y="4609728"/>
            <a:ext cx="6409944" cy="1838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0651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smtClean="0"/>
              <a:t>Module 18.13: Arrhythmias</a:t>
            </a:r>
            <a:br>
              <a:rPr lang="en-US" smtClean="0"/>
            </a:br>
            <a:endParaRPr lang="en-US" dirty="0"/>
          </a:p>
        </p:txBody>
      </p:sp>
      <p:sp>
        <p:nvSpPr>
          <p:cNvPr id="3" name="Content Placeholder 2"/>
          <p:cNvSpPr>
            <a:spLocks noGrp="1"/>
          </p:cNvSpPr>
          <p:nvPr>
            <p:ph idx="1"/>
          </p:nvPr>
        </p:nvSpPr>
        <p:spPr/>
        <p:txBody>
          <a:bodyPr/>
          <a:lstStyle/>
          <a:p>
            <a:r>
              <a:rPr lang="en-US" b="1" dirty="0" smtClean="0"/>
              <a:t>Cardiac arrhythmias </a:t>
            </a:r>
            <a:r>
              <a:rPr lang="en-US" dirty="0" smtClean="0"/>
              <a:t>(continued)</a:t>
            </a:r>
          </a:p>
          <a:p>
            <a:pPr lvl="1"/>
            <a:r>
              <a:rPr lang="en-US" b="1" dirty="0" smtClean="0"/>
              <a:t>Premature ventricular contractions</a:t>
            </a:r>
            <a:r>
              <a:rPr lang="en-US" dirty="0" smtClean="0"/>
              <a:t> (</a:t>
            </a:r>
            <a:r>
              <a:rPr lang="en-US" b="1" dirty="0" smtClean="0"/>
              <a:t>PVCs</a:t>
            </a:r>
            <a:r>
              <a:rPr lang="en-US" dirty="0" smtClean="0"/>
              <a:t>)</a:t>
            </a:r>
          </a:p>
          <a:p>
            <a:pPr lvl="2"/>
            <a:r>
              <a:rPr lang="en-US" dirty="0" smtClean="0"/>
              <a:t>Purkinje cell or ventricular myocardial cell depolarizes; triggers premature contraction</a:t>
            </a:r>
          </a:p>
          <a:p>
            <a:pPr lvl="3"/>
            <a:r>
              <a:rPr lang="en-US" dirty="0" smtClean="0"/>
              <a:t>Cell responsible called an </a:t>
            </a:r>
            <a:r>
              <a:rPr lang="en-US" b="1" dirty="0" smtClean="0"/>
              <a:t>ectopic</a:t>
            </a:r>
            <a:r>
              <a:rPr lang="en-US" dirty="0" smtClean="0"/>
              <a:t> </a:t>
            </a:r>
            <a:r>
              <a:rPr lang="en-US" b="1" dirty="0" smtClean="0"/>
              <a:t>pacemaker</a:t>
            </a:r>
            <a:r>
              <a:rPr lang="en-US" dirty="0" smtClean="0"/>
              <a:t> (pacemaker other than the SA node)</a:t>
            </a:r>
          </a:p>
          <a:p>
            <a:pPr lvl="2"/>
            <a:r>
              <a:rPr lang="en-US" dirty="0" smtClean="0"/>
              <a:t>Single PVCs common, not dangerous</a:t>
            </a:r>
          </a:p>
          <a:p>
            <a:pPr lvl="2"/>
            <a:r>
              <a:rPr lang="en-US" dirty="0" smtClean="0"/>
              <a:t>Frequency increased by epinephrine, stimulatory drugs, or ionic changes that depolarize cardiac </a:t>
            </a:r>
            <a:br>
              <a:rPr lang="en-US" dirty="0" smtClean="0"/>
            </a:br>
            <a:r>
              <a:rPr lang="en-US" dirty="0" smtClean="0"/>
              <a:t>muscle cells</a:t>
            </a:r>
            <a:endParaRPr lang="en-US" dirty="0"/>
          </a:p>
        </p:txBody>
      </p:sp>
      <p:sp>
        <p:nvSpPr>
          <p:cNvPr id="4" name="Footer Placeholder 3"/>
          <p:cNvSpPr>
            <a:spLocks noGrp="1"/>
          </p:cNvSpPr>
          <p:nvPr>
            <p:ph type="ftr" sz="quarter" idx="10"/>
          </p:nvPr>
        </p:nvSpPr>
        <p:spPr/>
        <p:txBody>
          <a:bodyPr/>
          <a:lstStyle/>
          <a:p>
            <a:pPr>
              <a:defRPr/>
            </a:pPr>
            <a:r>
              <a:rPr lang="en-US" smtClean="0"/>
              <a:t>© 2018 Pearson Education, Inc.</a:t>
            </a:r>
            <a:endParaRPr lang="en-US" dirty="0"/>
          </a:p>
        </p:txBody>
      </p:sp>
      <p:pic>
        <p:nvPicPr>
          <p:cNvPr id="6" name="Picture 56" descr="\\192.168.4.30\conversion\IRDVD\JPG Creation\Martini _VAP3E\Output\Chapter 18\JPEG FILES\Labeled\fig_18_13_02_D-L.jpg"/>
          <p:cNvPicPr>
            <a:picLocks noChangeAspect="1" noChangeArrowheads="1"/>
          </p:cNvPicPr>
          <p:nvPr/>
        </p:nvPicPr>
        <p:blipFill rotWithShape="1">
          <a:blip r:embed="rId2">
            <a:extLst>
              <a:ext uri="{28A0092B-C50C-407E-A947-70E740481C1C}">
                <a14:useLocalDpi xmlns:a14="http://schemas.microsoft.com/office/drawing/2010/main" val="0"/>
              </a:ext>
            </a:extLst>
          </a:blip>
          <a:srcRect r="12414" b="5365"/>
          <a:stretch/>
        </p:blipFill>
        <p:spPr bwMode="auto">
          <a:xfrm>
            <a:off x="3615675" y="4711606"/>
            <a:ext cx="5309962" cy="190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4700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smtClean="0"/>
              <a:t>Module 18.2: The pericardium</a:t>
            </a:r>
            <a:endParaRPr lang="en-US" dirty="0"/>
          </a:p>
        </p:txBody>
      </p:sp>
      <p:sp>
        <p:nvSpPr>
          <p:cNvPr id="2" name="Content Placeholder 1"/>
          <p:cNvSpPr>
            <a:spLocks noGrp="1"/>
          </p:cNvSpPr>
          <p:nvPr>
            <p:ph idx="1"/>
          </p:nvPr>
        </p:nvSpPr>
        <p:spPr/>
        <p:txBody>
          <a:bodyPr/>
          <a:lstStyle/>
          <a:p>
            <a:r>
              <a:rPr lang="en-US" dirty="0" smtClean="0"/>
              <a:t>Relationship between heart and pericardium</a:t>
            </a:r>
          </a:p>
          <a:p>
            <a:pPr marL="402336" indent="-228600">
              <a:buClr>
                <a:srgbClr val="00743A"/>
              </a:buClr>
              <a:buFont typeface="Wingdings" panose="05000000000000000000" pitchFamily="2" charset="2"/>
              <a:buChar char="§"/>
            </a:pPr>
            <a:r>
              <a:rPr lang="en-US" sz="2600" dirty="0" smtClean="0"/>
              <a:t>Push fist into partly inflated balloon</a:t>
            </a:r>
          </a:p>
          <a:p>
            <a:pPr marL="402336" indent="-228600">
              <a:buClr>
                <a:srgbClr val="00743A"/>
              </a:buClr>
              <a:buFont typeface="Wingdings" panose="05000000000000000000" pitchFamily="2" charset="2"/>
              <a:buChar char="§"/>
            </a:pPr>
            <a:r>
              <a:rPr lang="en-US" sz="2600" dirty="0" smtClean="0"/>
              <a:t>Fist = heart</a:t>
            </a:r>
          </a:p>
          <a:p>
            <a:pPr marL="402336" indent="-228600">
              <a:buClr>
                <a:srgbClr val="00743A"/>
              </a:buClr>
              <a:buFont typeface="Wingdings" panose="05000000000000000000" pitchFamily="2" charset="2"/>
              <a:buChar char="§"/>
            </a:pPr>
            <a:r>
              <a:rPr lang="en-US" sz="2600" dirty="0" smtClean="0"/>
              <a:t>Wrist = base of heart, with </a:t>
            </a:r>
            <a:r>
              <a:rPr lang="en-US" sz="2600" b="1" dirty="0" smtClean="0"/>
              <a:t>great vessels</a:t>
            </a:r>
          </a:p>
          <a:p>
            <a:pPr marL="402336" indent="-228600">
              <a:buClr>
                <a:srgbClr val="00743A"/>
              </a:buClr>
              <a:buFont typeface="Wingdings" panose="05000000000000000000" pitchFamily="2" charset="2"/>
              <a:buChar char="§"/>
            </a:pPr>
            <a:r>
              <a:rPr lang="en-US" sz="2600" dirty="0" smtClean="0"/>
              <a:t>Inside of balloon = pericardial cavity</a:t>
            </a:r>
            <a:endParaRPr lang="en-US" sz="2600" dirty="0"/>
          </a:p>
        </p:txBody>
      </p:sp>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pic>
        <p:nvPicPr>
          <p:cNvPr id="7" name="Picture 6" descr="\\192.168.4.30\conversion\IRDVD\JPG Creation\Martini _VAP3E\Output\Chapter 18\JPEG FILES\Labeled\fig_18_02_03-L.jpg"/>
          <p:cNvPicPr>
            <a:picLocks noChangeAspect="1" noChangeArrowheads="1"/>
          </p:cNvPicPr>
          <p:nvPr/>
        </p:nvPicPr>
        <p:blipFill>
          <a:blip r:embed="rId3">
            <a:extLst>
              <a:ext uri="{28A0092B-C50C-407E-A947-70E740481C1C}">
                <a14:useLocalDpi xmlns:a14="http://schemas.microsoft.com/office/drawing/2010/main" val="0"/>
              </a:ext>
            </a:extLst>
          </a:blip>
          <a:srcRect b="4472"/>
          <a:stretch>
            <a:fillRect/>
          </a:stretch>
        </p:blipFill>
        <p:spPr bwMode="auto">
          <a:xfrm>
            <a:off x="1061434" y="3522259"/>
            <a:ext cx="7057644" cy="3069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98287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smtClean="0"/>
              <a:t>Module 18.13: Arrhythmias</a:t>
            </a:r>
            <a:br>
              <a:rPr lang="en-US" dirty="0" smtClean="0"/>
            </a:br>
            <a:endParaRPr lang="en-US" dirty="0"/>
          </a:p>
        </p:txBody>
      </p:sp>
      <p:sp>
        <p:nvSpPr>
          <p:cNvPr id="7" name="Content Placeholder 6"/>
          <p:cNvSpPr>
            <a:spLocks noGrp="1"/>
          </p:cNvSpPr>
          <p:nvPr>
            <p:ph idx="1"/>
          </p:nvPr>
        </p:nvSpPr>
        <p:spPr/>
        <p:txBody>
          <a:bodyPr/>
          <a:lstStyle/>
          <a:p>
            <a:r>
              <a:rPr lang="en-US" b="1" dirty="0"/>
              <a:t>Cardiac arrhythmias </a:t>
            </a:r>
            <a:r>
              <a:rPr lang="en-US" dirty="0"/>
              <a:t>(continued)</a:t>
            </a:r>
          </a:p>
          <a:p>
            <a:pPr lvl="1"/>
            <a:r>
              <a:rPr lang="en-US" b="1" dirty="0"/>
              <a:t>Ventricular tachycardia</a:t>
            </a:r>
          </a:p>
          <a:p>
            <a:pPr lvl="2"/>
            <a:r>
              <a:rPr lang="en-US" dirty="0"/>
              <a:t>Also known as </a:t>
            </a:r>
            <a:r>
              <a:rPr lang="en-US" b="1" dirty="0"/>
              <a:t>VT</a:t>
            </a:r>
            <a:r>
              <a:rPr lang="en-US" dirty="0"/>
              <a:t> or </a:t>
            </a:r>
            <a:r>
              <a:rPr lang="en-US" b="1" dirty="0"/>
              <a:t>V-tach</a:t>
            </a:r>
          </a:p>
          <a:p>
            <a:pPr lvl="2"/>
            <a:r>
              <a:rPr lang="en-US" dirty="0"/>
              <a:t>Defined as four or more PVCs without intervening normal beats</a:t>
            </a:r>
          </a:p>
          <a:p>
            <a:pPr lvl="2"/>
            <a:r>
              <a:rPr lang="en-US" dirty="0"/>
              <a:t>Multiple PVCs and V-tach may indicate serious cardiac </a:t>
            </a:r>
            <a:r>
              <a:rPr lang="en-US" dirty="0" smtClean="0"/>
              <a:t>problems</a:t>
            </a:r>
            <a:endParaRPr lang="en-US" dirty="0"/>
          </a:p>
        </p:txBody>
      </p:sp>
      <p:sp>
        <p:nvSpPr>
          <p:cNvPr id="8" name="Footer Placeholder 7"/>
          <p:cNvSpPr>
            <a:spLocks noGrp="1"/>
          </p:cNvSpPr>
          <p:nvPr>
            <p:ph type="ftr" sz="quarter" idx="10"/>
          </p:nvPr>
        </p:nvSpPr>
        <p:spPr/>
        <p:txBody>
          <a:bodyPr/>
          <a:lstStyle/>
          <a:p>
            <a:pPr>
              <a:defRPr/>
            </a:pPr>
            <a:r>
              <a:rPr lang="en-US" smtClean="0"/>
              <a:t>© 2018 Pearson Education, Inc.</a:t>
            </a:r>
            <a:endParaRPr lang="en-US" dirty="0"/>
          </a:p>
        </p:txBody>
      </p:sp>
      <p:pic>
        <p:nvPicPr>
          <p:cNvPr id="13" name="Picture 57" descr="\\192.168.4.30\conversion\IRDVD\JPG Creation\Martini _VAP3E\Output\Chapter 18\JPEG FILES\Labeled\fig_18_13_02_E-L.jpg"/>
          <p:cNvPicPr>
            <a:picLocks noChangeAspect="1" noChangeArrowheads="1"/>
          </p:cNvPicPr>
          <p:nvPr/>
        </p:nvPicPr>
        <p:blipFill>
          <a:blip r:embed="rId2">
            <a:extLst>
              <a:ext uri="{28A0092B-C50C-407E-A947-70E740481C1C}">
                <a14:useLocalDpi xmlns:a14="http://schemas.microsoft.com/office/drawing/2010/main" val="0"/>
              </a:ext>
            </a:extLst>
          </a:blip>
          <a:srcRect b="5020"/>
          <a:stretch>
            <a:fillRect/>
          </a:stretch>
        </p:blipFill>
        <p:spPr bwMode="auto">
          <a:xfrm>
            <a:off x="1171619" y="4102011"/>
            <a:ext cx="6837274" cy="2306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11143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smtClean="0"/>
              <a:t>Module 18.13: Arrhythmias</a:t>
            </a:r>
            <a:br>
              <a:rPr lang="en-US" smtClean="0"/>
            </a:br>
            <a:endParaRPr lang="en-US" dirty="0"/>
          </a:p>
        </p:txBody>
      </p:sp>
      <p:sp>
        <p:nvSpPr>
          <p:cNvPr id="16" name="Content Placeholder 15"/>
          <p:cNvSpPr>
            <a:spLocks noGrp="1"/>
          </p:cNvSpPr>
          <p:nvPr>
            <p:ph idx="1"/>
          </p:nvPr>
        </p:nvSpPr>
        <p:spPr/>
        <p:txBody>
          <a:bodyPr/>
          <a:lstStyle/>
          <a:p>
            <a:r>
              <a:rPr lang="en-US" b="1" dirty="0" smtClean="0"/>
              <a:t>Cardiac arrhythmias </a:t>
            </a:r>
            <a:r>
              <a:rPr lang="en-US" dirty="0" smtClean="0"/>
              <a:t>(continued)</a:t>
            </a:r>
          </a:p>
          <a:p>
            <a:pPr lvl="1"/>
            <a:r>
              <a:rPr lang="en-US" b="1" dirty="0" smtClean="0"/>
              <a:t>Ventricular fibrillation</a:t>
            </a:r>
          </a:p>
          <a:p>
            <a:pPr lvl="2"/>
            <a:r>
              <a:rPr lang="en-US" dirty="0" smtClean="0"/>
              <a:t>Also known as </a:t>
            </a:r>
            <a:r>
              <a:rPr lang="en-US" b="1" dirty="0" smtClean="0"/>
              <a:t>VF</a:t>
            </a:r>
            <a:r>
              <a:rPr lang="en-US" dirty="0" smtClean="0"/>
              <a:t> or </a:t>
            </a:r>
            <a:r>
              <a:rPr lang="en-US" b="1" dirty="0" smtClean="0"/>
              <a:t>V-fib</a:t>
            </a:r>
          </a:p>
          <a:p>
            <a:pPr lvl="2"/>
            <a:r>
              <a:rPr lang="en-US" dirty="0" smtClean="0"/>
              <a:t>Responsible for condition known as </a:t>
            </a:r>
            <a:r>
              <a:rPr lang="en-US" b="1" dirty="0" smtClean="0"/>
              <a:t>cardiac arrest</a:t>
            </a:r>
          </a:p>
          <a:p>
            <a:pPr lvl="2"/>
            <a:r>
              <a:rPr lang="en-US" dirty="0" smtClean="0"/>
              <a:t>Rapidly fatal because ventricles quiver, but cannot pump any blood</a:t>
            </a:r>
            <a:endParaRPr lang="en-US" dirty="0"/>
          </a:p>
        </p:txBody>
      </p:sp>
      <p:sp>
        <p:nvSpPr>
          <p:cNvPr id="17" name="Footer Placeholder 16"/>
          <p:cNvSpPr>
            <a:spLocks noGrp="1"/>
          </p:cNvSpPr>
          <p:nvPr>
            <p:ph type="ftr" sz="quarter" idx="10"/>
          </p:nvPr>
        </p:nvSpPr>
        <p:spPr/>
        <p:txBody>
          <a:bodyPr/>
          <a:lstStyle/>
          <a:p>
            <a:pPr>
              <a:defRPr/>
            </a:pPr>
            <a:r>
              <a:rPr lang="en-US" smtClean="0"/>
              <a:t>© 2018 Pearson Education, Inc.</a:t>
            </a:r>
            <a:endParaRPr lang="en-US" dirty="0"/>
          </a:p>
        </p:txBody>
      </p:sp>
      <p:pic>
        <p:nvPicPr>
          <p:cNvPr id="21" name="Picture 58" descr="\\192.168.4.30\conversion\IRDVD\JPG Creation\Martini _VAP3E\Output\Chapter 18\JPEG FILES\Labeled\fig_18_13_02_F-L.jpg"/>
          <p:cNvPicPr>
            <a:picLocks noChangeAspect="1" noChangeArrowheads="1"/>
          </p:cNvPicPr>
          <p:nvPr/>
        </p:nvPicPr>
        <p:blipFill>
          <a:blip r:embed="rId3">
            <a:extLst>
              <a:ext uri="{28A0092B-C50C-407E-A947-70E740481C1C}">
                <a14:useLocalDpi xmlns:a14="http://schemas.microsoft.com/office/drawing/2010/main" val="0"/>
              </a:ext>
            </a:extLst>
          </a:blip>
          <a:srcRect b="5470"/>
          <a:stretch>
            <a:fillRect/>
          </a:stretch>
        </p:blipFill>
        <p:spPr bwMode="auto">
          <a:xfrm>
            <a:off x="298704" y="3720083"/>
            <a:ext cx="8546592" cy="2633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12365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smtClean="0"/>
              <a:t>Module 18.13: Review</a:t>
            </a:r>
            <a:endParaRPr lang="en-US" dirty="0"/>
          </a:p>
        </p:txBody>
      </p:sp>
      <p:sp>
        <p:nvSpPr>
          <p:cNvPr id="30722" name="Content Placeholder 2"/>
          <p:cNvSpPr>
            <a:spLocks noGrp="1"/>
          </p:cNvSpPr>
          <p:nvPr>
            <p:ph idx="1"/>
          </p:nvPr>
        </p:nvSpPr>
        <p:spPr/>
        <p:txBody>
          <a:bodyPr/>
          <a:lstStyle/>
          <a:p>
            <a:pPr marL="514350" indent="-514350">
              <a:buClr>
                <a:srgbClr val="00743A"/>
              </a:buClr>
              <a:buFont typeface="+mj-lt"/>
              <a:buAutoNum type="alphaUcPeriod"/>
            </a:pPr>
            <a:r>
              <a:rPr lang="en-US" dirty="0" smtClean="0"/>
              <a:t>Define </a:t>
            </a:r>
            <a:r>
              <a:rPr lang="en-US" i="1" dirty="0" smtClean="0"/>
              <a:t>electrocardiogram</a:t>
            </a:r>
            <a:r>
              <a:rPr lang="en-US" dirty="0" smtClean="0"/>
              <a:t>.</a:t>
            </a:r>
          </a:p>
          <a:p>
            <a:pPr marL="514350" indent="-514350">
              <a:buClr>
                <a:srgbClr val="00743A"/>
              </a:buClr>
              <a:buFont typeface="+mj-lt"/>
              <a:buAutoNum type="alphaUcPeriod"/>
            </a:pPr>
            <a:r>
              <a:rPr lang="en-US" dirty="0" smtClean="0"/>
              <a:t>List the important features of the ECG, and indicate what each represents.</a:t>
            </a:r>
          </a:p>
          <a:p>
            <a:pPr marL="514350" indent="-514350">
              <a:buClr>
                <a:srgbClr val="00743A"/>
              </a:buClr>
              <a:buFont typeface="+mj-lt"/>
              <a:buAutoNum type="alphaUcPeriod"/>
            </a:pPr>
            <a:r>
              <a:rPr lang="en-US" dirty="0" smtClean="0"/>
              <a:t>Why is ventricular fibrillation fatal?</a:t>
            </a:r>
          </a:p>
          <a:p>
            <a:endParaRPr lang="en-US" sz="1200" dirty="0" smtClean="0"/>
          </a:p>
          <a:p>
            <a:r>
              <a:rPr lang="en-US" i="1" dirty="0" smtClean="0"/>
              <a:t>Learning Outcome:</a:t>
            </a:r>
            <a:r>
              <a:rPr lang="en-US" dirty="0" smtClean="0"/>
              <a:t> Identify the electrical events shown on an electrocardiogram.</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15009983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18.14: The intrinsic heart rate can be altered by autonomic activity</a:t>
            </a:r>
            <a:endParaRPr lang="en-US" dirty="0"/>
          </a:p>
        </p:txBody>
      </p:sp>
      <p:sp>
        <p:nvSpPr>
          <p:cNvPr id="39938" name="Content Placeholder 2"/>
          <p:cNvSpPr>
            <a:spLocks noGrp="1"/>
          </p:cNvSpPr>
          <p:nvPr>
            <p:ph idx="1"/>
          </p:nvPr>
        </p:nvSpPr>
        <p:spPr/>
        <p:txBody>
          <a:bodyPr/>
          <a:lstStyle/>
          <a:p>
            <a:r>
              <a:rPr lang="en-US" b="1" dirty="0" smtClean="0"/>
              <a:t>Pacemaker potential</a:t>
            </a:r>
          </a:p>
          <a:p>
            <a:pPr lvl="1"/>
            <a:r>
              <a:rPr lang="en-US" dirty="0" smtClean="0"/>
              <a:t>Pacemaker cells in SA/AV nodes cannot maintain a stable resting membrane potential; membrane drifts toward threshold</a:t>
            </a:r>
          </a:p>
          <a:p>
            <a:pPr lvl="2"/>
            <a:r>
              <a:rPr lang="en-US" b="1" dirty="0" smtClean="0"/>
              <a:t>Pacemaker potential</a:t>
            </a:r>
            <a:r>
              <a:rPr lang="en-US" dirty="0" smtClean="0"/>
              <a:t> = the gradual spontaneous depolarization</a:t>
            </a:r>
          </a:p>
        </p:txBody>
      </p:sp>
      <p:sp>
        <p:nvSpPr>
          <p:cNvPr id="2" name="Footer Placeholder 1"/>
          <p:cNvSpPr>
            <a:spLocks noGrp="1"/>
          </p:cNvSpPr>
          <p:nvPr>
            <p:ph type="ftr" sz="quarter" idx="10"/>
          </p:nvPr>
        </p:nvSpPr>
        <p:spPr/>
        <p:txBody>
          <a:bodyPr/>
          <a:lstStyle/>
          <a:p>
            <a:r>
              <a:rPr lang="en-US" smtClean="0"/>
              <a:t>© 2018 Pearson Education, Inc.</a:t>
            </a:r>
            <a:endParaRPr lang="en-US" dirty="0"/>
          </a:p>
        </p:txBody>
      </p:sp>
      <p:pic>
        <p:nvPicPr>
          <p:cNvPr id="13" name="Picture 59" descr="\\192.168.4.30\conversion\IRDVD\JPG Creation\Martini _VAP3E\Output\Chapter 18\JPEG FILES\Labeled\fig_18_14_01-L.jpg"/>
          <p:cNvPicPr>
            <a:picLocks noChangeAspect="1" noChangeArrowheads="1"/>
          </p:cNvPicPr>
          <p:nvPr/>
        </p:nvPicPr>
        <p:blipFill>
          <a:blip r:embed="rId2">
            <a:extLst>
              <a:ext uri="{28A0092B-C50C-407E-A947-70E740481C1C}">
                <a14:useLocalDpi xmlns:a14="http://schemas.microsoft.com/office/drawing/2010/main" val="0"/>
              </a:ext>
            </a:extLst>
          </a:blip>
          <a:srcRect b="4146"/>
          <a:stretch>
            <a:fillRect/>
          </a:stretch>
        </p:blipFill>
        <p:spPr bwMode="auto">
          <a:xfrm>
            <a:off x="1543050" y="3926895"/>
            <a:ext cx="5973769" cy="2462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4425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18.14: The intrinsic heart rate can be altered by autonomic activity</a:t>
            </a:r>
            <a:endParaRPr lang="en-US" dirty="0"/>
          </a:p>
        </p:txBody>
      </p:sp>
      <p:sp>
        <p:nvSpPr>
          <p:cNvPr id="39938" name="Content Placeholder 2"/>
          <p:cNvSpPr>
            <a:spLocks noGrp="1"/>
          </p:cNvSpPr>
          <p:nvPr>
            <p:ph idx="1"/>
          </p:nvPr>
        </p:nvSpPr>
        <p:spPr/>
        <p:txBody>
          <a:bodyPr/>
          <a:lstStyle/>
          <a:p>
            <a:r>
              <a:rPr lang="en-US" b="1" dirty="0" smtClean="0"/>
              <a:t>Pacemaker potential</a:t>
            </a:r>
            <a:r>
              <a:rPr lang="en-US" dirty="0" smtClean="0"/>
              <a:t> (continued)</a:t>
            </a:r>
            <a:endParaRPr lang="en-US" b="1" dirty="0" smtClean="0"/>
          </a:p>
          <a:p>
            <a:pPr lvl="2"/>
            <a:r>
              <a:rPr lang="en-US" dirty="0" smtClean="0"/>
              <a:t>Pacemaker potential in SA node cells occurs </a:t>
            </a:r>
            <a:br>
              <a:rPr lang="en-US" dirty="0" smtClean="0"/>
            </a:br>
            <a:r>
              <a:rPr lang="en-US" dirty="0" smtClean="0"/>
              <a:t>80–100 times/min</a:t>
            </a:r>
          </a:p>
          <a:p>
            <a:pPr lvl="3"/>
            <a:r>
              <a:rPr lang="en-US" dirty="0" smtClean="0"/>
              <a:t>Establishes heart rate</a:t>
            </a:r>
          </a:p>
          <a:p>
            <a:pPr lvl="3"/>
            <a:r>
              <a:rPr lang="en-US" dirty="0" smtClean="0"/>
              <a:t>SA node brings AV nodal cells to threshold before they reach it on their own, thus SA node paces the heart</a:t>
            </a:r>
          </a:p>
        </p:txBody>
      </p:sp>
      <p:sp>
        <p:nvSpPr>
          <p:cNvPr id="2" name="Footer Placeholder 1"/>
          <p:cNvSpPr>
            <a:spLocks noGrp="1"/>
          </p:cNvSpPr>
          <p:nvPr>
            <p:ph type="ftr" sz="quarter" idx="10"/>
          </p:nvPr>
        </p:nvSpPr>
        <p:spPr/>
        <p:txBody>
          <a:bodyPr/>
          <a:lstStyle/>
          <a:p>
            <a:r>
              <a:rPr lang="en-US" smtClean="0"/>
              <a:t>© 2018 Pearson Education, Inc.</a:t>
            </a:r>
            <a:endParaRPr lang="en-US" dirty="0"/>
          </a:p>
        </p:txBody>
      </p:sp>
      <p:pic>
        <p:nvPicPr>
          <p:cNvPr id="6" name="Picture 59" descr="\\192.168.4.30\conversion\IRDVD\JPG Creation\Martini _VAP3E\Output\Chapter 18\JPEG FILES\Labeled\fig_18_14_01-L.jpg"/>
          <p:cNvPicPr>
            <a:picLocks noChangeAspect="1" noChangeArrowheads="1"/>
          </p:cNvPicPr>
          <p:nvPr/>
        </p:nvPicPr>
        <p:blipFill>
          <a:blip r:embed="rId2">
            <a:extLst>
              <a:ext uri="{28A0092B-C50C-407E-A947-70E740481C1C}">
                <a14:useLocalDpi xmlns:a14="http://schemas.microsoft.com/office/drawing/2010/main" val="0"/>
              </a:ext>
            </a:extLst>
          </a:blip>
          <a:srcRect b="4146"/>
          <a:stretch>
            <a:fillRect/>
          </a:stretch>
        </p:blipFill>
        <p:spPr bwMode="auto">
          <a:xfrm>
            <a:off x="1543050" y="3926895"/>
            <a:ext cx="5973769" cy="2462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22645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18.14: Autonomic effects on heart rate</a:t>
            </a:r>
            <a:endParaRPr lang="en-US" dirty="0"/>
          </a:p>
        </p:txBody>
      </p:sp>
      <p:sp>
        <p:nvSpPr>
          <p:cNvPr id="39938" name="Content Placeholder 2"/>
          <p:cNvSpPr>
            <a:spLocks noGrp="1"/>
          </p:cNvSpPr>
          <p:nvPr>
            <p:ph idx="1"/>
          </p:nvPr>
        </p:nvSpPr>
        <p:spPr/>
        <p:txBody>
          <a:bodyPr/>
          <a:lstStyle/>
          <a:p>
            <a:r>
              <a:rPr lang="en-US" b="1" dirty="0" smtClean="0"/>
              <a:t>Parasympathetic influence</a:t>
            </a:r>
          </a:p>
          <a:p>
            <a:pPr lvl="1"/>
            <a:r>
              <a:rPr lang="en-US" dirty="0" smtClean="0"/>
              <a:t>Parasympathetic stimulation decreases heart rate</a:t>
            </a:r>
          </a:p>
          <a:p>
            <a:pPr lvl="1"/>
            <a:r>
              <a:rPr lang="en-US" dirty="0" err="1" smtClean="0"/>
              <a:t>ACh</a:t>
            </a:r>
            <a:r>
              <a:rPr lang="en-US" dirty="0" smtClean="0"/>
              <a:t> from parasympathetic neurons:</a:t>
            </a:r>
          </a:p>
          <a:p>
            <a:pPr lvl="2"/>
            <a:r>
              <a:rPr lang="en-US" dirty="0" smtClean="0"/>
              <a:t>Opens K</a:t>
            </a:r>
            <a:r>
              <a:rPr lang="en-US" baseline="30000" dirty="0" smtClean="0"/>
              <a:t>+</a:t>
            </a:r>
            <a:r>
              <a:rPr lang="en-US" dirty="0" smtClean="0"/>
              <a:t> channels in plasma membrane</a:t>
            </a:r>
          </a:p>
          <a:p>
            <a:pPr lvl="2"/>
            <a:r>
              <a:rPr lang="en-US" dirty="0" smtClean="0"/>
              <a:t>Hyperpolarizes membrane</a:t>
            </a:r>
          </a:p>
          <a:p>
            <a:pPr lvl="2"/>
            <a:r>
              <a:rPr lang="en-US" dirty="0" smtClean="0"/>
              <a:t>Slows rate of spontaneous depolarization</a:t>
            </a:r>
          </a:p>
          <a:p>
            <a:pPr lvl="2"/>
            <a:r>
              <a:rPr lang="en-US" dirty="0" smtClean="0"/>
              <a:t>Lengthens repolarization</a:t>
            </a:r>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6" name="Picture 60" descr="\\192.168.4.30\conversion\IRDVD\JPG Creation\Martini _VAP3E\Output\Chapter 18\JPEG FILES\Labeled\fig_18_14_02-L.jpg"/>
          <p:cNvPicPr>
            <a:picLocks noChangeAspect="1" noChangeArrowheads="1"/>
          </p:cNvPicPr>
          <p:nvPr/>
        </p:nvPicPr>
        <p:blipFill>
          <a:blip r:embed="rId2">
            <a:extLst>
              <a:ext uri="{28A0092B-C50C-407E-A947-70E740481C1C}">
                <a14:useLocalDpi xmlns:a14="http://schemas.microsoft.com/office/drawing/2010/main" val="0"/>
              </a:ext>
            </a:extLst>
          </a:blip>
          <a:srcRect b="3900"/>
          <a:stretch>
            <a:fillRect/>
          </a:stretch>
        </p:blipFill>
        <p:spPr bwMode="auto">
          <a:xfrm>
            <a:off x="1794358" y="4253505"/>
            <a:ext cx="5555285" cy="244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72283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1" descr="\\192.168.4.30\conversion\IRDVD\JPG Creation\Martini _VAP3E\Output\Chapter 18\JPEG FILES\Labeled\fig_18_14_03-L.jpg"/>
          <p:cNvPicPr>
            <a:picLocks noChangeAspect="1" noChangeArrowheads="1"/>
          </p:cNvPicPr>
          <p:nvPr/>
        </p:nvPicPr>
        <p:blipFill>
          <a:blip r:embed="rId2">
            <a:extLst>
              <a:ext uri="{28A0092B-C50C-407E-A947-70E740481C1C}">
                <a14:useLocalDpi xmlns:a14="http://schemas.microsoft.com/office/drawing/2010/main" val="0"/>
              </a:ext>
            </a:extLst>
          </a:blip>
          <a:srcRect b="3962"/>
          <a:stretch>
            <a:fillRect/>
          </a:stretch>
        </p:blipFill>
        <p:spPr bwMode="auto">
          <a:xfrm>
            <a:off x="1153363" y="3757890"/>
            <a:ext cx="6837274" cy="295534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p:txBody>
          <a:bodyPr/>
          <a:lstStyle/>
          <a:p>
            <a:r>
              <a:rPr lang="en-US" smtClean="0"/>
              <a:t>Module 18.14: Autonomic effects on heart rate</a:t>
            </a:r>
            <a:endParaRPr lang="en-US" dirty="0"/>
          </a:p>
        </p:txBody>
      </p:sp>
      <p:sp>
        <p:nvSpPr>
          <p:cNvPr id="39938" name="Content Placeholder 2"/>
          <p:cNvSpPr>
            <a:spLocks noGrp="1"/>
          </p:cNvSpPr>
          <p:nvPr>
            <p:ph idx="1"/>
          </p:nvPr>
        </p:nvSpPr>
        <p:spPr/>
        <p:txBody>
          <a:bodyPr/>
          <a:lstStyle/>
          <a:p>
            <a:r>
              <a:rPr lang="en-US" b="1" dirty="0" smtClean="0"/>
              <a:t>Sympathetic influence</a:t>
            </a:r>
          </a:p>
          <a:p>
            <a:pPr lvl="1"/>
            <a:r>
              <a:rPr lang="en-US" dirty="0" smtClean="0"/>
              <a:t>Sympathetic stimulation increases heart rate</a:t>
            </a:r>
            <a:endParaRPr lang="en-US" b="1" dirty="0" smtClean="0"/>
          </a:p>
          <a:p>
            <a:pPr lvl="1"/>
            <a:r>
              <a:rPr lang="en-US" dirty="0" smtClean="0"/>
              <a:t>Binding of norepinephrine to beta-1 receptors opens ion channels</a:t>
            </a:r>
          </a:p>
          <a:p>
            <a:pPr lvl="2"/>
            <a:r>
              <a:rPr lang="en-US" dirty="0" smtClean="0"/>
              <a:t>Increases rate of depolarization</a:t>
            </a:r>
          </a:p>
          <a:p>
            <a:pPr lvl="2"/>
            <a:r>
              <a:rPr lang="en-US" dirty="0" smtClean="0"/>
              <a:t>Decreases repolarization</a:t>
            </a:r>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62130075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mtClean="0"/>
              <a:t>Module 18.14: Autonomic effects on heart rate</a:t>
            </a:r>
            <a:endParaRPr lang="en-US" dirty="0"/>
          </a:p>
        </p:txBody>
      </p:sp>
      <p:sp>
        <p:nvSpPr>
          <p:cNvPr id="39938" name="Content Placeholder 2"/>
          <p:cNvSpPr>
            <a:spLocks noGrp="1"/>
          </p:cNvSpPr>
          <p:nvPr>
            <p:ph idx="1"/>
          </p:nvPr>
        </p:nvSpPr>
        <p:spPr/>
        <p:txBody>
          <a:bodyPr/>
          <a:lstStyle/>
          <a:p>
            <a:r>
              <a:rPr lang="en-US" b="1" dirty="0" smtClean="0"/>
              <a:t>Resting heart rate</a:t>
            </a:r>
          </a:p>
          <a:p>
            <a:pPr lvl="1"/>
            <a:r>
              <a:rPr lang="en-US" dirty="0" smtClean="0"/>
              <a:t>Varies with age, general health, physical conditioning</a:t>
            </a:r>
          </a:p>
          <a:p>
            <a:pPr lvl="1"/>
            <a:r>
              <a:rPr lang="en-US" dirty="0" smtClean="0"/>
              <a:t>Normal range is 60–100 bpm</a:t>
            </a:r>
          </a:p>
          <a:p>
            <a:pPr lvl="1"/>
            <a:r>
              <a:rPr lang="en-US" b="1" dirty="0" smtClean="0"/>
              <a:t>Bradycardia</a:t>
            </a:r>
          </a:p>
          <a:p>
            <a:pPr lvl="2"/>
            <a:r>
              <a:rPr lang="en-US" dirty="0" smtClean="0"/>
              <a:t>Heart rate slower than normal (&lt;60 bpm)</a:t>
            </a:r>
          </a:p>
          <a:p>
            <a:pPr lvl="1"/>
            <a:r>
              <a:rPr lang="en-US" b="1" dirty="0" smtClean="0"/>
              <a:t>Tachycardia</a:t>
            </a:r>
          </a:p>
          <a:p>
            <a:pPr lvl="2"/>
            <a:r>
              <a:rPr lang="en-US" dirty="0" smtClean="0"/>
              <a:t>Heart rate faster than normal (&gt;100 bpm)</a:t>
            </a:r>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6" name="Picture 62" descr="\\192.168.4.30\conversion\IRDVD\JPG Creation\Martini _VAP3E\Output\Chapter 18\JPEG FILES\Labeled\fig_18_14_04-L.jpg"/>
          <p:cNvPicPr>
            <a:picLocks noChangeAspect="1" noChangeArrowheads="1"/>
          </p:cNvPicPr>
          <p:nvPr/>
        </p:nvPicPr>
        <p:blipFill>
          <a:blip r:embed="rId3">
            <a:extLst>
              <a:ext uri="{28A0092B-C50C-407E-A947-70E740481C1C}">
                <a14:useLocalDpi xmlns:a14="http://schemas.microsoft.com/office/drawing/2010/main" val="0"/>
              </a:ext>
            </a:extLst>
          </a:blip>
          <a:srcRect b="6562"/>
          <a:stretch>
            <a:fillRect/>
          </a:stretch>
        </p:blipFill>
        <p:spPr bwMode="auto">
          <a:xfrm>
            <a:off x="1153363" y="4730837"/>
            <a:ext cx="6837274" cy="1736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50547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mtClean="0"/>
              <a:t>Module 18.14: Autonomic effects on heart rate</a:t>
            </a:r>
            <a:endParaRPr lang="en-US" dirty="0"/>
          </a:p>
        </p:txBody>
      </p:sp>
      <p:sp>
        <p:nvSpPr>
          <p:cNvPr id="39938" name="Content Placeholder 2"/>
          <p:cNvSpPr>
            <a:spLocks noGrp="1"/>
          </p:cNvSpPr>
          <p:nvPr>
            <p:ph idx="1"/>
          </p:nvPr>
        </p:nvSpPr>
        <p:spPr/>
        <p:txBody>
          <a:bodyPr/>
          <a:lstStyle/>
          <a:p>
            <a:r>
              <a:rPr lang="en-US" b="1" dirty="0" smtClean="0"/>
              <a:t>Cardiac centers of the medulla oblongata </a:t>
            </a:r>
          </a:p>
          <a:p>
            <a:pPr lvl="1"/>
            <a:r>
              <a:rPr lang="en-US" b="1" dirty="0" err="1" smtClean="0"/>
              <a:t>Cardioinhibitory</a:t>
            </a:r>
            <a:r>
              <a:rPr lang="en-US" b="1" dirty="0" smtClean="0"/>
              <a:t> center</a:t>
            </a:r>
          </a:p>
          <a:p>
            <a:pPr lvl="2"/>
            <a:r>
              <a:rPr lang="en-US" dirty="0" smtClean="0"/>
              <a:t>Controls parasympathetic neurons; slows heart rate</a:t>
            </a:r>
          </a:p>
          <a:p>
            <a:pPr lvl="2"/>
            <a:r>
              <a:rPr lang="en-US" dirty="0" smtClean="0"/>
              <a:t>Parasympathetic supply to heart via </a:t>
            </a:r>
            <a:r>
              <a:rPr lang="en-US" i="1" dirty="0" err="1" smtClean="0"/>
              <a:t>vagus</a:t>
            </a:r>
            <a:r>
              <a:rPr lang="en-US" i="1" dirty="0" smtClean="0"/>
              <a:t> nerve </a:t>
            </a:r>
            <a:r>
              <a:rPr lang="en-US" dirty="0" smtClean="0"/>
              <a:t>(</a:t>
            </a:r>
            <a:r>
              <a:rPr lang="en-US" i="1" dirty="0" smtClean="0"/>
              <a:t>X</a:t>
            </a:r>
            <a:r>
              <a:rPr lang="en-US" dirty="0" smtClean="0"/>
              <a:t>);</a:t>
            </a:r>
            <a:r>
              <a:rPr lang="en-US" i="1" dirty="0" smtClean="0"/>
              <a:t> </a:t>
            </a:r>
            <a:r>
              <a:rPr lang="en-US" dirty="0" smtClean="0"/>
              <a:t>synapse in cardiac plexus</a:t>
            </a:r>
          </a:p>
          <a:p>
            <a:pPr lvl="2"/>
            <a:r>
              <a:rPr lang="en-US" dirty="0" smtClean="0"/>
              <a:t>Postganglionic fibers to SA/AV nodes, atrial musculature</a:t>
            </a:r>
          </a:p>
          <a:p>
            <a:pPr lvl="1"/>
            <a:r>
              <a:rPr lang="en-US" b="1" dirty="0" err="1" smtClean="0"/>
              <a:t>Cardioacceleratory</a:t>
            </a:r>
            <a:r>
              <a:rPr lang="en-US" b="1" dirty="0" smtClean="0"/>
              <a:t> center</a:t>
            </a:r>
          </a:p>
          <a:p>
            <a:pPr lvl="2"/>
            <a:r>
              <a:rPr lang="en-US" dirty="0" smtClean="0"/>
              <a:t>Controls sympathetic neurons; increases heart rate </a:t>
            </a:r>
          </a:p>
          <a:p>
            <a:pPr lvl="2"/>
            <a:r>
              <a:rPr lang="en-US" dirty="0" smtClean="0"/>
              <a:t>Sympathetic innervation to heart via postganglionic fibers in cardiac nerves; innervate nodes, conducting system, atrial and ventricular myocardium</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7278966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3" descr="\\192.168.4.30\conversion\IRDVD\JPG Creation\Martini _VAP3E\Output\Chapter 18\JPEG FILES\Labeled\fig_18_14_05-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730840" y="808786"/>
            <a:ext cx="7718832" cy="58083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The cardiac centers and innervation of the heart</a:t>
            </a:r>
            <a:br>
              <a:rPr lang="en-US" dirty="0" smtClean="0"/>
            </a:br>
            <a:endParaRPr lang="en-US" dirty="0"/>
          </a:p>
        </p:txBody>
      </p:sp>
      <p:sp>
        <p:nvSpPr>
          <p:cNvPr id="4" name="Footer Placeholder 3"/>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25615994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192.168.4.30\conversion\IRDVD\JPG Creation\Martini _VAP3E\Output\Chapter 18\JPEG FILES\Labeled\fig_18_02_04-L.jpg"/>
          <p:cNvPicPr>
            <a:picLocks noChangeAspect="1" noChangeArrowheads="1"/>
          </p:cNvPicPr>
          <p:nvPr/>
        </p:nvPicPr>
        <p:blipFill>
          <a:blip r:embed="rId3">
            <a:extLst>
              <a:ext uri="{28A0092B-C50C-407E-A947-70E740481C1C}">
                <a14:useLocalDpi xmlns:a14="http://schemas.microsoft.com/office/drawing/2010/main" val="0"/>
              </a:ext>
            </a:extLst>
          </a:blip>
          <a:srcRect b="2800"/>
          <a:stretch>
            <a:fillRect/>
          </a:stretch>
        </p:blipFill>
        <p:spPr bwMode="auto">
          <a:xfrm>
            <a:off x="1015206" y="2164582"/>
            <a:ext cx="7150100" cy="4426718"/>
          </a:xfrm>
          <a:prstGeom prst="rect">
            <a:avLst/>
          </a:prstGeom>
          <a:noFill/>
          <a:extLst>
            <a:ext uri="{909E8E84-426E-40DD-AFC4-6F175D3DCCD1}">
              <a14:hiddenFill xmlns:a14="http://schemas.microsoft.com/office/drawing/2010/main">
                <a:solidFill>
                  <a:srgbClr val="FFFFFF"/>
                </a:solidFill>
              </a14:hiddenFill>
            </a:ext>
          </a:extLst>
        </p:spPr>
      </p:pic>
      <p:sp>
        <p:nvSpPr>
          <p:cNvPr id="19457" name="Title 1"/>
          <p:cNvSpPr>
            <a:spLocks noGrp="1"/>
          </p:cNvSpPr>
          <p:nvPr>
            <p:ph type="title"/>
          </p:nvPr>
        </p:nvSpPr>
        <p:spPr/>
        <p:txBody>
          <a:bodyPr/>
          <a:lstStyle/>
          <a:p>
            <a:r>
              <a:rPr lang="en-US" smtClean="0"/>
              <a:t>Module 18.2: The pericardium</a:t>
            </a:r>
            <a:endParaRPr lang="en-US" dirty="0"/>
          </a:p>
        </p:txBody>
      </p:sp>
      <p:sp>
        <p:nvSpPr>
          <p:cNvPr id="2" name="Content Placeholder 1"/>
          <p:cNvSpPr>
            <a:spLocks noGrp="1"/>
          </p:cNvSpPr>
          <p:nvPr>
            <p:ph idx="1"/>
          </p:nvPr>
        </p:nvSpPr>
        <p:spPr/>
        <p:txBody>
          <a:bodyPr/>
          <a:lstStyle/>
          <a:p>
            <a:r>
              <a:rPr lang="en-US" sz="2200" dirty="0" smtClean="0"/>
              <a:t>Superior view of the thorax, showing the positions of the pericardium, pericardial cavity, heart, mediastinum, and three of the great vessels: aorta, superior vena cava, and pulmonary trunk.</a:t>
            </a:r>
            <a:endParaRPr lang="en-US" sz="2200" dirty="0"/>
          </a:p>
        </p:txBody>
      </p:sp>
      <p:sp>
        <p:nvSpPr>
          <p:cNvPr id="3" name="Footer Placeholder 2"/>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406913353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smtClean="0"/>
              <a:t>Module 18.14: Review</a:t>
            </a:r>
            <a:endParaRPr lang="en-US" dirty="0"/>
          </a:p>
        </p:txBody>
      </p:sp>
      <p:sp>
        <p:nvSpPr>
          <p:cNvPr id="30722" name="Content Placeholder 2"/>
          <p:cNvSpPr>
            <a:spLocks noGrp="1"/>
          </p:cNvSpPr>
          <p:nvPr>
            <p:ph idx="1"/>
          </p:nvPr>
        </p:nvSpPr>
        <p:spPr/>
        <p:txBody>
          <a:bodyPr/>
          <a:lstStyle/>
          <a:p>
            <a:pPr marL="514350" indent="-514350">
              <a:buClr>
                <a:srgbClr val="00743A"/>
              </a:buClr>
              <a:buFont typeface="+mj-lt"/>
              <a:buAutoNum type="alphaUcPeriod"/>
            </a:pPr>
            <a:r>
              <a:rPr lang="en-US" dirty="0" smtClean="0"/>
              <a:t>Compare bradycardia with tachycardia.</a:t>
            </a:r>
          </a:p>
          <a:p>
            <a:pPr marL="514350" indent="-514350">
              <a:buClr>
                <a:srgbClr val="00743A"/>
              </a:buClr>
              <a:buFont typeface="+mj-lt"/>
              <a:buAutoNum type="alphaUcPeriod"/>
            </a:pPr>
            <a:r>
              <a:rPr lang="en-US" dirty="0" smtClean="0"/>
              <a:t>Describe the sites and actions of the </a:t>
            </a:r>
            <a:r>
              <a:rPr lang="en-US" dirty="0" err="1" smtClean="0"/>
              <a:t>cardioinhibitory</a:t>
            </a:r>
            <a:r>
              <a:rPr lang="en-US" dirty="0" smtClean="0"/>
              <a:t> and </a:t>
            </a:r>
            <a:r>
              <a:rPr lang="en-US" dirty="0" err="1" smtClean="0"/>
              <a:t>cardioacceleratory</a:t>
            </a:r>
            <a:r>
              <a:rPr lang="en-US" dirty="0" smtClean="0"/>
              <a:t> centers.</a:t>
            </a:r>
          </a:p>
          <a:p>
            <a:pPr marL="514350" indent="-514350">
              <a:buClr>
                <a:srgbClr val="00743A"/>
              </a:buClr>
              <a:buFont typeface="+mj-lt"/>
              <a:buAutoNum type="alphaUcPeriod"/>
            </a:pPr>
            <a:r>
              <a:rPr lang="en-US" dirty="0" smtClean="0"/>
              <a:t>Caffeine has effects on conducting cells and contractile cells that are similar to those of NE. What effect would drinking large amounts of caffeinated beverages have on the heart rate?</a:t>
            </a:r>
          </a:p>
          <a:p>
            <a:endParaRPr lang="en-US" sz="1200" dirty="0" smtClean="0"/>
          </a:p>
          <a:p>
            <a:r>
              <a:rPr lang="en-US" i="1" dirty="0" smtClean="0"/>
              <a:t>Learning Outcome:</a:t>
            </a:r>
            <a:r>
              <a:rPr lang="en-US" dirty="0" smtClean="0"/>
              <a:t> Describe the factors affecting the heart rate.</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28965251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dirty="0" smtClean="0"/>
              <a:t>Module 18.15: Stroke volume depends on the relationship between end-diastolic volume and end-systolic volume</a:t>
            </a:r>
            <a:endParaRPr lang="en-US" dirty="0"/>
          </a:p>
        </p:txBody>
      </p:sp>
      <p:sp>
        <p:nvSpPr>
          <p:cNvPr id="39938" name="Content Placeholder 2"/>
          <p:cNvSpPr>
            <a:spLocks noGrp="1"/>
          </p:cNvSpPr>
          <p:nvPr>
            <p:ph idx="1"/>
          </p:nvPr>
        </p:nvSpPr>
        <p:spPr>
          <a:xfrm>
            <a:off x="446088" y="1494970"/>
            <a:ext cx="8288337" cy="4755017"/>
          </a:xfrm>
        </p:spPr>
        <p:txBody>
          <a:bodyPr/>
          <a:lstStyle/>
          <a:p>
            <a:r>
              <a:rPr lang="en-US" b="1" dirty="0" smtClean="0"/>
              <a:t>Stroke volume analogy</a:t>
            </a:r>
          </a:p>
          <a:p>
            <a:pPr lvl="1"/>
            <a:r>
              <a:rPr lang="en-US" b="1" dirty="0" smtClean="0"/>
              <a:t>Stroke volume </a:t>
            </a:r>
            <a:r>
              <a:rPr lang="en-US" dirty="0" smtClean="0"/>
              <a:t>can be compared to pumping water with a manual pump</a:t>
            </a:r>
          </a:p>
          <a:p>
            <a:pPr lvl="2"/>
            <a:r>
              <a:rPr lang="en-US" dirty="0" smtClean="0"/>
              <a:t>Amount pumped varies with pump handle movement</a:t>
            </a:r>
          </a:p>
          <a:p>
            <a:pPr lvl="1"/>
            <a:r>
              <a:rPr lang="en-US" dirty="0" smtClean="0"/>
              <a:t>Heart has two pumps (ventricles) that pump same volume</a:t>
            </a:r>
          </a:p>
          <a:p>
            <a:pPr lvl="2"/>
            <a:r>
              <a:rPr lang="en-US" dirty="0" smtClean="0"/>
              <a:t>Can use single pump as model</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04177796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18.15: Stroke volume analogy</a:t>
            </a:r>
            <a:endParaRPr lang="en-US" dirty="0"/>
          </a:p>
        </p:txBody>
      </p:sp>
      <p:sp>
        <p:nvSpPr>
          <p:cNvPr id="39938" name="Content Placeholder 2"/>
          <p:cNvSpPr>
            <a:spLocks noGrp="1"/>
          </p:cNvSpPr>
          <p:nvPr>
            <p:ph idx="1"/>
          </p:nvPr>
        </p:nvSpPr>
        <p:spPr>
          <a:xfrm>
            <a:off x="446089" y="909522"/>
            <a:ext cx="4150964" cy="5340466"/>
          </a:xfrm>
        </p:spPr>
        <p:txBody>
          <a:bodyPr/>
          <a:lstStyle/>
          <a:p>
            <a:pPr lvl="1"/>
            <a:r>
              <a:rPr lang="en-US" dirty="0" smtClean="0"/>
              <a:t>As pump handle raises, pressure in cylinder decreases; water enters through one-way valve. Corresponds to passive filling during ventricular diastole</a:t>
            </a:r>
            <a:endParaRPr lang="en-US" dirty="0"/>
          </a:p>
        </p:txBody>
      </p:sp>
      <p:sp>
        <p:nvSpPr>
          <p:cNvPr id="4" name="Footer Placeholder 3"/>
          <p:cNvSpPr>
            <a:spLocks noGrp="1"/>
          </p:cNvSpPr>
          <p:nvPr>
            <p:ph type="ftr" sz="quarter" idx="10"/>
          </p:nvPr>
        </p:nvSpPr>
        <p:spPr/>
        <p:txBody>
          <a:bodyPr/>
          <a:lstStyle/>
          <a:p>
            <a:pPr>
              <a:defRPr/>
            </a:pPr>
            <a:r>
              <a:rPr lang="en-US" smtClean="0"/>
              <a:t>© 2018 Pearson Education, Inc.</a:t>
            </a:r>
            <a:endParaRPr lang="en-US" dirty="0"/>
          </a:p>
        </p:txBody>
      </p:sp>
      <p:pic>
        <p:nvPicPr>
          <p:cNvPr id="9" name="Picture 64" descr="C:\Users\rajesh\Desktop\12-May\Lecture 9, 10 &amp;18\JPG\fig_18_15_01_step1-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4498848" y="1389888"/>
            <a:ext cx="4510430" cy="450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33201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18.15: Stroke volume analogy</a:t>
            </a:r>
            <a:endParaRPr lang="en-US" dirty="0"/>
          </a:p>
        </p:txBody>
      </p:sp>
      <p:sp>
        <p:nvSpPr>
          <p:cNvPr id="39938" name="Content Placeholder 2"/>
          <p:cNvSpPr>
            <a:spLocks noGrp="1"/>
          </p:cNvSpPr>
          <p:nvPr>
            <p:ph idx="1"/>
          </p:nvPr>
        </p:nvSpPr>
        <p:spPr>
          <a:xfrm>
            <a:off x="446089" y="909522"/>
            <a:ext cx="4052760" cy="5340466"/>
          </a:xfrm>
        </p:spPr>
        <p:txBody>
          <a:bodyPr/>
          <a:lstStyle/>
          <a:p>
            <a:r>
              <a:rPr lang="en-US" dirty="0" smtClean="0"/>
              <a:t>At the start of pumping (cardiac) cycle:</a:t>
            </a:r>
          </a:p>
          <a:p>
            <a:pPr lvl="1">
              <a:lnSpc>
                <a:spcPts val="2800"/>
              </a:lnSpc>
            </a:pPr>
            <a:r>
              <a:rPr lang="en-US" dirty="0" smtClean="0"/>
              <a:t>Water in pump cylinder = blood in ventricle at end of ventricular diastole or the </a:t>
            </a:r>
            <a:r>
              <a:rPr lang="en-US" b="1" dirty="0" smtClean="0"/>
              <a:t>end-diastolic volume</a:t>
            </a:r>
            <a:r>
              <a:rPr lang="en-US" dirty="0" smtClean="0"/>
              <a:t> (</a:t>
            </a:r>
            <a:r>
              <a:rPr lang="en-US" b="1" dirty="0" smtClean="0"/>
              <a:t>EDV</a:t>
            </a:r>
            <a:r>
              <a:rPr lang="en-US" dirty="0" smtClean="0"/>
              <a:t>)</a:t>
            </a:r>
            <a:endParaRPr lang="en-US" dirty="0"/>
          </a:p>
        </p:txBody>
      </p:sp>
      <p:sp>
        <p:nvSpPr>
          <p:cNvPr id="4" name="Footer Placeholder 3"/>
          <p:cNvSpPr>
            <a:spLocks noGrp="1"/>
          </p:cNvSpPr>
          <p:nvPr>
            <p:ph type="ftr" sz="quarter" idx="10"/>
          </p:nvPr>
        </p:nvSpPr>
        <p:spPr/>
        <p:txBody>
          <a:bodyPr/>
          <a:lstStyle/>
          <a:p>
            <a:pPr>
              <a:defRPr/>
            </a:pPr>
            <a:r>
              <a:rPr lang="en-US" smtClean="0"/>
              <a:t>© 2018 Pearson Education, Inc.</a:t>
            </a:r>
            <a:endParaRPr lang="en-US" dirty="0"/>
          </a:p>
        </p:txBody>
      </p:sp>
      <p:pic>
        <p:nvPicPr>
          <p:cNvPr id="8" name="Picture 65" descr="C:\Users\rajesh\Desktop\12-May\Lecture 9, 10 &amp;18\JPG\fig_18_15_01_step2-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4498848" y="1389888"/>
            <a:ext cx="4510430" cy="450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78097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18.15: Stroke volume analogy</a:t>
            </a:r>
            <a:endParaRPr lang="en-US" dirty="0"/>
          </a:p>
        </p:txBody>
      </p:sp>
      <p:sp>
        <p:nvSpPr>
          <p:cNvPr id="39938" name="Content Placeholder 2"/>
          <p:cNvSpPr>
            <a:spLocks noGrp="1"/>
          </p:cNvSpPr>
          <p:nvPr>
            <p:ph idx="1"/>
          </p:nvPr>
        </p:nvSpPr>
        <p:spPr>
          <a:xfrm>
            <a:off x="446089" y="909522"/>
            <a:ext cx="4052760" cy="5340466"/>
          </a:xfrm>
        </p:spPr>
        <p:txBody>
          <a:bodyPr/>
          <a:lstStyle/>
          <a:p>
            <a:r>
              <a:rPr lang="en-US" dirty="0" smtClean="0"/>
              <a:t>As the pump handle comes down, water is forced out.</a:t>
            </a:r>
          </a:p>
          <a:p>
            <a:pPr lvl="1"/>
            <a:r>
              <a:rPr lang="en-US" dirty="0" smtClean="0"/>
              <a:t>Corresponds to ventricular ejection</a:t>
            </a:r>
            <a:endParaRPr lang="en-US" dirty="0"/>
          </a:p>
        </p:txBody>
      </p:sp>
      <p:sp>
        <p:nvSpPr>
          <p:cNvPr id="4" name="Footer Placeholder 3"/>
          <p:cNvSpPr>
            <a:spLocks noGrp="1"/>
          </p:cNvSpPr>
          <p:nvPr>
            <p:ph type="ftr" sz="quarter" idx="10"/>
          </p:nvPr>
        </p:nvSpPr>
        <p:spPr/>
        <p:txBody>
          <a:bodyPr/>
          <a:lstStyle/>
          <a:p>
            <a:r>
              <a:rPr lang="en-US" smtClean="0"/>
              <a:t>© 2018 Pearson Education, Inc.</a:t>
            </a:r>
            <a:endParaRPr lang="en-US" dirty="0"/>
          </a:p>
        </p:txBody>
      </p:sp>
      <p:pic>
        <p:nvPicPr>
          <p:cNvPr id="8" name="Picture 66" descr="C:\Users\rajesh\Desktop\12-May\Lecture 9, 10 &amp;18\JPG\fig_18_15_01_step3-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498848" y="1389888"/>
            <a:ext cx="4510430" cy="450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68384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7" descr="C:\Users\rajesh\Desktop\12-May\Lecture 9, 10 &amp;18\JPG\fig_18_15_01_step4-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498848" y="1392894"/>
            <a:ext cx="4510430" cy="4501888"/>
          </a:xfrm>
          <a:prstGeom prst="rect">
            <a:avLst/>
          </a:prstGeom>
          <a:noFill/>
          <a:extLst>
            <a:ext uri="{909E8E84-426E-40DD-AFC4-6F175D3DCCD1}">
              <a14:hiddenFill xmlns:a14="http://schemas.microsoft.com/office/drawing/2010/main">
                <a:solidFill>
                  <a:srgbClr val="FFFFFF"/>
                </a:solidFill>
              </a14:hiddenFill>
            </a:ext>
          </a:extLst>
        </p:spPr>
      </p:pic>
      <p:sp>
        <p:nvSpPr>
          <p:cNvPr id="39937" name="Title 1"/>
          <p:cNvSpPr>
            <a:spLocks noGrp="1"/>
          </p:cNvSpPr>
          <p:nvPr>
            <p:ph type="title"/>
          </p:nvPr>
        </p:nvSpPr>
        <p:spPr/>
        <p:txBody>
          <a:bodyPr/>
          <a:lstStyle/>
          <a:p>
            <a:r>
              <a:rPr lang="en-US" smtClean="0"/>
              <a:t>Module 18.15: Stroke volume analogy</a:t>
            </a:r>
            <a:endParaRPr lang="en-US" dirty="0"/>
          </a:p>
        </p:txBody>
      </p:sp>
      <p:sp>
        <p:nvSpPr>
          <p:cNvPr id="39938" name="Content Placeholder 2"/>
          <p:cNvSpPr>
            <a:spLocks noGrp="1"/>
          </p:cNvSpPr>
          <p:nvPr>
            <p:ph idx="1"/>
          </p:nvPr>
        </p:nvSpPr>
        <p:spPr/>
        <p:txBody>
          <a:bodyPr/>
          <a:lstStyle/>
          <a:p>
            <a:r>
              <a:rPr lang="en-US" dirty="0" smtClean="0"/>
              <a:t>Handle fully depressed, </a:t>
            </a:r>
            <a:br>
              <a:rPr lang="en-US" dirty="0" smtClean="0"/>
            </a:br>
            <a:r>
              <a:rPr lang="en-US" dirty="0" smtClean="0"/>
              <a:t>water remaining in </a:t>
            </a:r>
            <a:br>
              <a:rPr lang="en-US" dirty="0" smtClean="0"/>
            </a:br>
            <a:r>
              <a:rPr lang="en-US" dirty="0" smtClean="0"/>
              <a:t>cylinder = blood in </a:t>
            </a:r>
            <a:br>
              <a:rPr lang="en-US" dirty="0" smtClean="0"/>
            </a:br>
            <a:r>
              <a:rPr lang="en-US" dirty="0" smtClean="0"/>
              <a:t>ventricles at end of </a:t>
            </a:r>
            <a:br>
              <a:rPr lang="en-US" dirty="0" smtClean="0"/>
            </a:br>
            <a:r>
              <a:rPr lang="en-US" dirty="0" smtClean="0"/>
              <a:t>systole, or </a:t>
            </a:r>
            <a:r>
              <a:rPr lang="en-US" b="1" dirty="0" smtClean="0"/>
              <a:t>end-systolic </a:t>
            </a:r>
            <a:br>
              <a:rPr lang="en-US" b="1" dirty="0" smtClean="0"/>
            </a:br>
            <a:r>
              <a:rPr lang="en-US" b="1" dirty="0" smtClean="0"/>
              <a:t>volume</a:t>
            </a:r>
            <a:r>
              <a:rPr lang="en-US" dirty="0" smtClean="0"/>
              <a:t> (</a:t>
            </a:r>
            <a:r>
              <a:rPr lang="en-US" b="1" dirty="0" smtClean="0"/>
              <a:t>ESV</a:t>
            </a:r>
            <a:r>
              <a:rPr lang="en-US" dirty="0" smtClean="0"/>
              <a:t>)</a:t>
            </a:r>
          </a:p>
          <a:p>
            <a:pPr lvl="1"/>
            <a:r>
              <a:rPr lang="en-US" dirty="0" smtClean="0"/>
              <a:t>Amount of water </a:t>
            </a:r>
            <a:br>
              <a:rPr lang="en-US" dirty="0" smtClean="0"/>
            </a:br>
            <a:r>
              <a:rPr lang="en-US" dirty="0" smtClean="0"/>
              <a:t>pumped out = </a:t>
            </a:r>
            <a:r>
              <a:rPr lang="en-US" b="1" dirty="0" smtClean="0"/>
              <a:t>stroke </a:t>
            </a:r>
            <a:br>
              <a:rPr lang="en-US" b="1" dirty="0" smtClean="0"/>
            </a:br>
            <a:r>
              <a:rPr lang="en-US" b="1" dirty="0" smtClean="0"/>
              <a:t>volume</a:t>
            </a:r>
          </a:p>
          <a:p>
            <a:pPr lvl="1"/>
            <a:r>
              <a:rPr lang="en-US" b="1" dirty="0" smtClean="0"/>
              <a:t>Stroke volume = </a:t>
            </a:r>
            <a:br>
              <a:rPr lang="en-US" b="1" dirty="0" smtClean="0"/>
            </a:br>
            <a:r>
              <a:rPr lang="en-US" b="1" dirty="0" smtClean="0"/>
              <a:t>EDV – ESV</a:t>
            </a:r>
            <a:endParaRPr lang="en-US" b="1" dirty="0"/>
          </a:p>
        </p:txBody>
      </p:sp>
      <p:sp>
        <p:nvSpPr>
          <p:cNvPr id="4" name="Footer Placeholder 3"/>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58905471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smtClean="0"/>
              <a:t>Module 18.15: Factors affecting stroke volume</a:t>
            </a:r>
            <a:endParaRPr lang="en-US" dirty="0"/>
          </a:p>
        </p:txBody>
      </p:sp>
      <p:sp>
        <p:nvSpPr>
          <p:cNvPr id="39938" name="Content Placeholder 2"/>
          <p:cNvSpPr>
            <a:spLocks noGrp="1"/>
          </p:cNvSpPr>
          <p:nvPr>
            <p:ph idx="1"/>
          </p:nvPr>
        </p:nvSpPr>
        <p:spPr>
          <a:xfrm>
            <a:off x="446088" y="909522"/>
            <a:ext cx="5692207" cy="5340466"/>
          </a:xfrm>
        </p:spPr>
        <p:txBody>
          <a:bodyPr/>
          <a:lstStyle/>
          <a:p>
            <a:r>
              <a:rPr lang="en-US" b="1" dirty="0" smtClean="0"/>
              <a:t>Factors affecting stroke volume</a:t>
            </a:r>
          </a:p>
          <a:p>
            <a:pPr lvl="1"/>
            <a:r>
              <a:rPr lang="en-US" b="1" dirty="0" smtClean="0"/>
              <a:t>End-diastolic volume </a:t>
            </a:r>
            <a:r>
              <a:rPr lang="en-US" dirty="0" smtClean="0"/>
              <a:t>(</a:t>
            </a:r>
            <a:r>
              <a:rPr lang="en-US" b="1" dirty="0" smtClean="0"/>
              <a:t>EDV</a:t>
            </a:r>
            <a:r>
              <a:rPr lang="en-US" dirty="0" smtClean="0"/>
              <a:t>)</a:t>
            </a:r>
          </a:p>
          <a:p>
            <a:pPr lvl="2"/>
            <a:r>
              <a:rPr lang="en-US" b="1" dirty="0" smtClean="0"/>
              <a:t>Venous return </a:t>
            </a:r>
            <a:r>
              <a:rPr lang="en-US" dirty="0" smtClean="0"/>
              <a:t>= amount of venous blood returned to the right atrium </a:t>
            </a:r>
          </a:p>
          <a:p>
            <a:pPr lvl="3"/>
            <a:r>
              <a:rPr lang="en-US" dirty="0" smtClean="0"/>
              <a:t>Varies directly with blood volume, muscular activity, and rate of blood flow</a:t>
            </a:r>
          </a:p>
          <a:p>
            <a:pPr lvl="2"/>
            <a:r>
              <a:rPr lang="en-US" b="1" dirty="0" smtClean="0"/>
              <a:t>Filling time </a:t>
            </a:r>
            <a:r>
              <a:rPr lang="en-US" dirty="0" smtClean="0"/>
              <a:t>= length of ventricular diastole; the longer it is, the more filling occurs (higher EDV)</a:t>
            </a:r>
          </a:p>
        </p:txBody>
      </p:sp>
      <p:sp>
        <p:nvSpPr>
          <p:cNvPr id="2" name="Footer Placeholder 1"/>
          <p:cNvSpPr>
            <a:spLocks noGrp="1"/>
          </p:cNvSpPr>
          <p:nvPr>
            <p:ph type="ftr" sz="quarter" idx="10"/>
          </p:nvPr>
        </p:nvSpPr>
        <p:spPr/>
        <p:txBody>
          <a:bodyPr/>
          <a:lstStyle/>
          <a:p>
            <a:r>
              <a:rPr lang="en-US" smtClean="0"/>
              <a:t>© 2018 Pearson Education, Inc.</a:t>
            </a:r>
            <a:endParaRPr lang="en-US" dirty="0"/>
          </a:p>
        </p:txBody>
      </p:sp>
      <p:pic>
        <p:nvPicPr>
          <p:cNvPr id="12" name="Picture 68" descr="\\192.168.4.30\conversion\IRDVD\JPG Creation\Martini _VAP3E\Output\Chapter 18\JPEG FILES\Labeled\fig_18_15_02-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6500724" y="750771"/>
            <a:ext cx="2356673" cy="593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73584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18.15: Factors affecting stroke volume</a:t>
            </a:r>
          </a:p>
        </p:txBody>
      </p:sp>
      <p:sp>
        <p:nvSpPr>
          <p:cNvPr id="3" name="Content Placeholder 2"/>
          <p:cNvSpPr>
            <a:spLocks noGrp="1"/>
          </p:cNvSpPr>
          <p:nvPr>
            <p:ph idx="1"/>
          </p:nvPr>
        </p:nvSpPr>
        <p:spPr>
          <a:xfrm>
            <a:off x="446088" y="909522"/>
            <a:ext cx="5780541" cy="5340466"/>
          </a:xfrm>
        </p:spPr>
        <p:txBody>
          <a:bodyPr/>
          <a:lstStyle/>
          <a:p>
            <a:pPr indent="-228600"/>
            <a:r>
              <a:rPr lang="en-US" b="1" dirty="0"/>
              <a:t>Factors affecting stroke </a:t>
            </a:r>
            <a:r>
              <a:rPr lang="en-US" b="1" dirty="0" smtClean="0"/>
              <a:t>volume</a:t>
            </a:r>
            <a:r>
              <a:rPr lang="en-US" dirty="0" smtClean="0"/>
              <a:t> (continued)</a:t>
            </a:r>
            <a:endParaRPr lang="en-US" dirty="0"/>
          </a:p>
          <a:p>
            <a:pPr lvl="2"/>
            <a:r>
              <a:rPr lang="en-US" b="1" dirty="0" smtClean="0"/>
              <a:t>Preload</a:t>
            </a:r>
            <a:r>
              <a:rPr lang="en-US" dirty="0" smtClean="0"/>
              <a:t> </a:t>
            </a:r>
            <a:r>
              <a:rPr lang="en-US" dirty="0"/>
              <a:t>= amount of myocardial stretch</a:t>
            </a:r>
          </a:p>
          <a:p>
            <a:pPr lvl="3"/>
            <a:r>
              <a:rPr lang="en-US" dirty="0"/>
              <a:t>Greater EDV causes greater preload; more stretching causes stronger contractions and more blood being ejected (</a:t>
            </a:r>
            <a:r>
              <a:rPr lang="en-US" i="1" dirty="0"/>
              <a:t>Frank-Starling law of the heart</a:t>
            </a:r>
            <a:r>
              <a:rPr lang="en-US" dirty="0" smtClean="0"/>
              <a:t>)</a:t>
            </a:r>
            <a:endParaRPr lang="en-US" dirty="0"/>
          </a:p>
        </p:txBody>
      </p:sp>
      <p:sp>
        <p:nvSpPr>
          <p:cNvPr id="4" name="Footer Placeholder 3"/>
          <p:cNvSpPr>
            <a:spLocks noGrp="1"/>
          </p:cNvSpPr>
          <p:nvPr>
            <p:ph type="ftr" sz="quarter" idx="10"/>
          </p:nvPr>
        </p:nvSpPr>
        <p:spPr/>
        <p:txBody>
          <a:bodyPr/>
          <a:lstStyle/>
          <a:p>
            <a:pPr>
              <a:defRPr/>
            </a:pPr>
            <a:r>
              <a:rPr lang="en-US" smtClean="0"/>
              <a:t>© 2018 Pearson Education, Inc.</a:t>
            </a:r>
            <a:endParaRPr lang="en-US" dirty="0"/>
          </a:p>
        </p:txBody>
      </p:sp>
      <p:pic>
        <p:nvPicPr>
          <p:cNvPr id="7" name="Picture 68" descr="\\192.168.4.30\conversion\IRDVD\JPG Creation\Martini _VAP3E\Output\Chapter 18\JPEG FILES\Labeled\fig_18_15_02-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6500724" y="750771"/>
            <a:ext cx="2356673" cy="593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30543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smtClean="0"/>
              <a:t>Module 18.15: Factors affecting stroke volume</a:t>
            </a:r>
            <a:endParaRPr lang="en-US" dirty="0"/>
          </a:p>
        </p:txBody>
      </p:sp>
      <p:sp>
        <p:nvSpPr>
          <p:cNvPr id="39938" name="Content Placeholder 2"/>
          <p:cNvSpPr>
            <a:spLocks noGrp="1"/>
          </p:cNvSpPr>
          <p:nvPr>
            <p:ph idx="1"/>
          </p:nvPr>
        </p:nvSpPr>
        <p:spPr>
          <a:xfrm>
            <a:off x="446089" y="909522"/>
            <a:ext cx="5816926" cy="5340466"/>
          </a:xfrm>
        </p:spPr>
        <p:txBody>
          <a:bodyPr/>
          <a:lstStyle/>
          <a:p>
            <a:r>
              <a:rPr lang="en-US" b="1" dirty="0" smtClean="0"/>
              <a:t>Factors affecting stroke volume</a:t>
            </a:r>
          </a:p>
          <a:p>
            <a:pPr lvl="1"/>
            <a:r>
              <a:rPr lang="en-US" dirty="0" smtClean="0"/>
              <a:t>Influences on ESV</a:t>
            </a:r>
          </a:p>
          <a:p>
            <a:pPr lvl="2"/>
            <a:r>
              <a:rPr lang="en-US" b="1" dirty="0" smtClean="0"/>
              <a:t>Contractility</a:t>
            </a:r>
            <a:r>
              <a:rPr lang="en-US" dirty="0" smtClean="0"/>
              <a:t> = amount of force produced during contraction at a given preload</a:t>
            </a:r>
          </a:p>
          <a:p>
            <a:pPr lvl="3"/>
            <a:r>
              <a:rPr lang="en-US" dirty="0" smtClean="0"/>
              <a:t>Increased by sympathetic stimulation, some hormones (epinephrine, norepinephrine, thyroid hormone, glucagon)</a:t>
            </a:r>
          </a:p>
          <a:p>
            <a:pPr lvl="3"/>
            <a:r>
              <a:rPr lang="en-US" dirty="0" smtClean="0"/>
              <a:t>Reduced by “beta blockers” and calcium channel blockers</a:t>
            </a:r>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6" name="Picture 68" descr="\\192.168.4.30\conversion\IRDVD\JPG Creation\Martini _VAP3E\Output\Chapter 18\JPEG FILES\Labeled\fig_18_15_02-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6500724" y="750771"/>
            <a:ext cx="2356673" cy="593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55797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Module 18.15: Factors affecting stroke volume</a:t>
            </a:r>
            <a:endParaRPr lang="en-US" dirty="0"/>
          </a:p>
        </p:txBody>
      </p:sp>
      <p:sp>
        <p:nvSpPr>
          <p:cNvPr id="3" name="Content Placeholder 2"/>
          <p:cNvSpPr>
            <a:spLocks noGrp="1"/>
          </p:cNvSpPr>
          <p:nvPr>
            <p:ph idx="1"/>
          </p:nvPr>
        </p:nvSpPr>
        <p:spPr>
          <a:xfrm>
            <a:off x="446088" y="909522"/>
            <a:ext cx="5795055" cy="5340466"/>
          </a:xfrm>
        </p:spPr>
        <p:txBody>
          <a:bodyPr/>
          <a:lstStyle/>
          <a:p>
            <a:r>
              <a:rPr lang="en-US" b="1" dirty="0" smtClean="0"/>
              <a:t>Factors affecting stroke volume</a:t>
            </a:r>
            <a:r>
              <a:rPr lang="en-US" dirty="0" smtClean="0"/>
              <a:t> (continued)</a:t>
            </a:r>
          </a:p>
          <a:p>
            <a:pPr lvl="2"/>
            <a:r>
              <a:rPr lang="en-US" b="1" dirty="0" smtClean="0"/>
              <a:t>Afterload</a:t>
            </a:r>
            <a:r>
              <a:rPr lang="en-US" dirty="0" smtClean="0"/>
              <a:t> = ventricular tension required to open semilunar valves and empty</a:t>
            </a:r>
          </a:p>
          <a:p>
            <a:pPr lvl="3"/>
            <a:r>
              <a:rPr lang="en-US" dirty="0" smtClean="0"/>
              <a:t>As afterload increases, stroke volume decreases </a:t>
            </a:r>
          </a:p>
          <a:p>
            <a:pPr lvl="3"/>
            <a:r>
              <a:rPr lang="en-US" dirty="0" smtClean="0"/>
              <a:t>Afterload increases whenever blood flow is restricted, such as with vasoconstriction</a:t>
            </a:r>
            <a:endParaRPr lang="en-US" dirty="0"/>
          </a:p>
        </p:txBody>
      </p:sp>
      <p:sp>
        <p:nvSpPr>
          <p:cNvPr id="4" name="Footer Placeholder 3"/>
          <p:cNvSpPr>
            <a:spLocks noGrp="1"/>
          </p:cNvSpPr>
          <p:nvPr>
            <p:ph type="ftr" sz="quarter" idx="10"/>
          </p:nvPr>
        </p:nvSpPr>
        <p:spPr/>
        <p:txBody>
          <a:bodyPr/>
          <a:lstStyle/>
          <a:p>
            <a:pPr>
              <a:defRPr/>
            </a:pPr>
            <a:r>
              <a:rPr lang="en-US" smtClean="0"/>
              <a:t>© 2018 Pearson Education, Inc.</a:t>
            </a:r>
            <a:endParaRPr lang="en-US" dirty="0"/>
          </a:p>
        </p:txBody>
      </p:sp>
      <p:pic>
        <p:nvPicPr>
          <p:cNvPr id="6" name="Picture 68" descr="\\192.168.4.30\conversion\IRDVD\JPG Creation\Martini _VAP3E\Output\Chapter 18\JPEG FILES\Labeled\fig_18_15_02-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6500724" y="750771"/>
            <a:ext cx="2356673" cy="593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151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smtClean="0"/>
              <a:t>Module 18.2: Review</a:t>
            </a:r>
            <a:endParaRPr lang="en-US" dirty="0"/>
          </a:p>
        </p:txBody>
      </p:sp>
      <p:sp>
        <p:nvSpPr>
          <p:cNvPr id="18434" name="Content Placeholder 2"/>
          <p:cNvSpPr>
            <a:spLocks noGrp="1"/>
          </p:cNvSpPr>
          <p:nvPr>
            <p:ph idx="1"/>
          </p:nvPr>
        </p:nvSpPr>
        <p:spPr/>
        <p:txBody>
          <a:bodyPr/>
          <a:lstStyle/>
          <a:p>
            <a:pPr marL="514350" indent="-514350">
              <a:buClr>
                <a:srgbClr val="00743A"/>
              </a:buClr>
              <a:buFont typeface="+mj-lt"/>
              <a:buAutoNum type="alphaUcPeriod"/>
            </a:pPr>
            <a:r>
              <a:rPr lang="en-US" dirty="0" smtClean="0"/>
              <a:t>Define </a:t>
            </a:r>
            <a:r>
              <a:rPr lang="en-US" i="1" dirty="0" smtClean="0"/>
              <a:t>mediastinum</a:t>
            </a:r>
            <a:r>
              <a:rPr lang="en-US" dirty="0" smtClean="0"/>
              <a:t>.</a:t>
            </a:r>
          </a:p>
          <a:p>
            <a:pPr marL="514350" indent="-514350">
              <a:buClr>
                <a:srgbClr val="00743A"/>
              </a:buClr>
              <a:buFont typeface="+mj-lt"/>
              <a:buAutoNum type="alphaUcPeriod"/>
            </a:pPr>
            <a:r>
              <a:rPr lang="en-US" dirty="0" smtClean="0"/>
              <a:t>Describe the heart’s location in the body.</a:t>
            </a:r>
          </a:p>
          <a:p>
            <a:pPr marL="514350" indent="-514350">
              <a:buClr>
                <a:srgbClr val="00743A"/>
              </a:buClr>
              <a:buFont typeface="+mj-lt"/>
              <a:buAutoNum type="alphaUcPeriod"/>
            </a:pPr>
            <a:r>
              <a:rPr lang="en-US" dirty="0" smtClean="0"/>
              <a:t>Why can cardiac tamponade be a life-threatening condition?</a:t>
            </a:r>
          </a:p>
          <a:p>
            <a:endParaRPr lang="en-US" sz="1200" dirty="0" smtClean="0"/>
          </a:p>
          <a:p>
            <a:r>
              <a:rPr lang="en-US" i="1" dirty="0" smtClean="0"/>
              <a:t>Learning Outcome: </a:t>
            </a:r>
            <a:r>
              <a:rPr lang="en-US" dirty="0" smtClean="0"/>
              <a:t>Describe the location and general features of the heart.</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73972546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smtClean="0"/>
              <a:t>Module 18.15: Review</a:t>
            </a:r>
            <a:endParaRPr lang="en-US" dirty="0"/>
          </a:p>
        </p:txBody>
      </p:sp>
      <p:sp>
        <p:nvSpPr>
          <p:cNvPr id="30722" name="Content Placeholder 2"/>
          <p:cNvSpPr>
            <a:spLocks noGrp="1"/>
          </p:cNvSpPr>
          <p:nvPr>
            <p:ph idx="1"/>
          </p:nvPr>
        </p:nvSpPr>
        <p:spPr/>
        <p:txBody>
          <a:bodyPr/>
          <a:lstStyle/>
          <a:p>
            <a:pPr marL="514350" indent="-514350">
              <a:buClr>
                <a:srgbClr val="00743A"/>
              </a:buClr>
              <a:buFont typeface="+mj-lt"/>
              <a:buAutoNum type="alphaUcPeriod"/>
            </a:pPr>
            <a:r>
              <a:rPr lang="en-US" dirty="0" smtClean="0"/>
              <a:t>Define </a:t>
            </a:r>
            <a:r>
              <a:rPr lang="en-US" i="1" dirty="0" smtClean="0"/>
              <a:t>end-diastolic volume </a:t>
            </a:r>
            <a:r>
              <a:rPr lang="en-US" dirty="0" smtClean="0"/>
              <a:t>(</a:t>
            </a:r>
            <a:r>
              <a:rPr lang="en-US" i="1" dirty="0" smtClean="0"/>
              <a:t>EDV</a:t>
            </a:r>
            <a:r>
              <a:rPr lang="en-US" dirty="0" smtClean="0"/>
              <a:t>)</a:t>
            </a:r>
            <a:r>
              <a:rPr lang="en-US" i="1" dirty="0" smtClean="0"/>
              <a:t> </a:t>
            </a:r>
            <a:r>
              <a:rPr lang="en-US" dirty="0" smtClean="0"/>
              <a:t>and </a:t>
            </a:r>
            <a:r>
              <a:rPr lang="en-US" i="1" dirty="0" smtClean="0"/>
              <a:t>end-systolic volume </a:t>
            </a:r>
            <a:r>
              <a:rPr lang="en-US" dirty="0" smtClean="0"/>
              <a:t>(</a:t>
            </a:r>
            <a:r>
              <a:rPr lang="en-US" i="1" dirty="0" smtClean="0"/>
              <a:t>ESV</a:t>
            </a:r>
            <a:r>
              <a:rPr lang="en-US" dirty="0" smtClean="0"/>
              <a:t>).</a:t>
            </a:r>
          </a:p>
          <a:p>
            <a:pPr marL="514350" indent="-514350">
              <a:buClr>
                <a:srgbClr val="00743A"/>
              </a:buClr>
              <a:buFont typeface="+mj-lt"/>
              <a:buAutoNum type="alphaUcPeriod"/>
            </a:pPr>
            <a:r>
              <a:rPr lang="en-US" dirty="0" smtClean="0"/>
              <a:t>What effect would an increase in venous return have on the stroke volume?</a:t>
            </a:r>
          </a:p>
          <a:p>
            <a:pPr marL="514350" indent="-514350">
              <a:buClr>
                <a:srgbClr val="00743A"/>
              </a:buClr>
              <a:buFont typeface="+mj-lt"/>
              <a:buAutoNum type="alphaUcPeriod"/>
            </a:pPr>
            <a:r>
              <a:rPr lang="en-US" dirty="0" smtClean="0"/>
              <a:t>What effect would an increase in sympathetic stimulation of the heart have on the end-systolic volume (ESV)?</a:t>
            </a:r>
          </a:p>
          <a:p>
            <a:endParaRPr lang="en-US" sz="1200" dirty="0" smtClean="0"/>
          </a:p>
          <a:p>
            <a:r>
              <a:rPr lang="en-US" i="1" dirty="0" smtClean="0"/>
              <a:t>Learning Outcome:</a:t>
            </a:r>
            <a:r>
              <a:rPr lang="en-US" dirty="0" smtClean="0"/>
              <a:t> Describe the variables that influence stroke volume.</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56646889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18.16: Cardiac output is regulated by adjustments in heart rate and stroke volume</a:t>
            </a:r>
            <a:endParaRPr lang="en-US" dirty="0"/>
          </a:p>
        </p:txBody>
      </p:sp>
      <p:sp>
        <p:nvSpPr>
          <p:cNvPr id="39938" name="Content Placeholder 2"/>
          <p:cNvSpPr>
            <a:spLocks noGrp="1"/>
          </p:cNvSpPr>
          <p:nvPr>
            <p:ph idx="1"/>
          </p:nvPr>
        </p:nvSpPr>
        <p:spPr>
          <a:xfrm>
            <a:off x="446088" y="1290638"/>
            <a:ext cx="5495717" cy="4959350"/>
          </a:xfrm>
        </p:spPr>
        <p:txBody>
          <a:bodyPr/>
          <a:lstStyle/>
          <a:p>
            <a:r>
              <a:rPr lang="en-US" b="1" dirty="0" smtClean="0"/>
              <a:t>Factors affecting cardiac output</a:t>
            </a:r>
          </a:p>
          <a:p>
            <a:pPr lvl="1"/>
            <a:r>
              <a:rPr lang="en-US" dirty="0" smtClean="0"/>
              <a:t>Cardiac output varies widely to meet metabolic demands</a:t>
            </a:r>
          </a:p>
          <a:p>
            <a:pPr lvl="1"/>
            <a:r>
              <a:rPr lang="en-US" dirty="0" smtClean="0"/>
              <a:t>Cardiac output can be changed by affecting either heart rate or stroke volume</a:t>
            </a:r>
          </a:p>
          <a:p>
            <a:r>
              <a:rPr lang="en-US" b="1" dirty="0" smtClean="0"/>
              <a:t>Heart failure</a:t>
            </a:r>
            <a:r>
              <a:rPr lang="en-US" dirty="0" smtClean="0"/>
              <a:t> = condition</a:t>
            </a:r>
            <a:r>
              <a:rPr lang="en-US" b="1" dirty="0" smtClean="0"/>
              <a:t> </a:t>
            </a:r>
            <a:r>
              <a:rPr lang="en-US" dirty="0" smtClean="0"/>
              <a:t>in which the heart cannot meet the demands of peripheral tissues</a:t>
            </a:r>
            <a:endParaRPr lang="en-US" dirty="0"/>
          </a:p>
        </p:txBody>
      </p:sp>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pic>
        <p:nvPicPr>
          <p:cNvPr id="7" name="Picture 69" descr="\\192.168.4.30\conversion\IRDVD\JPG Creation\Martini _VAP3E\Output\Chapter 18\JPEG FILES\Labeled\fig_18_16_01-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6010045" y="1150938"/>
            <a:ext cx="2858184" cy="557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14341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18.16: Cardiac output adjustment</a:t>
            </a:r>
            <a:endParaRPr lang="en-US" dirty="0"/>
          </a:p>
        </p:txBody>
      </p:sp>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pic>
        <p:nvPicPr>
          <p:cNvPr id="7" name="Picture 70" descr="\\192.168.4.30\conversion\IRDVD\JPG Creation\Martini _VAP3E\Output\Chapter 18\JPEG FILES\Labeled\fig_18_16_02-L.jpg"/>
          <p:cNvPicPr>
            <a:picLocks noChangeAspect="1" noChangeArrowheads="1"/>
          </p:cNvPicPr>
          <p:nvPr/>
        </p:nvPicPr>
        <p:blipFill>
          <a:blip r:embed="rId3">
            <a:extLst>
              <a:ext uri="{28A0092B-C50C-407E-A947-70E740481C1C}">
                <a14:useLocalDpi xmlns:a14="http://schemas.microsoft.com/office/drawing/2010/main" val="0"/>
              </a:ext>
            </a:extLst>
          </a:blip>
          <a:srcRect b="2744"/>
          <a:stretch>
            <a:fillRect/>
          </a:stretch>
        </p:blipFill>
        <p:spPr bwMode="auto">
          <a:xfrm>
            <a:off x="285056" y="998062"/>
            <a:ext cx="8546592" cy="5401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05281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smtClean="0"/>
              <a:t>Module 18.15: Review</a:t>
            </a:r>
            <a:endParaRPr lang="en-US" dirty="0"/>
          </a:p>
        </p:txBody>
      </p:sp>
      <p:sp>
        <p:nvSpPr>
          <p:cNvPr id="30722" name="Content Placeholder 2"/>
          <p:cNvSpPr>
            <a:spLocks noGrp="1"/>
          </p:cNvSpPr>
          <p:nvPr>
            <p:ph idx="1"/>
          </p:nvPr>
        </p:nvSpPr>
        <p:spPr/>
        <p:txBody>
          <a:bodyPr/>
          <a:lstStyle/>
          <a:p>
            <a:pPr marL="514350" indent="-514350">
              <a:buClr>
                <a:srgbClr val="00743A"/>
              </a:buClr>
              <a:buFont typeface="+mj-lt"/>
              <a:buAutoNum type="alphaUcPeriod"/>
            </a:pPr>
            <a:r>
              <a:rPr lang="en-US" dirty="0" smtClean="0"/>
              <a:t>Define </a:t>
            </a:r>
            <a:r>
              <a:rPr lang="en-US" i="1" dirty="0" smtClean="0"/>
              <a:t>heart failure</a:t>
            </a:r>
            <a:r>
              <a:rPr lang="en-US" dirty="0" smtClean="0"/>
              <a:t>.</a:t>
            </a:r>
          </a:p>
          <a:p>
            <a:pPr marL="514350" indent="-514350">
              <a:buClr>
                <a:srgbClr val="00743A"/>
              </a:buClr>
              <a:buFont typeface="+mj-lt"/>
              <a:buAutoNum type="alphaUcPeriod"/>
            </a:pPr>
            <a:r>
              <a:rPr lang="en-US" dirty="0" smtClean="0"/>
              <a:t>Compute Joe’s stroke volume if his end-systolic volume (ESV) is 40 mL and his end-diastolic volume (EDV) is 125 </a:t>
            </a:r>
            <a:r>
              <a:rPr lang="en-US" dirty="0" err="1" smtClean="0"/>
              <a:t>mL.</a:t>
            </a:r>
            <a:endParaRPr lang="en-US" dirty="0" smtClean="0"/>
          </a:p>
          <a:p>
            <a:endParaRPr lang="en-US" sz="1200" dirty="0" smtClean="0"/>
          </a:p>
          <a:p>
            <a:r>
              <a:rPr lang="en-US" i="1" dirty="0" smtClean="0"/>
              <a:t>Learning Outcome:</a:t>
            </a:r>
            <a:r>
              <a:rPr lang="en-US" dirty="0" smtClean="0"/>
              <a:t> Explain how stroke volume and cardiac output are coordinated.</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1225890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smtClean="0"/>
              <a:t>Module 18.3: The heart wall contains concentric layers of cardiac muscle tissue</a:t>
            </a:r>
            <a:endParaRPr lang="en-US" dirty="0"/>
          </a:p>
        </p:txBody>
      </p:sp>
      <p:sp>
        <p:nvSpPr>
          <p:cNvPr id="3" name="Content Placeholder 2"/>
          <p:cNvSpPr>
            <a:spLocks noGrp="1"/>
          </p:cNvSpPr>
          <p:nvPr>
            <p:ph idx="1"/>
          </p:nvPr>
        </p:nvSpPr>
        <p:spPr/>
        <p:txBody>
          <a:bodyPr/>
          <a:lstStyle/>
          <a:p>
            <a:r>
              <a:rPr lang="en-US" dirty="0" smtClean="0"/>
              <a:t>Heart wall has 3 layers: </a:t>
            </a:r>
          </a:p>
          <a:p>
            <a:pPr marL="690563" lvl="1" indent="-514350">
              <a:buFont typeface="+mj-lt"/>
              <a:buAutoNum type="arabicPeriod"/>
            </a:pPr>
            <a:r>
              <a:rPr lang="en-US" dirty="0" smtClean="0"/>
              <a:t>​</a:t>
            </a:r>
            <a:r>
              <a:rPr lang="en-US" b="1" dirty="0" smtClean="0"/>
              <a:t>Pericardium</a:t>
            </a:r>
            <a:r>
              <a:rPr lang="en-US" dirty="0" smtClean="0"/>
              <a:t>—outer fibrous pericardium (dense fibrous tissue) and 2-layered </a:t>
            </a:r>
            <a:r>
              <a:rPr lang="en-US" b="1" dirty="0" smtClean="0"/>
              <a:t>serous pericardium </a:t>
            </a:r>
            <a:r>
              <a:rPr lang="en-US" dirty="0" smtClean="0"/>
              <a:t>(mesothelium and underlying areolar tissue)</a:t>
            </a:r>
          </a:p>
          <a:p>
            <a:pPr lvl="2"/>
            <a:r>
              <a:rPr lang="en-US" b="1" dirty="0" smtClean="0"/>
              <a:t>Epicardium</a:t>
            </a:r>
            <a:r>
              <a:rPr lang="en-US" dirty="0" smtClean="0"/>
              <a:t> = </a:t>
            </a:r>
            <a:r>
              <a:rPr lang="en-US" b="1" dirty="0" smtClean="0"/>
              <a:t>visceral layer </a:t>
            </a:r>
            <a:r>
              <a:rPr lang="en-US" dirty="0" smtClean="0"/>
              <a:t>of serous pericardium</a:t>
            </a:r>
          </a:p>
          <a:p>
            <a:pPr marL="690563" lvl="1" indent="-514350">
              <a:buFont typeface="+mj-lt"/>
              <a:buAutoNum type="arabicPeriod"/>
            </a:pPr>
            <a:r>
              <a:rPr lang="en-US" dirty="0" smtClean="0"/>
              <a:t>​</a:t>
            </a:r>
            <a:r>
              <a:rPr lang="en-US" b="1" dirty="0" smtClean="0"/>
              <a:t>Myocardium</a:t>
            </a:r>
            <a:r>
              <a:rPr lang="en-US" dirty="0" smtClean="0"/>
              <a:t>—middle layer; concentric layers of cardiac muscle; supporting blood vessels, nerves</a:t>
            </a:r>
            <a:endParaRPr lang="en-US" b="1" dirty="0" smtClean="0"/>
          </a:p>
          <a:p>
            <a:pPr marL="690563" lvl="1" indent="-514350">
              <a:buFont typeface="+mj-lt"/>
              <a:buAutoNum type="arabicPeriod"/>
            </a:pPr>
            <a:r>
              <a:rPr lang="en-US" dirty="0" smtClean="0"/>
              <a:t>​</a:t>
            </a:r>
            <a:r>
              <a:rPr lang="en-US" b="1" dirty="0" smtClean="0"/>
              <a:t>Endocardium</a:t>
            </a:r>
            <a:r>
              <a:rPr lang="en-US" dirty="0" smtClean="0"/>
              <a:t>—(endo = within); innermost layer; simple squamous epithelium (renamed </a:t>
            </a:r>
            <a:r>
              <a:rPr lang="en-US" i="1" dirty="0" smtClean="0"/>
              <a:t>endothelium</a:t>
            </a:r>
            <a:r>
              <a:rPr lang="en-US" dirty="0" smtClean="0"/>
              <a:t> inside heart and vessels) and areolar tissue; endocardium is continuous with endothelium in vessels and covers heart valves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336966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p:nvPr>
        </p:nvSpPr>
        <p:spPr/>
        <p:txBody>
          <a:bodyPr/>
          <a:lstStyle/>
          <a:p>
            <a:r>
              <a:rPr lang="en-US" dirty="0" smtClean="0"/>
              <a:t>The layers of the heart wall</a:t>
            </a:r>
            <a:br>
              <a:rPr lang="en-US" dirty="0" smtClean="0"/>
            </a:br>
            <a:endParaRPr lang="en-US" dirty="0"/>
          </a:p>
        </p:txBody>
      </p:sp>
      <p:sp>
        <p:nvSpPr>
          <p:cNvPr id="2" name="Footer Placeholder 1"/>
          <p:cNvSpPr>
            <a:spLocks noGrp="1"/>
          </p:cNvSpPr>
          <p:nvPr>
            <p:ph type="ftr" sz="quarter" idx="10"/>
          </p:nvPr>
        </p:nvSpPr>
        <p:spPr/>
        <p:txBody>
          <a:bodyPr/>
          <a:lstStyle/>
          <a:p>
            <a:r>
              <a:rPr lang="en-US" smtClean="0"/>
              <a:t>© 2018 Pearson Education, Inc.</a:t>
            </a:r>
            <a:endParaRPr lang="en-US" dirty="0"/>
          </a:p>
        </p:txBody>
      </p:sp>
      <p:pic>
        <p:nvPicPr>
          <p:cNvPr id="36" name="Picture 8" descr="\\192.168.4.30\conversion\IRDVD\JPG Creation\Martini _VAP3E\Output\Chapter 18\JPEG FILES\Labeled\fig_18_03_01_A-B-L.jpg"/>
          <p:cNvPicPr>
            <a:picLocks noChangeAspect="1" noChangeArrowheads="1"/>
          </p:cNvPicPr>
          <p:nvPr/>
        </p:nvPicPr>
        <p:blipFill>
          <a:blip r:embed="rId2">
            <a:extLst>
              <a:ext uri="{28A0092B-C50C-407E-A947-70E740481C1C}">
                <a14:useLocalDpi xmlns:a14="http://schemas.microsoft.com/office/drawing/2010/main" val="0"/>
              </a:ext>
            </a:extLst>
          </a:blip>
          <a:srcRect b="2910"/>
          <a:stretch>
            <a:fillRect/>
          </a:stretch>
        </p:blipFill>
        <p:spPr bwMode="auto">
          <a:xfrm>
            <a:off x="298704" y="886968"/>
            <a:ext cx="8546592" cy="5084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7801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192.168.4.30\conversion\IRDVD\JPG Creation\Martini _VAP3E\Output\Chapter 18\JPEG FILES\Labeled\fig_18_03_02-L.jpg"/>
          <p:cNvPicPr>
            <a:picLocks noChangeAspect="1" noChangeArrowheads="1"/>
          </p:cNvPicPr>
          <p:nvPr/>
        </p:nvPicPr>
        <p:blipFill>
          <a:blip r:embed="rId2">
            <a:extLst>
              <a:ext uri="{28A0092B-C50C-407E-A947-70E740481C1C}">
                <a14:useLocalDpi xmlns:a14="http://schemas.microsoft.com/office/drawing/2010/main" val="0"/>
              </a:ext>
            </a:extLst>
          </a:blip>
          <a:srcRect b="2621"/>
          <a:stretch>
            <a:fillRect/>
          </a:stretch>
        </p:blipFill>
        <p:spPr bwMode="auto">
          <a:xfrm>
            <a:off x="4223663" y="2769108"/>
            <a:ext cx="4821990" cy="3822192"/>
          </a:xfrm>
          <a:prstGeom prst="rect">
            <a:avLst/>
          </a:prstGeom>
          <a:noFill/>
          <a:extLst>
            <a:ext uri="{909E8E84-426E-40DD-AFC4-6F175D3DCCD1}">
              <a14:hiddenFill xmlns:a14="http://schemas.microsoft.com/office/drawing/2010/main">
                <a:solidFill>
                  <a:srgbClr val="FFFFFF"/>
                </a:solidFill>
              </a14:hiddenFill>
            </a:ext>
          </a:extLst>
        </p:spPr>
      </p:pic>
      <p:sp>
        <p:nvSpPr>
          <p:cNvPr id="19457" name="Title 1"/>
          <p:cNvSpPr>
            <a:spLocks noGrp="1"/>
          </p:cNvSpPr>
          <p:nvPr>
            <p:ph type="title"/>
          </p:nvPr>
        </p:nvSpPr>
        <p:spPr/>
        <p:txBody>
          <a:bodyPr/>
          <a:lstStyle/>
          <a:p>
            <a:r>
              <a:rPr lang="en-US" smtClean="0"/>
              <a:t>Module 18.3: The heart wall</a:t>
            </a:r>
            <a:endParaRPr lang="en-US" dirty="0"/>
          </a:p>
        </p:txBody>
      </p:sp>
      <p:sp>
        <p:nvSpPr>
          <p:cNvPr id="3" name="Content Placeholder 2"/>
          <p:cNvSpPr>
            <a:spLocks noGrp="1"/>
          </p:cNvSpPr>
          <p:nvPr>
            <p:ph idx="1"/>
          </p:nvPr>
        </p:nvSpPr>
        <p:spPr/>
        <p:txBody>
          <a:bodyPr/>
          <a:lstStyle/>
          <a:p>
            <a:r>
              <a:rPr lang="en-US" b="1" dirty="0" smtClean="0"/>
              <a:t>Myocardium arrangement:</a:t>
            </a:r>
          </a:p>
          <a:p>
            <a:pPr lvl="1"/>
            <a:r>
              <a:rPr lang="en-US" dirty="0" smtClean="0"/>
              <a:t>Atrial musculature wraps around atria in figure-8 pattern</a:t>
            </a:r>
          </a:p>
          <a:p>
            <a:pPr lvl="1"/>
            <a:r>
              <a:rPr lang="en-US" dirty="0" smtClean="0"/>
              <a:t>Ventricular musculature</a:t>
            </a:r>
          </a:p>
          <a:p>
            <a:pPr lvl="2"/>
            <a:r>
              <a:rPr lang="en-US" dirty="0" smtClean="0"/>
              <a:t>Superficial layer surrounds </a:t>
            </a:r>
            <a:br>
              <a:rPr lang="en-US" dirty="0" smtClean="0"/>
            </a:br>
            <a:r>
              <a:rPr lang="en-US" dirty="0" smtClean="0"/>
              <a:t>both ventricles</a:t>
            </a:r>
          </a:p>
          <a:p>
            <a:pPr lvl="2"/>
            <a:r>
              <a:rPr lang="en-US" dirty="0" smtClean="0"/>
              <a:t>Deeper layers spiral </a:t>
            </a:r>
            <a:br>
              <a:rPr lang="en-US" dirty="0" smtClean="0"/>
            </a:br>
            <a:r>
              <a:rPr lang="en-US" dirty="0" smtClean="0"/>
              <a:t>around and between </a:t>
            </a:r>
            <a:br>
              <a:rPr lang="en-US" dirty="0" smtClean="0"/>
            </a:br>
            <a:r>
              <a:rPr lang="en-US" dirty="0" smtClean="0"/>
              <a:t>the ventricles </a:t>
            </a:r>
            <a:endParaRPr lang="en-US" dirty="0"/>
          </a:p>
        </p:txBody>
      </p:sp>
      <p:sp>
        <p:nvSpPr>
          <p:cNvPr id="2" name="Footer Placeholder 1"/>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15115578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smtClean="0"/>
              <a:t>Module 18.3: The heart wall—cardiac muscle</a:t>
            </a:r>
            <a:endParaRPr lang="en-US" dirty="0"/>
          </a:p>
        </p:txBody>
      </p:sp>
      <p:sp>
        <p:nvSpPr>
          <p:cNvPr id="3" name="Content Placeholder 2"/>
          <p:cNvSpPr>
            <a:spLocks noGrp="1"/>
          </p:cNvSpPr>
          <p:nvPr>
            <p:ph idx="1"/>
          </p:nvPr>
        </p:nvSpPr>
        <p:spPr/>
        <p:txBody>
          <a:bodyPr/>
          <a:lstStyle/>
          <a:p>
            <a:pPr indent="-404813"/>
            <a:r>
              <a:rPr lang="en-US" b="1" dirty="0"/>
              <a:t>Cardiac muscle vs. skeletal muscle:</a:t>
            </a:r>
          </a:p>
          <a:p>
            <a:pPr marL="571500" lvl="1" indent="-514350">
              <a:lnSpc>
                <a:spcPts val="2900"/>
              </a:lnSpc>
              <a:buFont typeface="+mj-lt"/>
              <a:buAutoNum type="arabicPeriod"/>
            </a:pPr>
            <a:r>
              <a:rPr lang="en-US" dirty="0"/>
              <a:t>Smaller cell size (avg. 10–20 </a:t>
            </a:r>
            <a:r>
              <a:rPr lang="en-US" dirty="0" err="1"/>
              <a:t>μm</a:t>
            </a:r>
            <a:r>
              <a:rPr lang="en-US" dirty="0"/>
              <a:t> diameter; </a:t>
            </a:r>
            <a:r>
              <a:rPr lang="en-US" dirty="0" smtClean="0"/>
              <a:t/>
            </a:r>
            <a:br>
              <a:rPr lang="en-US" dirty="0" smtClean="0"/>
            </a:br>
            <a:r>
              <a:rPr lang="en-US" dirty="0" smtClean="0"/>
              <a:t>50–100 </a:t>
            </a:r>
            <a:r>
              <a:rPr lang="en-US" dirty="0" err="1"/>
              <a:t>μm</a:t>
            </a:r>
            <a:r>
              <a:rPr lang="en-US" dirty="0"/>
              <a:t> length)</a:t>
            </a:r>
          </a:p>
          <a:p>
            <a:pPr marL="571500" lvl="1" indent="-514350">
              <a:lnSpc>
                <a:spcPts val="2900"/>
              </a:lnSpc>
              <a:buFont typeface="+mj-lt"/>
              <a:buAutoNum type="arabicPeriod"/>
            </a:pPr>
            <a:r>
              <a:rPr lang="en-US" dirty="0"/>
              <a:t>Single, centrally located nucleus</a:t>
            </a:r>
            <a:endParaRPr lang="en-US" b="1" dirty="0"/>
          </a:p>
          <a:p>
            <a:pPr marL="571500" lvl="1" indent="-514350">
              <a:lnSpc>
                <a:spcPts val="2900"/>
              </a:lnSpc>
              <a:buFont typeface="+mj-lt"/>
              <a:buAutoNum type="arabicPeriod"/>
            </a:pPr>
            <a:r>
              <a:rPr lang="en-US" dirty="0" smtClean="0"/>
              <a:t>​</a:t>
            </a:r>
            <a:r>
              <a:rPr lang="en-US" b="1" dirty="0" smtClean="0"/>
              <a:t>Intercalated</a:t>
            </a:r>
            <a:r>
              <a:rPr lang="en-US" dirty="0" smtClean="0"/>
              <a:t> </a:t>
            </a:r>
            <a:r>
              <a:rPr lang="en-US" b="1" dirty="0"/>
              <a:t>discs</a:t>
            </a:r>
            <a:r>
              <a:rPr lang="en-US" dirty="0"/>
              <a:t> = branching interconnections between cells</a:t>
            </a:r>
          </a:p>
          <a:p>
            <a:pPr marL="571500" lvl="1" indent="-514350">
              <a:lnSpc>
                <a:spcPts val="2900"/>
              </a:lnSpc>
              <a:buFont typeface="+mj-lt"/>
              <a:buAutoNum type="arabicPeriod"/>
            </a:pPr>
            <a:r>
              <a:rPr lang="en-US" dirty="0"/>
              <a:t>Specialized intercellular </a:t>
            </a:r>
            <a:r>
              <a:rPr lang="en-US" dirty="0" smtClean="0"/>
              <a:t>connections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6" name="Picture 10" descr="\\192.168.4.30\conversion\IRDVD\JPG Creation\Martini _VAP3E\Output\Chapter 18\JPEG FILES\Labeled\fig_18_03_03-L.jpg"/>
          <p:cNvPicPr>
            <a:picLocks noChangeAspect="1" noChangeArrowheads="1"/>
          </p:cNvPicPr>
          <p:nvPr/>
        </p:nvPicPr>
        <p:blipFill>
          <a:blip r:embed="rId2">
            <a:extLst>
              <a:ext uri="{28A0092B-C50C-407E-A947-70E740481C1C}">
                <a14:useLocalDpi xmlns:a14="http://schemas.microsoft.com/office/drawing/2010/main" val="0"/>
              </a:ext>
            </a:extLst>
          </a:blip>
          <a:srcRect b="3098"/>
          <a:stretch>
            <a:fillRect/>
          </a:stretch>
        </p:blipFill>
        <p:spPr bwMode="auto">
          <a:xfrm>
            <a:off x="2145792" y="3895244"/>
            <a:ext cx="5106010" cy="28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8511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92.168.4.30\conversion\IRDVD\JPG Creation\Martini _VAP3E\Output\Chapter 18\JPEG FILES\Labeled\fig_18_03_04-05-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3268461" y="2357439"/>
            <a:ext cx="5763560" cy="4337050"/>
          </a:xfrm>
          <a:prstGeom prst="rect">
            <a:avLst/>
          </a:prstGeom>
          <a:noFill/>
          <a:extLst>
            <a:ext uri="{909E8E84-426E-40DD-AFC4-6F175D3DCCD1}">
              <a14:hiddenFill xmlns:a14="http://schemas.microsoft.com/office/drawing/2010/main">
                <a:solidFill>
                  <a:srgbClr val="FFFFFF"/>
                </a:solidFill>
              </a14:hiddenFill>
            </a:ext>
          </a:extLst>
        </p:spPr>
      </p:pic>
      <p:sp>
        <p:nvSpPr>
          <p:cNvPr id="19457" name="Title 1"/>
          <p:cNvSpPr>
            <a:spLocks noGrp="1"/>
          </p:cNvSpPr>
          <p:nvPr>
            <p:ph type="title"/>
          </p:nvPr>
        </p:nvSpPr>
        <p:spPr/>
        <p:txBody>
          <a:bodyPr/>
          <a:lstStyle/>
          <a:p>
            <a:r>
              <a:rPr lang="en-US" smtClean="0"/>
              <a:t>Module 18.3: The heart wall—cardiac muscle</a:t>
            </a:r>
            <a:endParaRPr lang="en-US" dirty="0"/>
          </a:p>
        </p:txBody>
      </p:sp>
      <p:sp>
        <p:nvSpPr>
          <p:cNvPr id="25" name="Content Placeholder 24"/>
          <p:cNvSpPr>
            <a:spLocks noGrp="1"/>
          </p:cNvSpPr>
          <p:nvPr>
            <p:ph idx="1"/>
          </p:nvPr>
        </p:nvSpPr>
        <p:spPr/>
        <p:txBody>
          <a:bodyPr/>
          <a:lstStyle/>
          <a:p>
            <a:r>
              <a:rPr lang="en-US" b="1" dirty="0" smtClean="0"/>
              <a:t>Cardiac muscle tissue </a:t>
            </a:r>
          </a:p>
          <a:p>
            <a:pPr lvl="1"/>
            <a:r>
              <a:rPr lang="en-US" dirty="0" smtClean="0"/>
              <a:t>Only in heart</a:t>
            </a:r>
          </a:p>
          <a:p>
            <a:pPr lvl="1"/>
            <a:r>
              <a:rPr lang="en-US" dirty="0" smtClean="0"/>
              <a:t>Striated (from organized myofibrils and aligned </a:t>
            </a:r>
            <a:br>
              <a:rPr lang="en-US" dirty="0" smtClean="0"/>
            </a:br>
            <a:r>
              <a:rPr lang="en-US" dirty="0" smtClean="0"/>
              <a:t>sarcomeres)</a:t>
            </a:r>
          </a:p>
          <a:p>
            <a:pPr lvl="1"/>
            <a:r>
              <a:rPr lang="en-US" dirty="0" smtClean="0"/>
              <a:t>Almost totally dependent on </a:t>
            </a:r>
            <a:br>
              <a:rPr lang="en-US" dirty="0" smtClean="0"/>
            </a:br>
            <a:r>
              <a:rPr lang="en-US" dirty="0" smtClean="0"/>
              <a:t>aerobic metabolism </a:t>
            </a:r>
            <a:br>
              <a:rPr lang="en-US" dirty="0" smtClean="0"/>
            </a:br>
            <a:r>
              <a:rPr lang="en-US" dirty="0" smtClean="0"/>
              <a:t>(need oxygen) for energy</a:t>
            </a:r>
          </a:p>
          <a:p>
            <a:pPr lvl="2"/>
            <a:r>
              <a:rPr lang="en-US" dirty="0" smtClean="0"/>
              <a:t>Abundant mitochondria</a:t>
            </a:r>
            <a:br>
              <a:rPr lang="en-US" dirty="0" smtClean="0"/>
            </a:br>
            <a:r>
              <a:rPr lang="en-US" dirty="0" smtClean="0"/>
              <a:t> and myoglobin </a:t>
            </a:r>
            <a:br>
              <a:rPr lang="en-US" dirty="0" smtClean="0"/>
            </a:br>
            <a:r>
              <a:rPr lang="en-US" dirty="0" smtClean="0"/>
              <a:t>(stores O</a:t>
            </a:r>
            <a:r>
              <a:rPr lang="en-US" baseline="-25000" dirty="0" smtClean="0"/>
              <a:t>2</a:t>
            </a:r>
            <a:r>
              <a:rPr lang="en-US" dirty="0" smtClean="0"/>
              <a:t>)</a:t>
            </a:r>
          </a:p>
          <a:p>
            <a:pPr lvl="2"/>
            <a:r>
              <a:rPr lang="en-US" dirty="0" smtClean="0"/>
              <a:t>Extensive </a:t>
            </a:r>
            <a:br>
              <a:rPr lang="en-US" dirty="0" smtClean="0"/>
            </a:br>
            <a:r>
              <a:rPr lang="en-US" dirty="0" smtClean="0"/>
              <a:t>capillaries</a:t>
            </a:r>
            <a:endParaRPr lang="en-US" dirty="0"/>
          </a:p>
        </p:txBody>
      </p:sp>
      <p:sp>
        <p:nvSpPr>
          <p:cNvPr id="2" name="Footer Placeholder 1"/>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33175558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dirty="0" smtClean="0"/>
              <a:t>Note to the Instructor:</a:t>
            </a:r>
            <a:endParaRPr lang="en-US" altLang="en-US" dirty="0"/>
          </a:p>
        </p:txBody>
      </p:sp>
      <p:sp>
        <p:nvSpPr>
          <p:cNvPr id="33795" name="Content Placeholder 2"/>
          <p:cNvSpPr>
            <a:spLocks noGrp="1"/>
          </p:cNvSpPr>
          <p:nvPr>
            <p:ph idx="1"/>
          </p:nvPr>
        </p:nvSpPr>
        <p:spPr>
          <a:xfrm>
            <a:off x="446088" y="771088"/>
            <a:ext cx="8288337" cy="4959350"/>
          </a:xfrm>
        </p:spPr>
        <p:txBody>
          <a:bodyPr/>
          <a:lstStyle/>
          <a:p>
            <a:r>
              <a:rPr lang="en-US" sz="1600" dirty="0"/>
              <a:t>For the third edition of </a:t>
            </a:r>
            <a:r>
              <a:rPr lang="en-US" sz="1600" i="1" dirty="0"/>
              <a:t>Visual Anatomy &amp; Physiology</a:t>
            </a:r>
            <a:r>
              <a:rPr lang="en-US" sz="1600" dirty="0"/>
              <a:t>, we have updated our PowerPoints to fully integrate text and art. The pedagogy now more closely matches that of the </a:t>
            </a:r>
            <a:r>
              <a:rPr lang="en-US" sz="1600" dirty="0" smtClean="0"/>
              <a:t>textbook. The goal of this revised formatting is to </a:t>
            </a:r>
            <a:r>
              <a:rPr lang="en-US" sz="1600" dirty="0"/>
              <a:t>help your students learn from the art more </a:t>
            </a:r>
            <a:r>
              <a:rPr lang="en-US" sz="1600" dirty="0" smtClean="0"/>
              <a:t>effectively. However, you will notice </a:t>
            </a:r>
            <a:r>
              <a:rPr lang="en-US" sz="1600" dirty="0"/>
              <a:t>that the labels on the </a:t>
            </a:r>
            <a:r>
              <a:rPr lang="en-US" sz="1600" dirty="0" smtClean="0"/>
              <a:t>embedded PowerPoint </a:t>
            </a:r>
            <a:r>
              <a:rPr lang="en-US" sz="1600" dirty="0"/>
              <a:t>art are </a:t>
            </a:r>
            <a:r>
              <a:rPr lang="en-US" sz="1600" dirty="0" smtClean="0"/>
              <a:t>not editable. You </a:t>
            </a:r>
            <a:r>
              <a:rPr lang="en-US" sz="1600" dirty="0"/>
              <a:t>can </a:t>
            </a:r>
            <a:r>
              <a:rPr lang="en-US" sz="1600" dirty="0" smtClean="0"/>
              <a:t>easily import editable art by doing the following:</a:t>
            </a:r>
          </a:p>
          <a:p>
            <a:endParaRPr lang="en-US" sz="1400" dirty="0"/>
          </a:p>
          <a:p>
            <a:r>
              <a:rPr lang="en-US" sz="1400" b="1" dirty="0"/>
              <a:t>Copying slides from one slide set into another</a:t>
            </a:r>
            <a:endParaRPr lang="en-US" sz="1400" dirty="0"/>
          </a:p>
          <a:p>
            <a:r>
              <a:rPr lang="en-US" sz="1400" dirty="0"/>
              <a:t>You </a:t>
            </a:r>
            <a:r>
              <a:rPr lang="en-US" sz="1400" dirty="0" smtClean="0"/>
              <a:t>can easily copy the Label Edit art into the Lecture Presentations by using </a:t>
            </a:r>
            <a:r>
              <a:rPr lang="en-US" sz="1400" dirty="0"/>
              <a:t>either the PowerPoint Slide Finder dialog box or Slide Sorter view. Using the Slide Finder dialog box allows you to explicitly retain the source formatting of the slides you insert.</a:t>
            </a:r>
          </a:p>
          <a:p>
            <a:r>
              <a:rPr lang="en-US" sz="1400" b="1" i="1" dirty="0"/>
              <a:t>Using the Slide Finder dialog box in PowerPoint:</a:t>
            </a:r>
            <a:endParaRPr lang="en-US" sz="1400" dirty="0"/>
          </a:p>
          <a:p>
            <a:pPr marL="342900" lvl="0" indent="-342900">
              <a:buClrTx/>
              <a:buFont typeface="+mj-lt"/>
              <a:buAutoNum type="arabicPeriod"/>
            </a:pPr>
            <a:r>
              <a:rPr lang="en-US" sz="1400" dirty="0"/>
              <a:t>Open the original slide set in PowerPoint.</a:t>
            </a:r>
          </a:p>
          <a:p>
            <a:pPr marL="342900" lvl="0" indent="-342900">
              <a:buClrTx/>
              <a:buFont typeface="+mj-lt"/>
              <a:buAutoNum type="arabicPeriod"/>
            </a:pPr>
            <a:r>
              <a:rPr lang="en-US" sz="1400" dirty="0"/>
              <a:t>On the </a:t>
            </a:r>
            <a:r>
              <a:rPr lang="en-US" sz="1400" b="1" dirty="0"/>
              <a:t>Slides</a:t>
            </a:r>
            <a:r>
              <a:rPr lang="en-US" sz="1400" dirty="0"/>
              <a:t> tab in Normal view, click the slide thumbnail that you want the copied slides to follow.</a:t>
            </a:r>
          </a:p>
          <a:p>
            <a:pPr marL="342900" lvl="0" indent="-342900">
              <a:buClrTx/>
              <a:buFont typeface="+mj-lt"/>
              <a:buAutoNum type="arabicPeriod"/>
            </a:pPr>
            <a:r>
              <a:rPr lang="en-US" sz="1400" dirty="0"/>
              <a:t>On the </a:t>
            </a:r>
            <a:r>
              <a:rPr lang="en-US" sz="1400" b="1" dirty="0"/>
              <a:t>toolbar </a:t>
            </a:r>
            <a:r>
              <a:rPr lang="en-US" sz="1400" dirty="0"/>
              <a:t>at the top of the window, click the drop down arrow on the </a:t>
            </a:r>
            <a:r>
              <a:rPr lang="en-US" sz="1400" b="1" dirty="0"/>
              <a:t>New Slide </a:t>
            </a:r>
            <a:r>
              <a:rPr lang="en-US" sz="1400" dirty="0"/>
              <a:t>tab. Select </a:t>
            </a:r>
            <a:r>
              <a:rPr lang="en-US" sz="1400" b="1" dirty="0"/>
              <a:t>Reuse Slides</a:t>
            </a:r>
            <a:r>
              <a:rPr lang="en-US" sz="1400" dirty="0"/>
              <a:t>.</a:t>
            </a:r>
          </a:p>
          <a:p>
            <a:pPr marL="342900" lvl="0" indent="-342900">
              <a:buClrTx/>
              <a:buFont typeface="+mj-lt"/>
              <a:buAutoNum type="arabicPeriod"/>
            </a:pPr>
            <a:r>
              <a:rPr lang="en-US" sz="1400" dirty="0"/>
              <a:t>Click </a:t>
            </a:r>
            <a:r>
              <a:rPr lang="en-US" sz="1400" b="1" dirty="0"/>
              <a:t>Browse</a:t>
            </a:r>
            <a:r>
              <a:rPr lang="en-US" sz="1400" dirty="0"/>
              <a:t> to look for the file; in the Browse dialog box, select the file, and then click </a:t>
            </a:r>
            <a:r>
              <a:rPr lang="en-US" sz="1400" b="1" dirty="0"/>
              <a:t>Open</a:t>
            </a:r>
            <a:r>
              <a:rPr lang="en-US" sz="1400" dirty="0"/>
              <a:t>.</a:t>
            </a:r>
          </a:p>
          <a:p>
            <a:pPr marL="342900" lvl="0" indent="-342900">
              <a:buClrTx/>
              <a:buFont typeface="+mj-lt"/>
              <a:buAutoNum type="arabicPeriod"/>
            </a:pPr>
            <a:r>
              <a:rPr lang="en-US" sz="1400" dirty="0"/>
              <a:t>If you want the new slides to keep their current formatting, in the </a:t>
            </a:r>
            <a:r>
              <a:rPr lang="en-US" sz="1400" b="1" dirty="0"/>
              <a:t>Slide Finder</a:t>
            </a:r>
            <a:r>
              <a:rPr lang="en-US" sz="1400" dirty="0"/>
              <a:t> dialog box, select the </a:t>
            </a:r>
            <a:r>
              <a:rPr lang="en-US" sz="1400" b="1" dirty="0"/>
              <a:t>Keep source formatting</a:t>
            </a:r>
            <a:r>
              <a:rPr lang="en-US" sz="1400" dirty="0"/>
              <a:t> checkbox. When this checkbox is cleared, the copied slides assume the formatting of the slide they are inserted after.</a:t>
            </a:r>
          </a:p>
          <a:p>
            <a:pPr marL="342900" lvl="0" indent="-342900">
              <a:buClrTx/>
              <a:buFont typeface="+mj-lt"/>
              <a:buAutoNum type="arabicPeriod"/>
            </a:pPr>
            <a:r>
              <a:rPr lang="en-US" sz="1400" dirty="0" smtClean="0"/>
              <a:t>To </a:t>
            </a:r>
            <a:r>
              <a:rPr lang="en-US" sz="1400" dirty="0"/>
              <a:t>insert selected slides</a:t>
            </a:r>
            <a:r>
              <a:rPr lang="en-US" sz="1400" i="1" dirty="0"/>
              <a:t>:</a:t>
            </a:r>
            <a:r>
              <a:rPr lang="en-US" sz="1400" dirty="0"/>
              <a:t> Click the slides you want to insert. Slides will place immediately after the slide you have selected in the </a:t>
            </a:r>
            <a:r>
              <a:rPr lang="en-US" sz="1400" b="1" dirty="0"/>
              <a:t>Slides </a:t>
            </a:r>
            <a:r>
              <a:rPr lang="en-US" sz="1400" dirty="0"/>
              <a:t>tab in Normal view.</a:t>
            </a:r>
          </a:p>
          <a:p>
            <a:endParaRPr lang="en-US" sz="1400" dirty="0"/>
          </a:p>
        </p:txBody>
      </p:sp>
      <p:sp>
        <p:nvSpPr>
          <p:cNvPr id="10243" name="Footer Placeholder 3"/>
          <p:cNvSpPr>
            <a:spLocks noGrp="1"/>
          </p:cNvSpPr>
          <p:nvPr>
            <p:ph type="ftr"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dirty="0">
                <a:solidFill>
                  <a:prstClr val="black"/>
                </a:solidFill>
                <a:cs typeface="Arial" charset="0"/>
              </a:rPr>
              <a:t>© 2018 Pearson Education, Inc.</a:t>
            </a:r>
          </a:p>
        </p:txBody>
      </p:sp>
    </p:spTree>
    <p:extLst>
      <p:ext uri="{BB962C8B-B14F-4D97-AF65-F5344CB8AC3E}">
        <p14:creationId xmlns:p14="http://schemas.microsoft.com/office/powerpoint/2010/main" val="5945322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192.168.4.30\conversion\IRDVD\JPG Creation\Martini _VAP3E\Output\Chapter 18\JPEG FILES\Labeled\fig_18_03_05-L.jpg"/>
          <p:cNvPicPr>
            <a:picLocks noChangeAspect="1" noChangeArrowheads="1"/>
          </p:cNvPicPr>
          <p:nvPr/>
        </p:nvPicPr>
        <p:blipFill>
          <a:blip r:embed="rId3">
            <a:extLst>
              <a:ext uri="{28A0092B-C50C-407E-A947-70E740481C1C}">
                <a14:useLocalDpi xmlns:a14="http://schemas.microsoft.com/office/drawing/2010/main" val="0"/>
              </a:ext>
            </a:extLst>
          </a:blip>
          <a:srcRect b="2976"/>
          <a:stretch>
            <a:fillRect/>
          </a:stretch>
        </p:blipFill>
        <p:spPr bwMode="auto">
          <a:xfrm>
            <a:off x="4177956" y="1275347"/>
            <a:ext cx="4761507" cy="2874545"/>
          </a:xfrm>
          <a:prstGeom prst="rect">
            <a:avLst/>
          </a:prstGeom>
          <a:noFill/>
          <a:extLst>
            <a:ext uri="{909E8E84-426E-40DD-AFC4-6F175D3DCCD1}">
              <a14:hiddenFill xmlns:a14="http://schemas.microsoft.com/office/drawing/2010/main">
                <a:solidFill>
                  <a:srgbClr val="FFFFFF"/>
                </a:solidFill>
              </a14:hiddenFill>
            </a:ext>
          </a:extLst>
        </p:spPr>
      </p:pic>
      <p:sp>
        <p:nvSpPr>
          <p:cNvPr id="19457" name="Title 1"/>
          <p:cNvSpPr>
            <a:spLocks noGrp="1"/>
          </p:cNvSpPr>
          <p:nvPr>
            <p:ph type="title"/>
          </p:nvPr>
        </p:nvSpPr>
        <p:spPr/>
        <p:txBody>
          <a:bodyPr/>
          <a:lstStyle/>
          <a:p>
            <a:r>
              <a:rPr lang="en-US" smtClean="0"/>
              <a:t>Module 18.3: The heart wall—cardiac muscle</a:t>
            </a:r>
            <a:endParaRPr lang="en-US" dirty="0"/>
          </a:p>
        </p:txBody>
      </p:sp>
      <p:sp>
        <p:nvSpPr>
          <p:cNvPr id="7" name="Content Placeholder 2"/>
          <p:cNvSpPr>
            <a:spLocks noGrp="1"/>
          </p:cNvSpPr>
          <p:nvPr>
            <p:ph idx="1"/>
          </p:nvPr>
        </p:nvSpPr>
        <p:spPr/>
        <p:txBody>
          <a:bodyPr/>
          <a:lstStyle/>
          <a:p>
            <a:r>
              <a:rPr lang="en-US" b="1" dirty="0" smtClean="0"/>
              <a:t>Cardiac muscle tissue </a:t>
            </a:r>
            <a:r>
              <a:rPr lang="en-US" dirty="0" smtClean="0"/>
              <a:t>(continued)</a:t>
            </a:r>
          </a:p>
          <a:p>
            <a:pPr lvl="1"/>
            <a:r>
              <a:rPr lang="en-US" b="1" dirty="0" smtClean="0"/>
              <a:t>Intercalated discs</a:t>
            </a:r>
          </a:p>
          <a:p>
            <a:pPr lvl="2"/>
            <a:r>
              <a:rPr lang="en-US" dirty="0" smtClean="0"/>
              <a:t>Intertwined plasma </a:t>
            </a:r>
            <a:br>
              <a:rPr lang="en-US" dirty="0" smtClean="0"/>
            </a:br>
            <a:r>
              <a:rPr lang="en-US" dirty="0" smtClean="0"/>
              <a:t>membranes of </a:t>
            </a:r>
            <a:br>
              <a:rPr lang="en-US" dirty="0" smtClean="0"/>
            </a:br>
            <a:r>
              <a:rPr lang="en-US" dirty="0" smtClean="0"/>
              <a:t>adjacent cardiac </a:t>
            </a:r>
            <a:br>
              <a:rPr lang="en-US" dirty="0" smtClean="0"/>
            </a:br>
            <a:r>
              <a:rPr lang="en-US" dirty="0" smtClean="0"/>
              <a:t>muscle cells</a:t>
            </a:r>
          </a:p>
          <a:p>
            <a:pPr lvl="2"/>
            <a:r>
              <a:rPr lang="en-US" dirty="0" smtClean="0"/>
              <a:t>Attached by </a:t>
            </a:r>
            <a:r>
              <a:rPr lang="en-US" i="1" dirty="0" smtClean="0"/>
              <a:t>desmosomes</a:t>
            </a:r>
            <a:r>
              <a:rPr lang="en-US" dirty="0" smtClean="0"/>
              <a:t> </a:t>
            </a:r>
            <a:br>
              <a:rPr lang="en-US" dirty="0" smtClean="0"/>
            </a:br>
            <a:r>
              <a:rPr lang="en-US" dirty="0" smtClean="0"/>
              <a:t>and </a:t>
            </a:r>
            <a:r>
              <a:rPr lang="en-US" i="1" dirty="0" smtClean="0"/>
              <a:t>gap junctions</a:t>
            </a:r>
          </a:p>
          <a:p>
            <a:pPr lvl="2"/>
            <a:r>
              <a:rPr lang="en-US" dirty="0" smtClean="0"/>
              <a:t>Gap junctions allow action </a:t>
            </a:r>
            <a:br>
              <a:rPr lang="en-US" dirty="0" smtClean="0"/>
            </a:br>
            <a:r>
              <a:rPr lang="en-US" dirty="0" smtClean="0"/>
              <a:t>potentials to spread cell to cell; allows all interconnected cells to function together as single </a:t>
            </a:r>
            <a:br>
              <a:rPr lang="en-US" dirty="0" smtClean="0"/>
            </a:br>
            <a:r>
              <a:rPr lang="en-US" dirty="0" smtClean="0"/>
              <a:t>unit = a </a:t>
            </a:r>
            <a:r>
              <a:rPr lang="en-US" b="1" dirty="0" smtClean="0"/>
              <a:t>functional syncytium</a:t>
            </a:r>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1364272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smtClean="0"/>
              <a:t>Module 18.3: Review</a:t>
            </a:r>
            <a:endParaRPr lang="en-US" dirty="0"/>
          </a:p>
        </p:txBody>
      </p:sp>
      <p:sp>
        <p:nvSpPr>
          <p:cNvPr id="18434" name="Content Placeholder 2"/>
          <p:cNvSpPr>
            <a:spLocks noGrp="1"/>
          </p:cNvSpPr>
          <p:nvPr>
            <p:ph idx="1"/>
          </p:nvPr>
        </p:nvSpPr>
        <p:spPr/>
        <p:txBody>
          <a:bodyPr/>
          <a:lstStyle/>
          <a:p>
            <a:pPr marL="514350" indent="-514350">
              <a:buClr>
                <a:srgbClr val="00743A"/>
              </a:buClr>
              <a:buFont typeface="+mj-lt"/>
              <a:buAutoNum type="alphaUcPeriod"/>
            </a:pPr>
            <a:r>
              <a:rPr lang="en-US" dirty="0" smtClean="0"/>
              <a:t>From superficial to deep, name the layers of the heart wall.</a:t>
            </a:r>
          </a:p>
          <a:p>
            <a:pPr marL="514350" indent="-514350">
              <a:buClr>
                <a:srgbClr val="00743A"/>
              </a:buClr>
              <a:buFont typeface="+mj-lt"/>
              <a:buAutoNum type="alphaUcPeriod"/>
            </a:pPr>
            <a:r>
              <a:rPr lang="en-US" dirty="0" smtClean="0"/>
              <a:t>Describe the tissue layers of the pericardium.</a:t>
            </a:r>
          </a:p>
          <a:p>
            <a:pPr marL="514350" indent="-514350">
              <a:buClr>
                <a:srgbClr val="00743A"/>
              </a:buClr>
              <a:buFont typeface="+mj-lt"/>
              <a:buAutoNum type="alphaUcPeriod"/>
            </a:pPr>
            <a:r>
              <a:rPr lang="en-US" dirty="0" smtClean="0"/>
              <a:t>Why is it important that cardiac tissue contain many mitochondria and capillaries?</a:t>
            </a:r>
          </a:p>
          <a:p>
            <a:endParaRPr lang="en-US" sz="1200" dirty="0" smtClean="0"/>
          </a:p>
          <a:p>
            <a:r>
              <a:rPr lang="en-US" i="1" dirty="0" smtClean="0"/>
              <a:t>Learning Outcome: </a:t>
            </a:r>
            <a:r>
              <a:rPr lang="en-US" dirty="0" smtClean="0"/>
              <a:t>Describe the structure of the pericardium and explain its functions, identify the layers of the heart wall, and describe the structures and functions of cardiac muscle.</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654360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18.4: The boundaries between the four chambers of the heart can be identified on its external surface</a:t>
            </a:r>
            <a:endParaRPr lang="en-US" dirty="0"/>
          </a:p>
        </p:txBody>
      </p:sp>
      <p:sp>
        <p:nvSpPr>
          <p:cNvPr id="39938" name="Content Placeholder 2"/>
          <p:cNvSpPr>
            <a:spLocks noGrp="1"/>
          </p:cNvSpPr>
          <p:nvPr>
            <p:ph idx="1"/>
          </p:nvPr>
        </p:nvSpPr>
        <p:spPr>
          <a:xfrm>
            <a:off x="446088" y="1660358"/>
            <a:ext cx="8288337" cy="4589629"/>
          </a:xfrm>
        </p:spPr>
        <p:txBody>
          <a:bodyPr/>
          <a:lstStyle/>
          <a:p>
            <a:r>
              <a:rPr lang="en-US" b="1" dirty="0" smtClean="0"/>
              <a:t>Visible on anterior surface</a:t>
            </a:r>
          </a:p>
          <a:p>
            <a:pPr lvl="1"/>
            <a:r>
              <a:rPr lang="en-US" dirty="0" smtClean="0"/>
              <a:t>All four chambers</a:t>
            </a:r>
          </a:p>
          <a:p>
            <a:pPr lvl="1"/>
            <a:r>
              <a:rPr lang="en-US" b="1" dirty="0" smtClean="0"/>
              <a:t>Auricle</a:t>
            </a:r>
            <a:r>
              <a:rPr lang="en-US" dirty="0" smtClean="0"/>
              <a:t> of each atrium (expandable pouch)</a:t>
            </a:r>
          </a:p>
          <a:p>
            <a:pPr lvl="1"/>
            <a:r>
              <a:rPr lang="en-US" b="1" dirty="0" smtClean="0"/>
              <a:t>Coronary sulcus</a:t>
            </a:r>
            <a:r>
              <a:rPr lang="en-US" dirty="0" smtClean="0"/>
              <a:t>—groove separating atria and ventricles</a:t>
            </a:r>
          </a:p>
          <a:p>
            <a:pPr lvl="1"/>
            <a:r>
              <a:rPr lang="en-US" b="1" dirty="0" smtClean="0"/>
              <a:t>Anterior interventricular sulcus</a:t>
            </a:r>
            <a:r>
              <a:rPr lang="en-US" dirty="0" smtClean="0"/>
              <a:t>—groove marking boundary between the two ventricles</a:t>
            </a:r>
          </a:p>
          <a:p>
            <a:pPr lvl="1"/>
            <a:r>
              <a:rPr lang="en-US" b="1" dirty="0" smtClean="0"/>
              <a:t>Ligamentum </a:t>
            </a:r>
            <a:r>
              <a:rPr lang="en-US" b="1" dirty="0" err="1" smtClean="0"/>
              <a:t>arteriosum</a:t>
            </a:r>
            <a:r>
              <a:rPr lang="en-US" i="1" dirty="0" smtClean="0"/>
              <a:t>—</a:t>
            </a:r>
            <a:r>
              <a:rPr lang="en-US" dirty="0" smtClean="0"/>
              <a:t>fibrous remnant of fetal connection between aorta and pulmonary trunk</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9972653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dirty="0"/>
              <a:t>Surface anatomy of the heart (anterior view)</a:t>
            </a:r>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6" name="Picture 13" descr="\\192.168.4.30\conversion\IRDVD\JPG Creation\Martini _VAP3E\Output\Chapter 18\JPEG FILES\Labeled\fig_18_04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823895" y="708402"/>
            <a:ext cx="7532722" cy="5668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6972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dirty="0"/>
              <a:t>Cadaver heart (anterior view)</a:t>
            </a:r>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6" name="Picture 14" descr="\\192.168.4.30\conversion\IRDVD\JPG Creation\Martini _VAP3E\Output\Chapter 18\JPEG FILES\Labeled\fig_18_04_03-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1043997" y="774834"/>
            <a:ext cx="7092518" cy="5660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5110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smtClean="0"/>
              <a:t>Module 18.4: Heart surface anatomy</a:t>
            </a:r>
            <a:br>
              <a:rPr lang="en-US" smtClean="0"/>
            </a:br>
            <a:endParaRPr lang="en-US" dirty="0"/>
          </a:p>
        </p:txBody>
      </p:sp>
      <p:sp>
        <p:nvSpPr>
          <p:cNvPr id="30" name="Content Placeholder 29"/>
          <p:cNvSpPr>
            <a:spLocks noGrp="1"/>
          </p:cNvSpPr>
          <p:nvPr>
            <p:ph idx="1"/>
          </p:nvPr>
        </p:nvSpPr>
        <p:spPr/>
        <p:txBody>
          <a:bodyPr/>
          <a:lstStyle/>
          <a:p>
            <a:r>
              <a:rPr lang="en-US" b="1" dirty="0" smtClean="0"/>
              <a:t>Visible on posterior surface:</a:t>
            </a:r>
          </a:p>
          <a:p>
            <a:pPr lvl="1"/>
            <a:r>
              <a:rPr lang="en-US" dirty="0" smtClean="0"/>
              <a:t>All four chambers</a:t>
            </a:r>
          </a:p>
          <a:p>
            <a:pPr lvl="1"/>
            <a:r>
              <a:rPr lang="en-US" i="1" dirty="0" smtClean="0"/>
              <a:t>Pulmonary veins </a:t>
            </a:r>
            <a:r>
              <a:rPr lang="en-US" dirty="0" smtClean="0"/>
              <a:t>(4)</a:t>
            </a:r>
            <a:r>
              <a:rPr lang="en-US" b="1" dirty="0" smtClean="0"/>
              <a:t> </a:t>
            </a:r>
            <a:r>
              <a:rPr lang="en-US" dirty="0" smtClean="0"/>
              <a:t>returning blood to left atrium</a:t>
            </a:r>
          </a:p>
          <a:p>
            <a:pPr lvl="1"/>
            <a:r>
              <a:rPr lang="en-US" i="1" dirty="0" smtClean="0"/>
              <a:t>Superior and inferior venae </a:t>
            </a:r>
            <a:r>
              <a:rPr lang="en-US" i="1" dirty="0" err="1" smtClean="0"/>
              <a:t>cavae</a:t>
            </a:r>
            <a:r>
              <a:rPr lang="en-US" i="1" dirty="0" smtClean="0"/>
              <a:t> </a:t>
            </a:r>
            <a:r>
              <a:rPr lang="en-US" dirty="0" smtClean="0"/>
              <a:t>returning blood to right atrium</a:t>
            </a:r>
          </a:p>
          <a:p>
            <a:pPr lvl="1"/>
            <a:r>
              <a:rPr lang="en-US" b="1" dirty="0" smtClean="0"/>
              <a:t>Coronary sinus</a:t>
            </a:r>
            <a:r>
              <a:rPr lang="en-US" dirty="0" smtClean="0"/>
              <a:t>—returns blood from myocardium to right atrium</a:t>
            </a:r>
          </a:p>
          <a:p>
            <a:pPr lvl="1"/>
            <a:r>
              <a:rPr lang="en-US" b="1" dirty="0" smtClean="0"/>
              <a:t>Posterior interventricular sulcus</a:t>
            </a:r>
            <a:r>
              <a:rPr lang="en-US" dirty="0" smtClean="0"/>
              <a:t>—groove marking boundary between the two ventricles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1315374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dirty="0"/>
              <a:t>Surface anatomy of the heart (posterior view)</a:t>
            </a:r>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6" name="Picture 15" descr="\\192.168.4.30\conversion\IRDVD\JPG Creation\Martini _VAP3E\Output\Chapter 18\JPEG FILES\Labeled\fig_18_04_02-L.jpg"/>
          <p:cNvPicPr>
            <a:picLocks noChangeAspect="1" noChangeArrowheads="1"/>
          </p:cNvPicPr>
          <p:nvPr/>
        </p:nvPicPr>
        <p:blipFill>
          <a:blip r:embed="rId2">
            <a:extLst>
              <a:ext uri="{28A0092B-C50C-407E-A947-70E740481C1C}">
                <a14:useLocalDpi xmlns:a14="http://schemas.microsoft.com/office/drawing/2010/main" val="0"/>
              </a:ext>
            </a:extLst>
          </a:blip>
          <a:srcRect b="2441"/>
          <a:stretch>
            <a:fillRect/>
          </a:stretch>
        </p:blipFill>
        <p:spPr bwMode="auto">
          <a:xfrm>
            <a:off x="546042" y="853856"/>
            <a:ext cx="8051915" cy="5737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972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smtClean="0"/>
              <a:t>Module 18.4: Review</a:t>
            </a:r>
            <a:endParaRPr lang="en-US" dirty="0"/>
          </a:p>
        </p:txBody>
      </p:sp>
      <p:sp>
        <p:nvSpPr>
          <p:cNvPr id="18434" name="Content Placeholder 2"/>
          <p:cNvSpPr>
            <a:spLocks noGrp="1"/>
          </p:cNvSpPr>
          <p:nvPr>
            <p:ph idx="1"/>
          </p:nvPr>
        </p:nvSpPr>
        <p:spPr/>
        <p:txBody>
          <a:bodyPr/>
          <a:lstStyle/>
          <a:p>
            <a:pPr marL="514350" indent="-514350">
              <a:buClr>
                <a:srgbClr val="00743A"/>
              </a:buClr>
              <a:buFont typeface="+mj-lt"/>
              <a:buAutoNum type="alphaUcPeriod"/>
            </a:pPr>
            <a:r>
              <a:rPr lang="en-US" dirty="0" smtClean="0"/>
              <a:t>The anterior view of the heart is dominated by which chambers?</a:t>
            </a:r>
          </a:p>
          <a:p>
            <a:pPr marL="514350" indent="-514350">
              <a:buClr>
                <a:srgbClr val="00743A"/>
              </a:buClr>
              <a:buFont typeface="+mj-lt"/>
              <a:buAutoNum type="alphaUcPeriod"/>
            </a:pPr>
            <a:r>
              <a:rPr lang="en-US" dirty="0" smtClean="0"/>
              <a:t>Which structures collect blood from the myocardium, and into which heart chamber does this blood flow?</a:t>
            </a:r>
          </a:p>
          <a:p>
            <a:pPr marL="514350" indent="-514350">
              <a:buClr>
                <a:srgbClr val="00743A"/>
              </a:buClr>
              <a:buFont typeface="+mj-lt"/>
              <a:buAutoNum type="alphaUcPeriod"/>
            </a:pPr>
            <a:r>
              <a:rPr lang="en-US" dirty="0" smtClean="0"/>
              <a:t>Name and describe the shallow depressions and grooves found on the heart’s external surface.</a:t>
            </a:r>
          </a:p>
          <a:p>
            <a:endParaRPr lang="en-US" sz="1200" i="1" dirty="0" smtClean="0"/>
          </a:p>
          <a:p>
            <a:r>
              <a:rPr lang="en-US" i="1" dirty="0" smtClean="0"/>
              <a:t>Learning Outcome: </a:t>
            </a:r>
            <a:r>
              <a:rPr lang="en-US" dirty="0" smtClean="0"/>
              <a:t>Describe the cardiac chambers and the heart’s external anatomy.</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8432287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3357"/>
          <a:stretch/>
        </p:blipFill>
        <p:spPr>
          <a:xfrm>
            <a:off x="5307602" y="2851484"/>
            <a:ext cx="3707741" cy="3655595"/>
          </a:xfrm>
          <a:prstGeom prst="rect">
            <a:avLst/>
          </a:prstGeom>
        </p:spPr>
      </p:pic>
      <p:sp>
        <p:nvSpPr>
          <p:cNvPr id="39937" name="Title 1"/>
          <p:cNvSpPr>
            <a:spLocks noGrp="1"/>
          </p:cNvSpPr>
          <p:nvPr>
            <p:ph type="title"/>
          </p:nvPr>
        </p:nvSpPr>
        <p:spPr/>
        <p:txBody>
          <a:bodyPr/>
          <a:lstStyle/>
          <a:p>
            <a:r>
              <a:rPr lang="en-US" smtClean="0"/>
              <a:t>Module 18.5: The heart has an extensive blood supply</a:t>
            </a:r>
            <a:endParaRPr lang="en-US" dirty="0"/>
          </a:p>
        </p:txBody>
      </p:sp>
      <p:sp>
        <p:nvSpPr>
          <p:cNvPr id="39938" name="Content Placeholder 2"/>
          <p:cNvSpPr>
            <a:spLocks noGrp="1"/>
          </p:cNvSpPr>
          <p:nvPr>
            <p:ph idx="1"/>
          </p:nvPr>
        </p:nvSpPr>
        <p:spPr/>
        <p:txBody>
          <a:bodyPr/>
          <a:lstStyle/>
          <a:p>
            <a:r>
              <a:rPr lang="en-US" b="1" dirty="0" smtClean="0"/>
              <a:t>Coronary circulation</a:t>
            </a:r>
          </a:p>
          <a:p>
            <a:pPr lvl="1"/>
            <a:r>
              <a:rPr lang="en-US" dirty="0" smtClean="0"/>
              <a:t>Continuously supplies cardiac muscle (myocardium) </a:t>
            </a:r>
            <a:br>
              <a:rPr lang="en-US" dirty="0" smtClean="0"/>
            </a:br>
            <a:r>
              <a:rPr lang="en-US" dirty="0" smtClean="0"/>
              <a:t>with oxygen/nutrients</a:t>
            </a:r>
          </a:p>
          <a:p>
            <a:pPr lvl="1"/>
            <a:r>
              <a:rPr lang="en-US" b="1" dirty="0" smtClean="0"/>
              <a:t>Left and right coronary arteries </a:t>
            </a:r>
            <a:br>
              <a:rPr lang="en-US" b="1" dirty="0" smtClean="0"/>
            </a:br>
            <a:r>
              <a:rPr lang="en-US" dirty="0" smtClean="0"/>
              <a:t>arise from ascending aorta; </a:t>
            </a:r>
            <a:br>
              <a:rPr lang="en-US" dirty="0" smtClean="0"/>
            </a:br>
            <a:r>
              <a:rPr lang="en-US" dirty="0" smtClean="0"/>
              <a:t>fill when ventricles are </a:t>
            </a:r>
            <a:br>
              <a:rPr lang="en-US" dirty="0" smtClean="0"/>
            </a:br>
            <a:r>
              <a:rPr lang="en-US" dirty="0" smtClean="0"/>
              <a:t>relaxed (diastole)</a:t>
            </a:r>
          </a:p>
          <a:p>
            <a:pPr lvl="1"/>
            <a:r>
              <a:rPr lang="en-US" dirty="0" smtClean="0"/>
              <a:t>Myocardial blood</a:t>
            </a:r>
            <a:br>
              <a:rPr lang="en-US" dirty="0" smtClean="0"/>
            </a:br>
            <a:r>
              <a:rPr lang="en-US" dirty="0" smtClean="0"/>
              <a:t>flow may increase </a:t>
            </a:r>
            <a:br>
              <a:rPr lang="en-US" dirty="0" smtClean="0"/>
            </a:br>
            <a:r>
              <a:rPr lang="en-US" dirty="0" smtClean="0"/>
              <a:t>to 9 times the resting </a:t>
            </a:r>
            <a:br>
              <a:rPr lang="en-US" dirty="0" smtClean="0"/>
            </a:br>
            <a:r>
              <a:rPr lang="en-US" dirty="0" smtClean="0"/>
              <a:t>level during maximal </a:t>
            </a:r>
            <a:br>
              <a:rPr lang="en-US" dirty="0" smtClean="0"/>
            </a:br>
            <a:r>
              <a:rPr lang="en-US" dirty="0" smtClean="0"/>
              <a:t>exertion</a:t>
            </a:r>
            <a:endParaRPr lang="en-US" dirty="0"/>
          </a:p>
        </p:txBody>
      </p:sp>
      <p:sp>
        <p:nvSpPr>
          <p:cNvPr id="2" name="Footer Placeholder 1"/>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39588978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18.5: Coronary circulation</a:t>
            </a:r>
            <a:endParaRPr lang="en-US" dirty="0"/>
          </a:p>
        </p:txBody>
      </p:sp>
      <p:sp>
        <p:nvSpPr>
          <p:cNvPr id="39938" name="Content Placeholder 2"/>
          <p:cNvSpPr>
            <a:spLocks noGrp="1"/>
          </p:cNvSpPr>
          <p:nvPr>
            <p:ph idx="1"/>
          </p:nvPr>
        </p:nvSpPr>
        <p:spPr/>
        <p:txBody>
          <a:bodyPr/>
          <a:lstStyle/>
          <a:p>
            <a:r>
              <a:rPr lang="en-US" b="1" dirty="0" smtClean="0"/>
              <a:t>Right coronary artery</a:t>
            </a:r>
          </a:p>
          <a:p>
            <a:pPr lvl="1"/>
            <a:r>
              <a:rPr lang="en-US" dirty="0" smtClean="0"/>
              <a:t>Supplies right atrium, parts of both ventricles, and parts of cardiac (electrical) conducting system</a:t>
            </a:r>
          </a:p>
          <a:p>
            <a:pPr lvl="1"/>
            <a:r>
              <a:rPr lang="en-US" dirty="0" smtClean="0"/>
              <a:t>Follows coronary sulcus (groove between atria and ventricles)</a:t>
            </a:r>
          </a:p>
          <a:p>
            <a:pPr lvl="1"/>
            <a:r>
              <a:rPr lang="en-US" dirty="0" smtClean="0"/>
              <a:t>Main branches: </a:t>
            </a:r>
          </a:p>
          <a:p>
            <a:pPr lvl="2"/>
            <a:r>
              <a:rPr lang="en-US" b="1" dirty="0" smtClean="0"/>
              <a:t>Marginal arteries</a:t>
            </a:r>
            <a:r>
              <a:rPr lang="en-US" i="1" dirty="0" smtClean="0"/>
              <a:t>—</a:t>
            </a:r>
            <a:r>
              <a:rPr lang="en-US" dirty="0" smtClean="0"/>
              <a:t>supply right ventricle</a:t>
            </a:r>
          </a:p>
          <a:p>
            <a:pPr lvl="2"/>
            <a:r>
              <a:rPr lang="en-US" b="1" dirty="0" smtClean="0"/>
              <a:t>Posterior interventricular (posterior descending) artery</a:t>
            </a:r>
            <a:r>
              <a:rPr lang="en-US" dirty="0" smtClean="0"/>
              <a:t>—runs in posterior interventricular sulcus; supplies interventricular septum and adjacent parts of ventricles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3081819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dirty="0" smtClean="0"/>
              <a:t>Section 1: Structure of the Heart</a:t>
            </a:r>
            <a:endParaRPr lang="en-US" dirty="0"/>
          </a:p>
        </p:txBody>
      </p:sp>
      <p:sp>
        <p:nvSpPr>
          <p:cNvPr id="3" name="Content Placeholder 2"/>
          <p:cNvSpPr>
            <a:spLocks noGrp="1"/>
          </p:cNvSpPr>
          <p:nvPr>
            <p:ph idx="1"/>
          </p:nvPr>
        </p:nvSpPr>
        <p:spPr/>
        <p:txBody>
          <a:bodyPr/>
          <a:lstStyle/>
          <a:p>
            <a:pPr marL="978408" indent="-978408">
              <a:spcAft>
                <a:spcPts val="500"/>
              </a:spcAft>
            </a:pPr>
            <a:r>
              <a:rPr lang="en-US" b="1" dirty="0" smtClean="0"/>
              <a:t>Learning Outcomes</a:t>
            </a:r>
          </a:p>
          <a:p>
            <a:pPr marL="977900" lvl="1" indent="-977900">
              <a:spcBef>
                <a:spcPts val="800"/>
              </a:spcBef>
              <a:buNone/>
              <a:tabLst>
                <a:tab pos="977900" algn="l"/>
              </a:tabLst>
            </a:pPr>
            <a:r>
              <a:rPr lang="en-US" dirty="0" smtClean="0"/>
              <a:t>18.1	Describe the heart’s location, shape, its four chambers, and the pulmonary and systemic circuits.</a:t>
            </a:r>
          </a:p>
          <a:p>
            <a:pPr marL="977900" lvl="1" indent="-977900">
              <a:spcBef>
                <a:spcPts val="800"/>
              </a:spcBef>
              <a:buNone/>
              <a:tabLst>
                <a:tab pos="977900" algn="l"/>
              </a:tabLst>
            </a:pPr>
            <a:r>
              <a:rPr lang="en-US" dirty="0" smtClean="0"/>
              <a:t>18.2	Describe the location and general features of the heart.</a:t>
            </a:r>
          </a:p>
          <a:p>
            <a:pPr marL="977900" lvl="1" indent="-977900">
              <a:spcBef>
                <a:spcPts val="800"/>
              </a:spcBef>
              <a:buNone/>
              <a:tabLst>
                <a:tab pos="977900" algn="l"/>
              </a:tabLst>
            </a:pPr>
            <a:r>
              <a:rPr lang="en-US" dirty="0" smtClean="0"/>
              <a:t>18.3	Describe the structure of the pericardium and explain its functions, identify the layers of the heart wall, and describe the structures and functions of cardiac muscle.</a:t>
            </a:r>
          </a:p>
          <a:p>
            <a:pPr marL="977900" lvl="1" indent="-977900">
              <a:spcBef>
                <a:spcPts val="800"/>
              </a:spcBef>
              <a:buNone/>
              <a:tabLst>
                <a:tab pos="977900" algn="l"/>
              </a:tabLst>
            </a:pPr>
            <a:r>
              <a:rPr lang="en-US" dirty="0" smtClean="0"/>
              <a:t>18.4	Describe the cardiac chambers and the heart’s external anatomy.</a:t>
            </a:r>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9908620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18.5: Coronary circulation</a:t>
            </a:r>
            <a:endParaRPr lang="en-US" dirty="0"/>
          </a:p>
        </p:txBody>
      </p:sp>
      <p:sp>
        <p:nvSpPr>
          <p:cNvPr id="39938" name="Content Placeholder 2"/>
          <p:cNvSpPr>
            <a:spLocks noGrp="1"/>
          </p:cNvSpPr>
          <p:nvPr>
            <p:ph idx="1"/>
          </p:nvPr>
        </p:nvSpPr>
        <p:spPr/>
        <p:txBody>
          <a:bodyPr/>
          <a:lstStyle/>
          <a:p>
            <a:r>
              <a:rPr lang="en-US" b="1" dirty="0" smtClean="0"/>
              <a:t>Left coronary artery</a:t>
            </a:r>
          </a:p>
          <a:p>
            <a:pPr lvl="1"/>
            <a:r>
              <a:rPr lang="en-US" dirty="0" smtClean="0"/>
              <a:t>Supplies left ventricle, left atrium, interventricular septum</a:t>
            </a:r>
          </a:p>
          <a:p>
            <a:pPr lvl="1"/>
            <a:r>
              <a:rPr lang="en-US" dirty="0" smtClean="0"/>
              <a:t>Main Branches:</a:t>
            </a:r>
          </a:p>
          <a:p>
            <a:pPr lvl="2"/>
            <a:r>
              <a:rPr lang="en-US" b="1" dirty="0" smtClean="0"/>
              <a:t>Anterior interventricular artery </a:t>
            </a:r>
            <a:r>
              <a:rPr lang="en-US" dirty="0" smtClean="0"/>
              <a:t>(</a:t>
            </a:r>
            <a:r>
              <a:rPr lang="en-US" b="1" dirty="0" smtClean="0"/>
              <a:t>left anterior descending artery</a:t>
            </a:r>
            <a:r>
              <a:rPr lang="en-US" dirty="0" smtClean="0"/>
              <a:t>)—follows anterior interventricular sulcus; supplies interventricular septum and adjacent parts of ventricles</a:t>
            </a:r>
            <a:endParaRPr lang="en-US" i="1" dirty="0" smtClean="0"/>
          </a:p>
          <a:p>
            <a:pPr lvl="2"/>
            <a:r>
              <a:rPr lang="en-US" b="1" dirty="0" smtClean="0"/>
              <a:t>Circumflex artery</a:t>
            </a:r>
            <a:r>
              <a:rPr lang="en-US" dirty="0" smtClean="0"/>
              <a:t>—follows coronary sulcus to the left; meets branches of right coronary artery posteriorly; </a:t>
            </a:r>
            <a:r>
              <a:rPr lang="en-US" b="1" dirty="0" smtClean="0"/>
              <a:t>marginal artery </a:t>
            </a:r>
            <a:r>
              <a:rPr lang="en-US" dirty="0" smtClean="0"/>
              <a:t>off circumflex supplies posterior of left ventricle</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1161254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p:txBody>
          <a:bodyPr/>
          <a:lstStyle/>
          <a:p>
            <a:r>
              <a:rPr lang="en-US" dirty="0" smtClean="0"/>
              <a:t>Coronary circulation, main arteries (anterior view)</a:t>
            </a:r>
            <a:endParaRPr lang="en-US" dirty="0"/>
          </a:p>
        </p:txBody>
      </p:sp>
      <p:sp>
        <p:nvSpPr>
          <p:cNvPr id="2" name="Footer Placeholder 1"/>
          <p:cNvSpPr>
            <a:spLocks noGrp="1"/>
          </p:cNvSpPr>
          <p:nvPr>
            <p:ph type="ftr" sz="quarter" idx="10"/>
          </p:nvPr>
        </p:nvSpPr>
        <p:spPr/>
        <p:txBody>
          <a:bodyPr/>
          <a:lstStyle/>
          <a:p>
            <a:r>
              <a:rPr lang="en-US" smtClean="0"/>
              <a:t>© 2018 Pearson Education, Inc.</a:t>
            </a:r>
            <a:endParaRPr lang="en-US" dirty="0"/>
          </a:p>
        </p:txBody>
      </p:sp>
      <p:pic>
        <p:nvPicPr>
          <p:cNvPr id="2050" name="Picture 2" descr="\\192.168.4.30\conversion\IRDVD\JPG Creation\Martini _VAP3E\Output\Chapter 18\JPEG FILES\Labeled\fig_18_05_01-L.jpg"/>
          <p:cNvPicPr>
            <a:picLocks noChangeAspect="1" noChangeArrowheads="1"/>
          </p:cNvPicPr>
          <p:nvPr/>
        </p:nvPicPr>
        <p:blipFill rotWithShape="1">
          <a:blip r:embed="rId2">
            <a:extLst>
              <a:ext uri="{28A0092B-C50C-407E-A947-70E740481C1C}">
                <a14:useLocalDpi xmlns:a14="http://schemas.microsoft.com/office/drawing/2010/main" val="0"/>
              </a:ext>
            </a:extLst>
          </a:blip>
          <a:srcRect b="2790"/>
          <a:stretch/>
        </p:blipFill>
        <p:spPr bwMode="auto">
          <a:xfrm>
            <a:off x="298704" y="1054862"/>
            <a:ext cx="8546592" cy="5256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4086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p:txBody>
          <a:bodyPr/>
          <a:lstStyle/>
          <a:p>
            <a:r>
              <a:rPr lang="en-US" dirty="0" smtClean="0"/>
              <a:t>Coronary circulation, main arteries (posterior view)</a:t>
            </a:r>
            <a:endParaRPr lang="en-US" dirty="0"/>
          </a:p>
        </p:txBody>
      </p:sp>
      <p:sp>
        <p:nvSpPr>
          <p:cNvPr id="2" name="Footer Placeholder 1"/>
          <p:cNvSpPr>
            <a:spLocks noGrp="1"/>
          </p:cNvSpPr>
          <p:nvPr>
            <p:ph type="ftr" sz="quarter" idx="10"/>
          </p:nvPr>
        </p:nvSpPr>
        <p:spPr/>
        <p:txBody>
          <a:bodyPr/>
          <a:lstStyle/>
          <a:p>
            <a:r>
              <a:rPr lang="en-US" smtClean="0"/>
              <a:t>© 2018 Pearson Education, Inc.</a:t>
            </a:r>
            <a:endParaRPr lang="en-US" dirty="0"/>
          </a:p>
        </p:txBody>
      </p:sp>
      <p:pic>
        <p:nvPicPr>
          <p:cNvPr id="13" name="Picture 17" descr="\\192.168.4.30\conversion\IRDVD\JPG Creation\Martini _VAP3E\Output\Chapter 18\JPEG FILES\Labeled\fig_18_05_02-L.jpg"/>
          <p:cNvPicPr>
            <a:picLocks noChangeAspect="1" noChangeArrowheads="1"/>
          </p:cNvPicPr>
          <p:nvPr/>
        </p:nvPicPr>
        <p:blipFill>
          <a:blip r:embed="rId2">
            <a:extLst>
              <a:ext uri="{28A0092B-C50C-407E-A947-70E740481C1C}">
                <a14:useLocalDpi xmlns:a14="http://schemas.microsoft.com/office/drawing/2010/main" val="0"/>
              </a:ext>
            </a:extLst>
          </a:blip>
          <a:srcRect b="2828"/>
          <a:stretch>
            <a:fillRect/>
          </a:stretch>
        </p:blipFill>
        <p:spPr bwMode="auto">
          <a:xfrm>
            <a:off x="441960" y="1090168"/>
            <a:ext cx="8260080" cy="523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2578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8" descr="\\192.168.4.30\conversion\IRDVD\JPG Creation\Martini _VAP3E\Output\Chapter 18\JPEG FILES\Labeled\fig_18_05_03-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086388" y="2787235"/>
            <a:ext cx="4921921" cy="3703721"/>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24"/>
          <p:cNvSpPr>
            <a:spLocks noGrp="1"/>
          </p:cNvSpPr>
          <p:nvPr>
            <p:ph type="title"/>
          </p:nvPr>
        </p:nvSpPr>
        <p:spPr/>
        <p:txBody>
          <a:bodyPr/>
          <a:lstStyle/>
          <a:p>
            <a:r>
              <a:rPr lang="en-US" smtClean="0"/>
              <a:t>Module 18.5: Coronary circulation</a:t>
            </a:r>
            <a:br>
              <a:rPr lang="en-US" smtClean="0"/>
            </a:br>
            <a:endParaRPr lang="en-US" dirty="0"/>
          </a:p>
        </p:txBody>
      </p:sp>
      <p:sp>
        <p:nvSpPr>
          <p:cNvPr id="28" name="Content Placeholder 27"/>
          <p:cNvSpPr>
            <a:spLocks noGrp="1"/>
          </p:cNvSpPr>
          <p:nvPr>
            <p:ph idx="1"/>
          </p:nvPr>
        </p:nvSpPr>
        <p:spPr/>
        <p:txBody>
          <a:bodyPr/>
          <a:lstStyle/>
          <a:p>
            <a:r>
              <a:rPr lang="en-US" b="1" dirty="0" smtClean="0"/>
              <a:t>Coronary circulation—veins (anterior) </a:t>
            </a:r>
          </a:p>
          <a:p>
            <a:pPr lvl="1"/>
            <a:r>
              <a:rPr lang="en-US" b="1" dirty="0" smtClean="0"/>
              <a:t>Great cardiac vein</a:t>
            </a:r>
            <a:r>
              <a:rPr lang="en-US" dirty="0" smtClean="0"/>
              <a:t>—in anterior interventricular sulcus</a:t>
            </a:r>
          </a:p>
          <a:p>
            <a:pPr lvl="2"/>
            <a:r>
              <a:rPr lang="en-US" dirty="0" smtClean="0"/>
              <a:t>Drains area supplied by </a:t>
            </a:r>
            <a:r>
              <a:rPr lang="en-US" i="1" dirty="0" smtClean="0"/>
              <a:t>anterior interventricular artery</a:t>
            </a:r>
          </a:p>
          <a:p>
            <a:pPr lvl="2"/>
            <a:r>
              <a:rPr lang="en-US" dirty="0" smtClean="0"/>
              <a:t>Empties into </a:t>
            </a:r>
            <a:r>
              <a:rPr lang="en-US" i="1" dirty="0" smtClean="0"/>
              <a:t>coronary </a:t>
            </a:r>
            <a:br>
              <a:rPr lang="en-US" i="1" dirty="0" smtClean="0"/>
            </a:br>
            <a:r>
              <a:rPr lang="en-US" i="1" dirty="0" smtClean="0"/>
              <a:t>sinus </a:t>
            </a:r>
            <a:r>
              <a:rPr lang="en-US" dirty="0" smtClean="0"/>
              <a:t>posteriorly</a:t>
            </a:r>
          </a:p>
          <a:p>
            <a:pPr lvl="1"/>
            <a:r>
              <a:rPr lang="en-US" b="1" dirty="0" smtClean="0"/>
              <a:t>Anterior cardiac veins </a:t>
            </a:r>
          </a:p>
          <a:p>
            <a:pPr lvl="2"/>
            <a:r>
              <a:rPr lang="en-US" dirty="0" smtClean="0"/>
              <a:t>Drain anterior surface </a:t>
            </a:r>
            <a:br>
              <a:rPr lang="en-US" dirty="0" smtClean="0"/>
            </a:br>
            <a:r>
              <a:rPr lang="en-US" dirty="0" smtClean="0"/>
              <a:t>of right ventricle</a:t>
            </a:r>
          </a:p>
          <a:p>
            <a:pPr lvl="2"/>
            <a:r>
              <a:rPr lang="en-US" dirty="0" smtClean="0"/>
              <a:t>Empty directly </a:t>
            </a:r>
            <a:br>
              <a:rPr lang="en-US" dirty="0" smtClean="0"/>
            </a:br>
            <a:r>
              <a:rPr lang="en-US" dirty="0" smtClean="0"/>
              <a:t>into the right </a:t>
            </a:r>
            <a:br>
              <a:rPr lang="en-US" dirty="0" smtClean="0"/>
            </a:br>
            <a:r>
              <a:rPr lang="en-US" dirty="0" smtClean="0"/>
              <a:t>atrium</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3072195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lstStyle/>
          <a:p>
            <a:r>
              <a:rPr lang="en-US" smtClean="0"/>
              <a:t>Module 18.5: Coronary circulation</a:t>
            </a:r>
            <a:br>
              <a:rPr lang="en-US" smtClean="0"/>
            </a:br>
            <a:endParaRPr lang="en-US" dirty="0"/>
          </a:p>
        </p:txBody>
      </p:sp>
      <p:sp>
        <p:nvSpPr>
          <p:cNvPr id="39940" name="Content Placeholder 39939"/>
          <p:cNvSpPr>
            <a:spLocks noGrp="1"/>
          </p:cNvSpPr>
          <p:nvPr>
            <p:ph idx="1"/>
          </p:nvPr>
        </p:nvSpPr>
        <p:spPr/>
        <p:txBody>
          <a:bodyPr/>
          <a:lstStyle/>
          <a:p>
            <a:r>
              <a:rPr lang="en-US" b="1" dirty="0" smtClean="0"/>
              <a:t>Coronary circulation—veins (posterior) </a:t>
            </a:r>
          </a:p>
          <a:p>
            <a:pPr lvl="1"/>
            <a:r>
              <a:rPr lang="en-US" b="1" dirty="0" smtClean="0"/>
              <a:t>Coronary sinus</a:t>
            </a:r>
            <a:r>
              <a:rPr lang="en-US" dirty="0" smtClean="0"/>
              <a:t>—expanded vein that empties into right atrium</a:t>
            </a:r>
          </a:p>
          <a:p>
            <a:pPr lvl="1"/>
            <a:r>
              <a:rPr lang="en-US" b="1" dirty="0" smtClean="0"/>
              <a:t>Posterior vein of left ventricle</a:t>
            </a:r>
            <a:r>
              <a:rPr lang="en-US" dirty="0" smtClean="0"/>
              <a:t>—drains area supplied by circumflex artery</a:t>
            </a:r>
          </a:p>
          <a:p>
            <a:pPr lvl="1"/>
            <a:r>
              <a:rPr lang="en-US" b="1" dirty="0" smtClean="0"/>
              <a:t>Middle cardiac vein</a:t>
            </a:r>
            <a:r>
              <a:rPr lang="en-US" dirty="0" smtClean="0"/>
              <a:t>—drains area supplied by posterior interventricular artery; empties into coronary sinus</a:t>
            </a:r>
          </a:p>
          <a:p>
            <a:pPr lvl="1"/>
            <a:r>
              <a:rPr lang="en-US" b="1" dirty="0" smtClean="0"/>
              <a:t>Small cardiac vein</a:t>
            </a:r>
            <a:r>
              <a:rPr lang="en-US" dirty="0" smtClean="0"/>
              <a:t>—</a:t>
            </a:r>
            <a:br>
              <a:rPr lang="en-US" dirty="0" smtClean="0"/>
            </a:br>
            <a:r>
              <a:rPr lang="en-US" dirty="0" smtClean="0"/>
              <a:t>drains posterior of right </a:t>
            </a:r>
            <a:br>
              <a:rPr lang="en-US" dirty="0" smtClean="0"/>
            </a:br>
            <a:r>
              <a:rPr lang="en-US" dirty="0" smtClean="0"/>
              <a:t>atrium/ventricle; empties </a:t>
            </a:r>
            <a:br>
              <a:rPr lang="en-US" dirty="0" smtClean="0"/>
            </a:br>
            <a:r>
              <a:rPr lang="en-US" dirty="0" smtClean="0"/>
              <a:t>into coronary sinus</a:t>
            </a:r>
            <a:endParaRPr lang="en-US" dirty="0"/>
          </a:p>
        </p:txBody>
      </p:sp>
      <p:sp>
        <p:nvSpPr>
          <p:cNvPr id="2" name="Footer Placeholder 1"/>
          <p:cNvSpPr>
            <a:spLocks noGrp="1"/>
          </p:cNvSpPr>
          <p:nvPr>
            <p:ph type="ftr" sz="quarter" idx="10"/>
          </p:nvPr>
        </p:nvSpPr>
        <p:spPr/>
        <p:txBody>
          <a:bodyPr/>
          <a:lstStyle/>
          <a:p>
            <a:r>
              <a:rPr lang="en-US" smtClean="0"/>
              <a:t>© 2018 Pearson Education, Inc.</a:t>
            </a:r>
            <a:endParaRPr lang="en-US" dirty="0"/>
          </a:p>
        </p:txBody>
      </p:sp>
      <p:pic>
        <p:nvPicPr>
          <p:cNvPr id="11" name="Picture 19" descr="\\192.168.4.30\conversion\IRDVD\JPG Creation\Martini _VAP3E\Output\Chapter 18\JPEG FILES\Labeled\fig_18_05_04-L.jpg"/>
          <p:cNvPicPr>
            <a:picLocks noChangeAspect="1" noChangeArrowheads="1"/>
          </p:cNvPicPr>
          <p:nvPr/>
        </p:nvPicPr>
        <p:blipFill>
          <a:blip r:embed="rId3">
            <a:extLst>
              <a:ext uri="{28A0092B-C50C-407E-A947-70E740481C1C}">
                <a14:useLocalDpi xmlns:a14="http://schemas.microsoft.com/office/drawing/2010/main" val="0"/>
              </a:ext>
            </a:extLst>
          </a:blip>
          <a:srcRect b="3083"/>
          <a:stretch>
            <a:fillRect/>
          </a:stretch>
        </p:blipFill>
        <p:spPr bwMode="auto">
          <a:xfrm>
            <a:off x="4561349" y="4049484"/>
            <a:ext cx="4408479" cy="2471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7094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smtClean="0"/>
              <a:t>Module 18.5: Coronary circulation</a:t>
            </a:r>
            <a:br>
              <a:rPr lang="en-US" smtClean="0"/>
            </a:br>
            <a:endParaRPr lang="en-US" dirty="0"/>
          </a:p>
        </p:txBody>
      </p:sp>
      <p:sp>
        <p:nvSpPr>
          <p:cNvPr id="39942" name="Content Placeholder 39941"/>
          <p:cNvSpPr>
            <a:spLocks noGrp="1"/>
          </p:cNvSpPr>
          <p:nvPr>
            <p:ph idx="1"/>
          </p:nvPr>
        </p:nvSpPr>
        <p:spPr/>
        <p:txBody>
          <a:bodyPr/>
          <a:lstStyle/>
          <a:p>
            <a:r>
              <a:rPr lang="en-US" dirty="0" smtClean="0"/>
              <a:t>Blood flow through the coronary circuit is maintained by changing </a:t>
            </a:r>
            <a:r>
              <a:rPr lang="en-US" i="1" dirty="0" smtClean="0"/>
              <a:t>blood pressure </a:t>
            </a:r>
            <a:r>
              <a:rPr lang="en-US" dirty="0" smtClean="0"/>
              <a:t>and </a:t>
            </a:r>
            <a:r>
              <a:rPr lang="en-US" i="1" dirty="0" smtClean="0"/>
              <a:t>elastic rebound</a:t>
            </a:r>
            <a:endParaRPr lang="en-US" dirty="0" smtClean="0"/>
          </a:p>
          <a:p>
            <a:pPr marL="402336" indent="-228600">
              <a:buClr>
                <a:srgbClr val="00743A"/>
              </a:buClr>
              <a:buFont typeface="Wingdings" panose="05000000000000000000" pitchFamily="2" charset="2"/>
              <a:buChar char="§"/>
            </a:pPr>
            <a:r>
              <a:rPr lang="en-US" sz="2600" dirty="0" smtClean="0"/>
              <a:t>Left ventricular contraction forces blood into aorta, elevating blood pressure there, stretching aortic walls</a:t>
            </a:r>
          </a:p>
          <a:p>
            <a:pPr marL="402336" indent="-228600">
              <a:buClr>
                <a:srgbClr val="00743A"/>
              </a:buClr>
              <a:buFont typeface="Wingdings" panose="05000000000000000000" pitchFamily="2" charset="2"/>
              <a:buChar char="§"/>
            </a:pPr>
            <a:r>
              <a:rPr lang="en-US" sz="2600" dirty="0" smtClean="0"/>
              <a:t>Left ventricular relaxation—pressure decreases, aortic walls recoil (</a:t>
            </a:r>
            <a:r>
              <a:rPr lang="en-US" sz="2600" b="1" dirty="0" smtClean="0"/>
              <a:t>elastic rebound</a:t>
            </a:r>
            <a:r>
              <a:rPr lang="en-US" sz="2600" dirty="0" smtClean="0"/>
              <a:t>)</a:t>
            </a:r>
            <a:r>
              <a:rPr lang="en-US" sz="2600" i="1" dirty="0" smtClean="0"/>
              <a:t>, </a:t>
            </a:r>
            <a:r>
              <a:rPr lang="en-US" sz="2600" dirty="0" smtClean="0"/>
              <a:t>pushing blood in both directions</a:t>
            </a:r>
          </a:p>
          <a:p>
            <a:pPr lvl="2"/>
            <a:r>
              <a:rPr lang="en-US" dirty="0" smtClean="0"/>
              <a:t>Forward into systemic circuit</a:t>
            </a:r>
          </a:p>
          <a:p>
            <a:pPr lvl="2"/>
            <a:r>
              <a:rPr lang="en-US" dirty="0" smtClean="0"/>
              <a:t>Backward into coronary arteries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7192745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smtClean="0"/>
              <a:t>Module 18.5: Review</a:t>
            </a:r>
            <a:endParaRPr lang="en-US" dirty="0"/>
          </a:p>
        </p:txBody>
      </p:sp>
      <p:sp>
        <p:nvSpPr>
          <p:cNvPr id="18434" name="Content Placeholder 2"/>
          <p:cNvSpPr>
            <a:spLocks noGrp="1"/>
          </p:cNvSpPr>
          <p:nvPr>
            <p:ph idx="1"/>
          </p:nvPr>
        </p:nvSpPr>
        <p:spPr/>
        <p:txBody>
          <a:bodyPr/>
          <a:lstStyle/>
          <a:p>
            <a:pPr marL="514350" indent="-514350">
              <a:buClr>
                <a:srgbClr val="00743A"/>
              </a:buClr>
              <a:buFont typeface="+mj-lt"/>
              <a:buAutoNum type="alphaUcPeriod"/>
            </a:pPr>
            <a:r>
              <a:rPr lang="en-US" dirty="0" smtClean="0"/>
              <a:t>Describe the areas of the heart supplied by the right and left coronary arteries.</a:t>
            </a:r>
          </a:p>
          <a:p>
            <a:pPr marL="514350" indent="-514350">
              <a:buClr>
                <a:srgbClr val="00743A"/>
              </a:buClr>
              <a:buFont typeface="+mj-lt"/>
              <a:buAutoNum type="alphaUcPeriod"/>
            </a:pPr>
            <a:r>
              <a:rPr lang="en-US" dirty="0" smtClean="0"/>
              <a:t>Compare the anterior cardiac veins to the posterior vein of left ventricle.</a:t>
            </a:r>
          </a:p>
          <a:p>
            <a:pPr marL="514350" indent="-514350">
              <a:buClr>
                <a:srgbClr val="00743A"/>
              </a:buClr>
              <a:buFont typeface="+mj-lt"/>
              <a:buAutoNum type="alphaUcPeriod"/>
            </a:pPr>
            <a:r>
              <a:rPr lang="en-US" dirty="0" smtClean="0"/>
              <a:t>List the arteries and veins of the heart.</a:t>
            </a:r>
          </a:p>
          <a:p>
            <a:pPr marL="514350" indent="-514350">
              <a:buClr>
                <a:srgbClr val="00743A"/>
              </a:buClr>
              <a:buFont typeface="+mj-lt"/>
              <a:buAutoNum type="alphaUcPeriod"/>
            </a:pPr>
            <a:r>
              <a:rPr lang="en-US" dirty="0" smtClean="0"/>
              <a:t>Describe what happens to blood flow during elastic rebound.</a:t>
            </a:r>
          </a:p>
          <a:p>
            <a:pPr>
              <a:spcAft>
                <a:spcPts val="0"/>
              </a:spcAft>
            </a:pPr>
            <a:endParaRPr lang="en-US" sz="1200" i="1" dirty="0" smtClean="0"/>
          </a:p>
          <a:p>
            <a:r>
              <a:rPr lang="en-US" i="1" dirty="0" smtClean="0"/>
              <a:t>Learning Outcome: </a:t>
            </a:r>
            <a:r>
              <a:rPr lang="en-US" dirty="0" smtClean="0"/>
              <a:t>Describe the major vessels supplying the heart, and cite their locations.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381644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dirty="0" smtClean="0"/>
              <a:t>Module 18.6: Internal valves control the direction of blood flow between the heart chambers and great vessels</a:t>
            </a:r>
            <a:endParaRPr lang="en-US" dirty="0"/>
          </a:p>
        </p:txBody>
      </p:sp>
      <p:sp>
        <p:nvSpPr>
          <p:cNvPr id="39938" name="Content Placeholder 2"/>
          <p:cNvSpPr>
            <a:spLocks noGrp="1"/>
          </p:cNvSpPr>
          <p:nvPr>
            <p:ph idx="1"/>
          </p:nvPr>
        </p:nvSpPr>
        <p:spPr>
          <a:xfrm>
            <a:off x="446088" y="1660358"/>
            <a:ext cx="8288337" cy="4589629"/>
          </a:xfrm>
        </p:spPr>
        <p:txBody>
          <a:bodyPr/>
          <a:lstStyle/>
          <a:p>
            <a:r>
              <a:rPr lang="en-US" altLang="en-US" dirty="0" smtClean="0"/>
              <a:t>Each side of heart has two chambers: an </a:t>
            </a:r>
            <a:r>
              <a:rPr lang="en-US" altLang="en-US" i="1" dirty="0" smtClean="0"/>
              <a:t>atrium</a:t>
            </a:r>
            <a:r>
              <a:rPr lang="en-US" altLang="en-US" dirty="0" smtClean="0"/>
              <a:t> (receives blood) sends blood to a </a:t>
            </a:r>
            <a:r>
              <a:rPr lang="en-US" altLang="en-US" i="1" dirty="0" smtClean="0"/>
              <a:t>ventricle</a:t>
            </a:r>
            <a:r>
              <a:rPr lang="en-US" altLang="en-US" dirty="0" smtClean="0"/>
              <a:t> (pumps blood out of heart)</a:t>
            </a:r>
          </a:p>
          <a:p>
            <a:pPr lvl="1"/>
            <a:r>
              <a:rPr lang="en-US" altLang="en-US" dirty="0" smtClean="0"/>
              <a:t>Right and left atria are separated by the </a:t>
            </a:r>
            <a:r>
              <a:rPr lang="en-US" altLang="en-US" b="1" dirty="0" smtClean="0"/>
              <a:t>interatrial septum</a:t>
            </a:r>
          </a:p>
          <a:p>
            <a:pPr lvl="1"/>
            <a:r>
              <a:rPr lang="en-US" altLang="en-US" dirty="0" smtClean="0"/>
              <a:t>Right and left ventricles are separated by </a:t>
            </a:r>
            <a:r>
              <a:rPr lang="en-US" altLang="en-US" b="1" dirty="0" smtClean="0"/>
              <a:t>interventricular septum</a:t>
            </a:r>
            <a:r>
              <a:rPr lang="en-US" altLang="en-US" dirty="0" smtClean="0"/>
              <a:t> (much thicker)</a:t>
            </a:r>
          </a:p>
        </p:txBody>
      </p:sp>
      <p:sp>
        <p:nvSpPr>
          <p:cNvPr id="2" name="Footer Placeholder 1"/>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4658306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18.6: Heart valves</a:t>
            </a:r>
          </a:p>
        </p:txBody>
      </p:sp>
      <p:sp>
        <p:nvSpPr>
          <p:cNvPr id="3" name="Content Placeholder 2"/>
          <p:cNvSpPr>
            <a:spLocks noGrp="1"/>
          </p:cNvSpPr>
          <p:nvPr>
            <p:ph idx="1"/>
          </p:nvPr>
        </p:nvSpPr>
        <p:spPr/>
        <p:txBody>
          <a:bodyPr/>
          <a:lstStyle/>
          <a:p>
            <a:pPr lvl="1"/>
            <a:r>
              <a:rPr lang="en-US" altLang="en-US" b="1" dirty="0"/>
              <a:t>Atrioventricular </a:t>
            </a:r>
            <a:r>
              <a:rPr lang="en-US" altLang="en-US" dirty="0"/>
              <a:t>(</a:t>
            </a:r>
            <a:r>
              <a:rPr lang="en-US" altLang="en-US" b="1" dirty="0"/>
              <a:t>AV</a:t>
            </a:r>
            <a:r>
              <a:rPr lang="en-US" altLang="en-US" dirty="0"/>
              <a:t>)</a:t>
            </a:r>
            <a:r>
              <a:rPr lang="en-US" altLang="en-US" b="1" dirty="0"/>
              <a:t> valves</a:t>
            </a:r>
            <a:r>
              <a:rPr lang="en-US" altLang="en-US" dirty="0"/>
              <a:t>—between each atrium and ventricle</a:t>
            </a:r>
          </a:p>
          <a:p>
            <a:pPr lvl="2"/>
            <a:r>
              <a:rPr lang="en-US" altLang="en-US" dirty="0"/>
              <a:t>Allow only one-way blood flow from atrium into ventricle</a:t>
            </a:r>
          </a:p>
          <a:p>
            <a:pPr lvl="1"/>
            <a:r>
              <a:rPr lang="en-US" altLang="en-US" b="1" dirty="0"/>
              <a:t>Semilunar valves</a:t>
            </a:r>
            <a:r>
              <a:rPr lang="en-US" altLang="en-US" dirty="0"/>
              <a:t>—at exit from each ventricle; allow only one-way </a:t>
            </a:r>
            <a:r>
              <a:rPr lang="en-US" altLang="en-US" dirty="0" smtClean="0"/>
              <a:t>blood </a:t>
            </a:r>
            <a:r>
              <a:rPr lang="en-US" altLang="en-US" dirty="0"/>
              <a:t>flow from </a:t>
            </a:r>
            <a:r>
              <a:rPr lang="en-US" altLang="en-US" dirty="0" smtClean="0"/>
              <a:t>ventricle </a:t>
            </a:r>
            <a:r>
              <a:rPr lang="en-US" altLang="en-US" dirty="0"/>
              <a:t>out into </a:t>
            </a:r>
            <a:r>
              <a:rPr lang="en-US" altLang="en-US" dirty="0" smtClean="0"/>
              <a:t/>
            </a:r>
            <a:br>
              <a:rPr lang="en-US" altLang="en-US" dirty="0" smtClean="0"/>
            </a:br>
            <a:r>
              <a:rPr lang="en-US" altLang="en-US" dirty="0" smtClean="0"/>
              <a:t>aorta </a:t>
            </a:r>
            <a:r>
              <a:rPr lang="en-US" altLang="en-US" dirty="0"/>
              <a:t>or pulmonary </a:t>
            </a:r>
            <a:r>
              <a:rPr lang="en-US" altLang="en-US" dirty="0" smtClean="0"/>
              <a:t>trunk</a:t>
            </a:r>
            <a:endParaRPr lang="en-US" dirty="0"/>
          </a:p>
        </p:txBody>
      </p:sp>
      <p:sp>
        <p:nvSpPr>
          <p:cNvPr id="4" name="Footer Placeholder 3"/>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3583458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smtClean="0"/>
              <a:t>Internal anatomy of the heart, showing chambers and heart valves (coronal section)</a:t>
            </a:r>
            <a:br>
              <a:rPr lang="en-US" dirty="0" smtClean="0"/>
            </a:br>
            <a:endParaRPr lang="en-US" dirty="0"/>
          </a:p>
        </p:txBody>
      </p:sp>
      <p:sp>
        <p:nvSpPr>
          <p:cNvPr id="2" name="Footer Placeholder 1"/>
          <p:cNvSpPr>
            <a:spLocks noGrp="1"/>
          </p:cNvSpPr>
          <p:nvPr>
            <p:ph type="ftr" sz="quarter" idx="10"/>
          </p:nvPr>
        </p:nvSpPr>
        <p:spPr/>
        <p:txBody>
          <a:bodyPr/>
          <a:lstStyle/>
          <a:p>
            <a:r>
              <a:rPr lang="en-US" smtClean="0"/>
              <a:t>© 2018 Pearson Education, Inc.</a:t>
            </a:r>
            <a:endParaRPr lang="en-US" dirty="0"/>
          </a:p>
        </p:txBody>
      </p:sp>
      <p:pic>
        <p:nvPicPr>
          <p:cNvPr id="17" name="Picture 20" descr="\\192.168.4.30\conversion\IRDVD\JPG Creation\Martini _VAP3E\Output\Chapter 18\JPEG FILES\Labeled\fig_18_06_01_A-B-L.jpg"/>
          <p:cNvPicPr>
            <a:picLocks noChangeAspect="1" noChangeArrowheads="1"/>
          </p:cNvPicPr>
          <p:nvPr/>
        </p:nvPicPr>
        <p:blipFill>
          <a:blip r:embed="rId2">
            <a:extLst>
              <a:ext uri="{28A0092B-C50C-407E-A947-70E740481C1C}">
                <a14:useLocalDpi xmlns:a14="http://schemas.microsoft.com/office/drawing/2010/main" val="0"/>
              </a:ext>
            </a:extLst>
          </a:blip>
          <a:srcRect b="2341"/>
          <a:stretch>
            <a:fillRect/>
          </a:stretch>
        </p:blipFill>
        <p:spPr bwMode="auto">
          <a:xfrm>
            <a:off x="1638605" y="1012429"/>
            <a:ext cx="6453469" cy="5595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9200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1: Structure of the Heart</a:t>
            </a:r>
          </a:p>
        </p:txBody>
      </p:sp>
      <p:sp>
        <p:nvSpPr>
          <p:cNvPr id="3" name="Content Placeholder 2"/>
          <p:cNvSpPr>
            <a:spLocks noGrp="1"/>
          </p:cNvSpPr>
          <p:nvPr>
            <p:ph idx="1"/>
          </p:nvPr>
        </p:nvSpPr>
        <p:spPr/>
        <p:txBody>
          <a:bodyPr/>
          <a:lstStyle/>
          <a:p>
            <a:pPr marL="978408" lvl="1" indent="-978408">
              <a:buNone/>
            </a:pPr>
            <a:r>
              <a:rPr lang="en-US" sz="2800" b="1" dirty="0" smtClean="0"/>
              <a:t>Learning Outcomes </a:t>
            </a:r>
            <a:r>
              <a:rPr lang="en-US" sz="2800" dirty="0" smtClean="0"/>
              <a:t>(continued)</a:t>
            </a:r>
            <a:endParaRPr lang="en-US" sz="2800" dirty="0"/>
          </a:p>
          <a:p>
            <a:pPr marL="978408" lvl="1" indent="-978408">
              <a:spcBef>
                <a:spcPts val="800"/>
              </a:spcBef>
              <a:buNone/>
            </a:pPr>
            <a:r>
              <a:rPr lang="en-US" dirty="0" smtClean="0"/>
              <a:t>18.5 	Describe </a:t>
            </a:r>
            <a:r>
              <a:rPr lang="en-US" dirty="0"/>
              <a:t>the major vessels supplying the heart, and cite their locations.</a:t>
            </a:r>
          </a:p>
          <a:p>
            <a:pPr marL="978408" lvl="1" indent="-978408">
              <a:spcBef>
                <a:spcPts val="800"/>
              </a:spcBef>
              <a:buNone/>
            </a:pPr>
            <a:r>
              <a:rPr lang="en-US" dirty="0"/>
              <a:t>18.6 	Trace blood flow through the heart, identifying the major blood vessels, chambers, and heart valves.</a:t>
            </a:r>
          </a:p>
          <a:p>
            <a:pPr marL="978408" lvl="1" indent="-978408">
              <a:spcBef>
                <a:spcPts val="800"/>
              </a:spcBef>
              <a:buNone/>
            </a:pPr>
            <a:r>
              <a:rPr lang="en-US" dirty="0"/>
              <a:t>18.7 </a:t>
            </a:r>
            <a:r>
              <a:rPr lang="en-US" dirty="0" smtClean="0"/>
              <a:t>	Describe </a:t>
            </a:r>
            <a:r>
              <a:rPr lang="en-US" dirty="0"/>
              <a:t>the relationship between the AV and semilunar valves during a heartbeat.</a:t>
            </a:r>
          </a:p>
          <a:p>
            <a:pPr marL="978408" lvl="1" indent="-978408">
              <a:spcBef>
                <a:spcPts val="800"/>
              </a:spcBef>
              <a:buNone/>
            </a:pPr>
            <a:r>
              <a:rPr lang="en-US" dirty="0"/>
              <a:t>18.8 </a:t>
            </a:r>
            <a:r>
              <a:rPr lang="en-US" dirty="0" smtClean="0"/>
              <a:t>	</a:t>
            </a:r>
            <a:r>
              <a:rPr lang="en-US" b="1" dirty="0" smtClean="0"/>
              <a:t>Clinical Module:</a:t>
            </a:r>
            <a:r>
              <a:rPr lang="en-US" dirty="0" smtClean="0"/>
              <a:t> Define </a:t>
            </a:r>
            <a:r>
              <a:rPr lang="en-US" dirty="0"/>
              <a:t>arteriosclerosis, and explain its significance to health</a:t>
            </a:r>
            <a:r>
              <a:rPr lang="en-US" dirty="0" smtClean="0"/>
              <a:t>.</a:t>
            </a:r>
            <a:endParaRPr lang="en-US" dirty="0"/>
          </a:p>
        </p:txBody>
      </p:sp>
      <p:sp>
        <p:nvSpPr>
          <p:cNvPr id="5" name="Footer Placeholder 4"/>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9837261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dirty="0" smtClean="0"/>
              <a:t>Module 18.6: Heart valves</a:t>
            </a:r>
            <a:endParaRPr lang="en-US" dirty="0"/>
          </a:p>
        </p:txBody>
      </p:sp>
      <p:sp>
        <p:nvSpPr>
          <p:cNvPr id="39938" name="Content Placeholder 2"/>
          <p:cNvSpPr>
            <a:spLocks noGrp="1"/>
          </p:cNvSpPr>
          <p:nvPr>
            <p:ph idx="1"/>
          </p:nvPr>
        </p:nvSpPr>
        <p:spPr/>
        <p:txBody>
          <a:bodyPr/>
          <a:lstStyle/>
          <a:p>
            <a:r>
              <a:rPr lang="en-US" altLang="en-US" b="1" dirty="0" smtClean="0"/>
              <a:t>Atria</a:t>
            </a:r>
          </a:p>
          <a:p>
            <a:pPr lvl="1"/>
            <a:r>
              <a:rPr lang="en-US" b="1" dirty="0" smtClean="0"/>
              <a:t>Right atrium</a:t>
            </a:r>
            <a:r>
              <a:rPr lang="en-US" dirty="0" smtClean="0"/>
              <a:t> receives deoxygenated blood from superior and inferior venae </a:t>
            </a:r>
            <a:r>
              <a:rPr lang="en-US" dirty="0" err="1" smtClean="0"/>
              <a:t>cavae</a:t>
            </a:r>
            <a:r>
              <a:rPr lang="en-US" dirty="0" smtClean="0"/>
              <a:t> and coronary sinus</a:t>
            </a:r>
          </a:p>
          <a:p>
            <a:pPr lvl="2"/>
            <a:r>
              <a:rPr lang="en-US" b="1" dirty="0" smtClean="0"/>
              <a:t>Fossa </a:t>
            </a:r>
            <a:r>
              <a:rPr lang="en-US" b="1" dirty="0" err="1" smtClean="0"/>
              <a:t>ovalis</a:t>
            </a:r>
            <a:r>
              <a:rPr lang="en-US" dirty="0" smtClean="0"/>
              <a:t>—remnant of fetal </a:t>
            </a:r>
            <a:r>
              <a:rPr lang="en-US" i="1" dirty="0" smtClean="0"/>
              <a:t>foramen </a:t>
            </a:r>
            <a:r>
              <a:rPr lang="en-US" i="1" dirty="0" err="1" smtClean="0"/>
              <a:t>ovale</a:t>
            </a:r>
            <a:r>
              <a:rPr lang="en-US" dirty="0" smtClean="0"/>
              <a:t> that allowed fetal blood to pass between atria; closes at birth</a:t>
            </a:r>
          </a:p>
          <a:p>
            <a:pPr lvl="1"/>
            <a:r>
              <a:rPr lang="en-US" b="1" dirty="0" smtClean="0"/>
              <a:t>Left atrium </a:t>
            </a:r>
            <a:r>
              <a:rPr lang="en-US" dirty="0" smtClean="0"/>
              <a:t>receives oxygenated blood from pulmonary veins </a:t>
            </a:r>
          </a:p>
          <a:p>
            <a:pPr lvl="1"/>
            <a:r>
              <a:rPr lang="en-US" b="1" dirty="0" smtClean="0"/>
              <a:t>Pectinate</a:t>
            </a:r>
            <a:r>
              <a:rPr lang="en-US" dirty="0" smtClean="0"/>
              <a:t> </a:t>
            </a:r>
            <a:r>
              <a:rPr lang="en-US" b="1" dirty="0" smtClean="0"/>
              <a:t>muscles</a:t>
            </a:r>
            <a:r>
              <a:rPr lang="en-US" dirty="0" smtClean="0"/>
              <a:t>—muscular ridges located inside both atria along the anterior atrial wall and in the auricles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1607203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dirty="0" smtClean="0"/>
              <a:t>Module 18.6: Heart valves</a:t>
            </a:r>
            <a:endParaRPr lang="en-US" dirty="0"/>
          </a:p>
        </p:txBody>
      </p:sp>
      <p:sp>
        <p:nvSpPr>
          <p:cNvPr id="39938" name="Content Placeholder 2"/>
          <p:cNvSpPr>
            <a:spLocks noGrp="1"/>
          </p:cNvSpPr>
          <p:nvPr>
            <p:ph idx="1"/>
          </p:nvPr>
        </p:nvSpPr>
        <p:spPr/>
        <p:txBody>
          <a:bodyPr/>
          <a:lstStyle/>
          <a:p>
            <a:r>
              <a:rPr lang="en-US" altLang="en-US" dirty="0" smtClean="0"/>
              <a:t>Ventricles</a:t>
            </a:r>
          </a:p>
          <a:p>
            <a:pPr lvl="1"/>
            <a:r>
              <a:rPr lang="en-US" altLang="en-US" b="1" dirty="0" smtClean="0"/>
              <a:t>Right ventricle</a:t>
            </a:r>
            <a:r>
              <a:rPr lang="en-US" altLang="en-US" dirty="0" smtClean="0"/>
              <a:t>—r</a:t>
            </a:r>
            <a:r>
              <a:rPr lang="en-US" dirty="0" smtClean="0"/>
              <a:t>eceives blood from right atrium through tricuspid valve (has three </a:t>
            </a:r>
            <a:r>
              <a:rPr lang="en-US" b="1" dirty="0" smtClean="0"/>
              <a:t>cusps</a:t>
            </a:r>
            <a:r>
              <a:rPr lang="en-US" dirty="0" smtClean="0"/>
              <a:t> or flaps), also called the </a:t>
            </a:r>
            <a:r>
              <a:rPr lang="en-US" b="1" dirty="0" smtClean="0"/>
              <a:t>right atrioventricular </a:t>
            </a:r>
            <a:r>
              <a:rPr lang="en-US" dirty="0" smtClean="0"/>
              <a:t>(</a:t>
            </a:r>
            <a:r>
              <a:rPr lang="en-US" b="1" dirty="0" smtClean="0"/>
              <a:t>AV</a:t>
            </a:r>
            <a:r>
              <a:rPr lang="en-US" dirty="0" smtClean="0"/>
              <a:t>)</a:t>
            </a:r>
            <a:r>
              <a:rPr lang="en-US" b="1" dirty="0" smtClean="0"/>
              <a:t> valve</a:t>
            </a:r>
          </a:p>
          <a:p>
            <a:pPr lvl="2"/>
            <a:r>
              <a:rPr lang="en-US" dirty="0" smtClean="0"/>
              <a:t>With contraction, blood exits through the </a:t>
            </a:r>
            <a:r>
              <a:rPr lang="en-US" b="1" dirty="0" smtClean="0"/>
              <a:t>pulmonary valve</a:t>
            </a:r>
            <a:r>
              <a:rPr lang="en-US" dirty="0" smtClean="0"/>
              <a:t> (pulmonary semilunar valve) into the pulmonary trunk</a:t>
            </a:r>
          </a:p>
        </p:txBody>
      </p:sp>
      <p:sp>
        <p:nvSpPr>
          <p:cNvPr id="8" name="Footer Placeholder 7"/>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42248633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18.6: Heart valves</a:t>
            </a:r>
          </a:p>
        </p:txBody>
      </p:sp>
      <p:sp>
        <p:nvSpPr>
          <p:cNvPr id="3" name="Content Placeholder 2"/>
          <p:cNvSpPr>
            <a:spLocks noGrp="1"/>
          </p:cNvSpPr>
          <p:nvPr>
            <p:ph idx="1"/>
          </p:nvPr>
        </p:nvSpPr>
        <p:spPr/>
        <p:txBody>
          <a:bodyPr/>
          <a:lstStyle/>
          <a:p>
            <a:pPr indent="-228600"/>
            <a:r>
              <a:rPr lang="en-US" altLang="en-US" dirty="0" smtClean="0"/>
              <a:t>Ventricles (continued)</a:t>
            </a:r>
            <a:endParaRPr lang="en-US" altLang="en-US" dirty="0"/>
          </a:p>
          <a:p>
            <a:pPr lvl="1"/>
            <a:r>
              <a:rPr lang="en-US" altLang="en-US" b="1" dirty="0" smtClean="0"/>
              <a:t>Left </a:t>
            </a:r>
            <a:r>
              <a:rPr lang="en-US" altLang="en-US" b="1" dirty="0"/>
              <a:t>ventricle</a:t>
            </a:r>
            <a:r>
              <a:rPr lang="en-US" altLang="en-US" dirty="0"/>
              <a:t>—much thicker wall than right ventricle</a:t>
            </a:r>
          </a:p>
          <a:p>
            <a:pPr lvl="2"/>
            <a:r>
              <a:rPr lang="en-US" altLang="en-US" dirty="0"/>
              <a:t>Receives blood from left atrium through </a:t>
            </a:r>
            <a:r>
              <a:rPr lang="en-US" altLang="en-US" b="1" dirty="0"/>
              <a:t>mitral valve</a:t>
            </a:r>
            <a:r>
              <a:rPr lang="en-US" altLang="en-US" dirty="0"/>
              <a:t>, also called </a:t>
            </a:r>
            <a:r>
              <a:rPr lang="en-US" altLang="en-US" i="1" dirty="0"/>
              <a:t>bicuspid valve</a:t>
            </a:r>
            <a:r>
              <a:rPr lang="en-US" altLang="en-US" dirty="0"/>
              <a:t> (two cusps) or </a:t>
            </a:r>
            <a:r>
              <a:rPr lang="en-US" altLang="en-US" i="1" dirty="0"/>
              <a:t>left atrioventricular valve</a:t>
            </a:r>
          </a:p>
          <a:p>
            <a:pPr lvl="2"/>
            <a:r>
              <a:rPr lang="en-US" dirty="0" smtClean="0"/>
              <a:t>With </a:t>
            </a:r>
            <a:r>
              <a:rPr lang="en-US" dirty="0"/>
              <a:t>contraction, blood exits through the </a:t>
            </a:r>
            <a:r>
              <a:rPr lang="en-US" b="1" dirty="0"/>
              <a:t>aortic</a:t>
            </a:r>
            <a:r>
              <a:rPr lang="en-US" dirty="0"/>
              <a:t> </a:t>
            </a:r>
            <a:r>
              <a:rPr lang="en-US" b="1" dirty="0"/>
              <a:t>valve</a:t>
            </a:r>
            <a:r>
              <a:rPr lang="en-US" dirty="0"/>
              <a:t> (aortic semilunar valve) into the ascending aorta</a:t>
            </a:r>
          </a:p>
          <a:p>
            <a:pPr lvl="1"/>
            <a:r>
              <a:rPr lang="en-US" b="1" dirty="0"/>
              <a:t>Trabeculae</a:t>
            </a:r>
            <a:r>
              <a:rPr lang="en-US" dirty="0"/>
              <a:t> </a:t>
            </a:r>
            <a:r>
              <a:rPr lang="en-US" b="1" dirty="0" err="1"/>
              <a:t>carneae</a:t>
            </a:r>
            <a:r>
              <a:rPr lang="en-US" dirty="0"/>
              <a:t>—muscular ridges inside both </a:t>
            </a:r>
            <a:r>
              <a:rPr lang="en-US" dirty="0" smtClean="0"/>
              <a:t>ventricles</a:t>
            </a:r>
            <a:endParaRPr lang="en-US" dirty="0"/>
          </a:p>
        </p:txBody>
      </p:sp>
      <p:sp>
        <p:nvSpPr>
          <p:cNvPr id="4" name="Footer Placeholder 3"/>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8171716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smtClean="0"/>
              <a:t>Module 18.6: Heart valves</a:t>
            </a:r>
            <a:br>
              <a:rPr lang="en-US" dirty="0" smtClean="0"/>
            </a:br>
            <a:endParaRPr lang="en-US" dirty="0"/>
          </a:p>
        </p:txBody>
      </p:sp>
      <p:sp>
        <p:nvSpPr>
          <p:cNvPr id="4" name="Content Placeholder 3"/>
          <p:cNvSpPr>
            <a:spLocks noGrp="1"/>
          </p:cNvSpPr>
          <p:nvPr>
            <p:ph idx="1"/>
          </p:nvPr>
        </p:nvSpPr>
        <p:spPr/>
        <p:txBody>
          <a:bodyPr/>
          <a:lstStyle/>
          <a:p>
            <a:r>
              <a:rPr lang="en-US" altLang="en-US" b="1" dirty="0"/>
              <a:t>AV valve structure </a:t>
            </a:r>
            <a:r>
              <a:rPr lang="en-US" altLang="en-US" dirty="0"/>
              <a:t>(</a:t>
            </a:r>
            <a:r>
              <a:rPr lang="en-US" altLang="en-US" b="1" dirty="0"/>
              <a:t>tricuspid and mitral valve</a:t>
            </a:r>
            <a:r>
              <a:rPr lang="en-US" altLang="en-US" dirty="0"/>
              <a:t>)</a:t>
            </a:r>
          </a:p>
          <a:p>
            <a:pPr lvl="1"/>
            <a:r>
              <a:rPr lang="en-US" dirty="0"/>
              <a:t>Each has three (tricuspid) or two (mitral/bicuspid) cusps</a:t>
            </a:r>
          </a:p>
          <a:p>
            <a:pPr lvl="1"/>
            <a:r>
              <a:rPr lang="en-US" altLang="en-US" dirty="0"/>
              <a:t>Cusps attach to tendon-like connective tissue bands = </a:t>
            </a:r>
            <a:r>
              <a:rPr lang="en-US" altLang="en-US" b="1" dirty="0"/>
              <a:t>chordae </a:t>
            </a:r>
            <a:r>
              <a:rPr lang="en-US" altLang="en-US" b="1" dirty="0" err="1" smtClean="0"/>
              <a:t>tendineae</a:t>
            </a:r>
            <a:endParaRPr lang="en-US" altLang="en-US" dirty="0"/>
          </a:p>
          <a:p>
            <a:pPr lvl="1"/>
            <a:r>
              <a:rPr lang="en-US" altLang="en-US" dirty="0"/>
              <a:t>Chordae </a:t>
            </a:r>
            <a:r>
              <a:rPr lang="en-US" altLang="en-US" dirty="0" err="1"/>
              <a:t>tendineae</a:t>
            </a:r>
            <a:r>
              <a:rPr lang="en-US" altLang="en-US" dirty="0"/>
              <a:t> anchored to thickened cone-shaped </a:t>
            </a:r>
            <a:r>
              <a:rPr lang="en-US" altLang="en-US" b="1" dirty="0"/>
              <a:t>papillary muscles </a:t>
            </a:r>
          </a:p>
          <a:p>
            <a:pPr lvl="1"/>
            <a:r>
              <a:rPr lang="en-US" altLang="en-US" b="1" dirty="0"/>
              <a:t>Moderator band</a:t>
            </a:r>
            <a:r>
              <a:rPr lang="en-US" altLang="en-US" dirty="0"/>
              <a:t>—thickened muscle ridge providing rapid conduction path; tenses papillary muscles just before ventricular contraction; prevents slamming or inversion of AV </a:t>
            </a:r>
            <a:r>
              <a:rPr lang="en-US" altLang="en-US" dirty="0" smtClean="0"/>
              <a:t>valve</a:t>
            </a:r>
            <a:endParaRPr lang="en-US" dirty="0"/>
          </a:p>
        </p:txBody>
      </p:sp>
      <p:sp>
        <p:nvSpPr>
          <p:cNvPr id="5" name="Footer Placeholder 4"/>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2285632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Internal anatomy of the heart (coronal section)</a:t>
            </a:r>
            <a:br>
              <a:rPr lang="en-US" dirty="0" smtClean="0"/>
            </a:br>
            <a:endParaRPr lang="en-US" dirty="0"/>
          </a:p>
        </p:txBody>
      </p:sp>
      <p:sp>
        <p:nvSpPr>
          <p:cNvPr id="6" name="Footer Placeholder 5"/>
          <p:cNvSpPr>
            <a:spLocks noGrp="1"/>
          </p:cNvSpPr>
          <p:nvPr>
            <p:ph type="ftr" sz="quarter" idx="10"/>
          </p:nvPr>
        </p:nvSpPr>
        <p:spPr/>
        <p:txBody>
          <a:bodyPr/>
          <a:lstStyle/>
          <a:p>
            <a:r>
              <a:rPr lang="en-US" smtClean="0"/>
              <a:t>© 2018 Pearson Education, Inc.</a:t>
            </a:r>
            <a:endParaRPr lang="en-US" dirty="0"/>
          </a:p>
        </p:txBody>
      </p:sp>
      <p:pic>
        <p:nvPicPr>
          <p:cNvPr id="18" name="Picture 21" descr="\\192.168.4.30\conversion\IRDVD\JPG Creation\Martini _VAP3E\Output\Chapter 18\JPEG FILES\Labeled\fig_18_06_01.B-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860451" y="742331"/>
            <a:ext cx="7423099" cy="5788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1106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mtClean="0"/>
              <a:t>Module 18.6: Heart valves</a:t>
            </a:r>
            <a:endParaRPr lang="en-US" dirty="0"/>
          </a:p>
        </p:txBody>
      </p:sp>
      <p:sp>
        <p:nvSpPr>
          <p:cNvPr id="39938" name="Content Placeholder 2"/>
          <p:cNvSpPr>
            <a:spLocks noGrp="1"/>
          </p:cNvSpPr>
          <p:nvPr>
            <p:ph idx="1"/>
          </p:nvPr>
        </p:nvSpPr>
        <p:spPr/>
        <p:txBody>
          <a:bodyPr/>
          <a:lstStyle/>
          <a:p>
            <a:r>
              <a:rPr lang="en-US" altLang="en-US" b="1" dirty="0" smtClean="0"/>
              <a:t>Comparison between chambers</a:t>
            </a:r>
          </a:p>
          <a:p>
            <a:pPr lvl="1"/>
            <a:r>
              <a:rPr lang="en-US" altLang="en-US" dirty="0" smtClean="0"/>
              <a:t>Atria have similar workloads; walls about same thickness</a:t>
            </a:r>
          </a:p>
          <a:p>
            <a:pPr lvl="1"/>
            <a:r>
              <a:rPr lang="en-US" altLang="en-US" dirty="0" smtClean="0"/>
              <a:t>Ventricles have very different loads</a:t>
            </a:r>
          </a:p>
          <a:p>
            <a:pPr lvl="2"/>
            <a:r>
              <a:rPr lang="en-US" dirty="0" smtClean="0"/>
              <a:t>Right ventricle—thinner wall; sends blood to adjacent lungs (pulmonary circuit)</a:t>
            </a:r>
          </a:p>
          <a:p>
            <a:pPr lvl="3"/>
            <a:r>
              <a:rPr lang="en-US" dirty="0" smtClean="0"/>
              <a:t>Contraction squeezes against left ventricle, forces blood out pulmonary trunk efficiently; minimal effort, low pressure</a:t>
            </a:r>
          </a:p>
        </p:txBody>
      </p:sp>
      <p:sp>
        <p:nvSpPr>
          <p:cNvPr id="2" name="Footer Placeholder 1"/>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37171674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18.6: Heart valves</a:t>
            </a:r>
            <a:endParaRPr lang="en-US" dirty="0"/>
          </a:p>
        </p:txBody>
      </p:sp>
      <p:sp>
        <p:nvSpPr>
          <p:cNvPr id="3" name="Content Placeholder 2"/>
          <p:cNvSpPr>
            <a:spLocks noGrp="1"/>
          </p:cNvSpPr>
          <p:nvPr>
            <p:ph idx="1"/>
          </p:nvPr>
        </p:nvSpPr>
        <p:spPr/>
        <p:txBody>
          <a:bodyPr/>
          <a:lstStyle/>
          <a:p>
            <a:r>
              <a:rPr lang="en-US" altLang="en-US" dirty="0" smtClean="0"/>
              <a:t>Comparison between chambers (continued)</a:t>
            </a:r>
          </a:p>
          <a:p>
            <a:pPr lvl="1"/>
            <a:r>
              <a:rPr lang="en-US" altLang="en-US" dirty="0" smtClean="0"/>
              <a:t>Ventricles have very different loads (continued)</a:t>
            </a:r>
          </a:p>
          <a:p>
            <a:pPr lvl="2"/>
            <a:r>
              <a:rPr lang="en-US" altLang="en-US" dirty="0" smtClean="0"/>
              <a:t>Left ventricle—very thick wall, rounded chamber</a:t>
            </a:r>
          </a:p>
          <a:p>
            <a:pPr lvl="3"/>
            <a:r>
              <a:rPr lang="en-US" altLang="en-US" dirty="0" smtClean="0"/>
              <a:t>4–6 times the pressure of right; sends blood through entire systemic circuit</a:t>
            </a:r>
          </a:p>
          <a:p>
            <a:pPr lvl="3"/>
            <a:r>
              <a:rPr lang="en-US" dirty="0" smtClean="0"/>
              <a:t>Contraction decreases diameter and apex-to-base distance</a:t>
            </a:r>
          </a:p>
          <a:p>
            <a:pPr lvl="3"/>
            <a:r>
              <a:rPr lang="en-US" dirty="0" smtClean="0"/>
              <a:t>Reduces right ventricular volume, aiding its emptying</a:t>
            </a:r>
            <a:endParaRPr lang="en-US" dirty="0"/>
          </a:p>
        </p:txBody>
      </p:sp>
      <p:sp>
        <p:nvSpPr>
          <p:cNvPr id="4" name="Footer Placeholder 3"/>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5900626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descr="\\192.168.4.30\conversion\IRDVD\JPG Creation\Martini _VAP3E\Output\Chapter 18\JPEG FILES\Labeled\fig_18_06_02_A-B-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943811" y="756527"/>
            <a:ext cx="7292889" cy="548786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a:t>Module 18.6: Heart valves</a:t>
            </a:r>
          </a:p>
        </p:txBody>
      </p:sp>
      <p:sp>
        <p:nvSpPr>
          <p:cNvPr id="2" name="Footer Placeholder 1"/>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17392542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mtClean="0"/>
              <a:t>Module 18.6: Heart valves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8" name="Picture 22" descr="\\192.168.4.30\conversion\IRDVD\JPG Creation\Martini _VAP3E\Output\Chapter 18\JPEG FILES\Labeled\fig_18_06_02_A-B-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87080" y="939112"/>
            <a:ext cx="5127955" cy="38587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3" descr="\\192.168.4.30\conversion\IRDVD\JPG Creation\Martini _VAP3E\Output\Chapter 18\JPEG FILES\Labeled\fig_18_06_03-L.jpg"/>
          <p:cNvPicPr>
            <a:picLocks noChangeAspect="1" noChangeArrowheads="1"/>
          </p:cNvPicPr>
          <p:nvPr/>
        </p:nvPicPr>
        <p:blipFill rotWithShape="1">
          <a:blip r:embed="rId3">
            <a:extLst>
              <a:ext uri="{28A0092B-C50C-407E-A947-70E740481C1C}">
                <a14:useLocalDpi xmlns:a14="http://schemas.microsoft.com/office/drawing/2010/main" val="0"/>
              </a:ext>
            </a:extLst>
          </a:blip>
          <a:srcRect b="1937"/>
          <a:stretch/>
        </p:blipFill>
        <p:spPr bwMode="auto">
          <a:xfrm>
            <a:off x="5918200" y="597200"/>
            <a:ext cx="2362200" cy="443573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51106" y="5094422"/>
            <a:ext cx="4169020" cy="1200329"/>
          </a:xfrm>
          <a:prstGeom prst="rect">
            <a:avLst/>
          </a:prstGeom>
        </p:spPr>
        <p:txBody>
          <a:bodyPr wrap="square">
            <a:spAutoFit/>
          </a:bodyPr>
          <a:lstStyle/>
          <a:p>
            <a:r>
              <a:rPr lang="en-US" dirty="0" smtClean="0">
                <a:latin typeface="+mj-lt"/>
              </a:rPr>
              <a:t>The wall of the left ventricle is much thicker than that of the right ventricle because it must generate tremendous force. </a:t>
            </a:r>
            <a:endParaRPr lang="en-US" dirty="0">
              <a:latin typeface="+mj-lt"/>
            </a:endParaRPr>
          </a:p>
        </p:txBody>
      </p:sp>
      <p:sp>
        <p:nvSpPr>
          <p:cNvPr id="11" name="Rectangle 10"/>
          <p:cNvSpPr/>
          <p:nvPr/>
        </p:nvSpPr>
        <p:spPr>
          <a:xfrm>
            <a:off x="5630778" y="5094422"/>
            <a:ext cx="3132221" cy="923330"/>
          </a:xfrm>
          <a:prstGeom prst="rect">
            <a:avLst/>
          </a:prstGeom>
        </p:spPr>
        <p:txBody>
          <a:bodyPr wrap="square">
            <a:spAutoFit/>
          </a:bodyPr>
          <a:lstStyle/>
          <a:p>
            <a:r>
              <a:rPr lang="en-US" dirty="0" smtClean="0">
                <a:latin typeface="+mj-lt"/>
              </a:rPr>
              <a:t>Note the shape and change in size of both ventricles when they contract.</a:t>
            </a:r>
            <a:endParaRPr lang="en-US" dirty="0">
              <a:latin typeface="+mj-lt"/>
            </a:endParaRPr>
          </a:p>
        </p:txBody>
      </p:sp>
    </p:spTree>
    <p:extLst>
      <p:ext uri="{BB962C8B-B14F-4D97-AF65-F5344CB8AC3E}">
        <p14:creationId xmlns:p14="http://schemas.microsoft.com/office/powerpoint/2010/main" val="9628212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smtClean="0"/>
              <a:t>Module 18.6: Review</a:t>
            </a:r>
            <a:endParaRPr lang="en-US" dirty="0"/>
          </a:p>
        </p:txBody>
      </p:sp>
      <p:sp>
        <p:nvSpPr>
          <p:cNvPr id="18434" name="Content Placeholder 2"/>
          <p:cNvSpPr>
            <a:spLocks noGrp="1"/>
          </p:cNvSpPr>
          <p:nvPr>
            <p:ph idx="1"/>
          </p:nvPr>
        </p:nvSpPr>
        <p:spPr/>
        <p:txBody>
          <a:bodyPr/>
          <a:lstStyle/>
          <a:p>
            <a:pPr marL="514350" indent="-514350">
              <a:buClr>
                <a:srgbClr val="00743A"/>
              </a:buClr>
              <a:buFont typeface="+mj-lt"/>
              <a:buAutoNum type="alphaUcPeriod"/>
            </a:pPr>
            <a:r>
              <a:rPr lang="en-US" dirty="0" smtClean="0"/>
              <a:t>Why is the left ventricle more muscular than the right ventricle?</a:t>
            </a:r>
          </a:p>
          <a:p>
            <a:pPr marL="514350" indent="-514350">
              <a:buClr>
                <a:srgbClr val="00743A"/>
              </a:buClr>
              <a:buFont typeface="+mj-lt"/>
              <a:buAutoNum type="alphaUcPeriod"/>
            </a:pPr>
            <a:r>
              <a:rPr lang="en-US" dirty="0" smtClean="0"/>
              <a:t>Damage to the semilunar valve on the right side of the heart would affect blood flow to which vessel?</a:t>
            </a:r>
          </a:p>
          <a:p>
            <a:endParaRPr lang="en-US" sz="1200" dirty="0" smtClean="0"/>
          </a:p>
          <a:p>
            <a:r>
              <a:rPr lang="en-US" i="1" dirty="0" smtClean="0"/>
              <a:t>Learning Outcome: </a:t>
            </a:r>
            <a:r>
              <a:rPr lang="en-US" dirty="0" smtClean="0"/>
              <a:t>Trace blood flow through the heart, identifying the major blood vessels, chambers, and heart valves.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6671382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192.168.4.30\conversion\IRDVD\JPG Creation\Martini _VAP3E\Output\Chapter 18\JPEG FILES\Labeled\fig_18_01_01-L.jpg"/>
          <p:cNvPicPr>
            <a:picLocks noChangeAspect="1" noChangeArrowheads="1"/>
          </p:cNvPicPr>
          <p:nvPr/>
        </p:nvPicPr>
        <p:blipFill>
          <a:blip r:embed="rId3">
            <a:extLst>
              <a:ext uri="{28A0092B-C50C-407E-A947-70E740481C1C}">
                <a14:useLocalDpi xmlns:a14="http://schemas.microsoft.com/office/drawing/2010/main" val="0"/>
              </a:ext>
            </a:extLst>
          </a:blip>
          <a:srcRect b="2831"/>
          <a:stretch>
            <a:fillRect/>
          </a:stretch>
        </p:blipFill>
        <p:spPr bwMode="auto">
          <a:xfrm>
            <a:off x="4891889" y="2985007"/>
            <a:ext cx="4092847" cy="3022093"/>
          </a:xfrm>
          <a:prstGeom prst="rect">
            <a:avLst/>
          </a:prstGeom>
          <a:noFill/>
          <a:extLst>
            <a:ext uri="{909E8E84-426E-40DD-AFC4-6F175D3DCCD1}">
              <a14:hiddenFill xmlns:a14="http://schemas.microsoft.com/office/drawing/2010/main">
                <a:solidFill>
                  <a:srgbClr val="FFFFFF"/>
                </a:solidFill>
              </a14:hiddenFill>
            </a:ext>
          </a:extLst>
        </p:spPr>
      </p:pic>
      <p:sp>
        <p:nvSpPr>
          <p:cNvPr id="11265" name="Title 1"/>
          <p:cNvSpPr>
            <a:spLocks noGrp="1"/>
          </p:cNvSpPr>
          <p:nvPr>
            <p:ph type="title"/>
          </p:nvPr>
        </p:nvSpPr>
        <p:spPr/>
        <p:txBody>
          <a:bodyPr/>
          <a:lstStyle/>
          <a:p>
            <a:r>
              <a:rPr lang="en-US" smtClean="0"/>
              <a:t>Module 18.1: The heart has four chambers that pump and circulate blood through the pulmonary and systemic circuits</a:t>
            </a:r>
            <a:endParaRPr lang="en-US" dirty="0"/>
          </a:p>
        </p:txBody>
      </p:sp>
      <p:sp>
        <p:nvSpPr>
          <p:cNvPr id="11266" name="Content Placeholder 2"/>
          <p:cNvSpPr>
            <a:spLocks noGrp="1"/>
          </p:cNvSpPr>
          <p:nvPr>
            <p:ph idx="1"/>
          </p:nvPr>
        </p:nvSpPr>
        <p:spPr>
          <a:xfrm>
            <a:off x="446088" y="1524000"/>
            <a:ext cx="8288337" cy="4725988"/>
          </a:xfrm>
        </p:spPr>
        <p:txBody>
          <a:bodyPr/>
          <a:lstStyle/>
          <a:p>
            <a:r>
              <a:rPr lang="en-US" b="1" dirty="0" smtClean="0"/>
              <a:t>Cardiovascular system</a:t>
            </a:r>
            <a:r>
              <a:rPr lang="en-US" dirty="0" smtClean="0"/>
              <a:t> = heart and blood vessels </a:t>
            </a:r>
            <a:br>
              <a:rPr lang="en-US" dirty="0" smtClean="0"/>
            </a:br>
            <a:r>
              <a:rPr lang="en-US" dirty="0" smtClean="0"/>
              <a:t>transporting blood</a:t>
            </a:r>
          </a:p>
          <a:p>
            <a:r>
              <a:rPr lang="en-US" b="1" dirty="0" smtClean="0"/>
              <a:t>Heart</a:t>
            </a:r>
            <a:r>
              <a:rPr lang="en-US" dirty="0" smtClean="0"/>
              <a:t>—directly behind sternum</a:t>
            </a:r>
          </a:p>
          <a:p>
            <a:pPr lvl="1"/>
            <a:r>
              <a:rPr lang="en-US" b="1" dirty="0" smtClean="0"/>
              <a:t>Base</a:t>
            </a:r>
            <a:r>
              <a:rPr lang="en-US" dirty="0" smtClean="0"/>
              <a:t>—superior</a:t>
            </a:r>
          </a:p>
          <a:p>
            <a:pPr lvl="2"/>
            <a:r>
              <a:rPr lang="en-US" dirty="0" smtClean="0"/>
              <a:t>where major vessels are</a:t>
            </a:r>
          </a:p>
          <a:p>
            <a:pPr lvl="2"/>
            <a:r>
              <a:rPr lang="en-US" dirty="0" smtClean="0"/>
              <a:t>~1.2 cm (0.5 in.) to left </a:t>
            </a:r>
          </a:p>
          <a:p>
            <a:pPr lvl="2"/>
            <a:r>
              <a:rPr lang="en-US" dirty="0" smtClean="0"/>
              <a:t>3rd costal cartilage</a:t>
            </a:r>
          </a:p>
          <a:p>
            <a:pPr lvl="1"/>
            <a:r>
              <a:rPr lang="en-US" dirty="0" smtClean="0"/>
              <a:t>Apex—inferior, pointed tip</a:t>
            </a:r>
          </a:p>
          <a:p>
            <a:pPr lvl="2"/>
            <a:r>
              <a:rPr lang="en-US" dirty="0" smtClean="0"/>
              <a:t>~12.5 cm (5 in.) from base</a:t>
            </a:r>
          </a:p>
          <a:p>
            <a:pPr lvl="2"/>
            <a:r>
              <a:rPr lang="en-US" dirty="0" smtClean="0"/>
              <a:t>~7.5 cm (3 in.) to left </a:t>
            </a:r>
          </a:p>
          <a:p>
            <a:pPr lvl="2"/>
            <a:r>
              <a:rPr lang="en-US" dirty="0" smtClean="0"/>
              <a:t>5th intercostal space </a:t>
            </a:r>
            <a:endParaRPr lang="en-US" dirty="0"/>
          </a:p>
        </p:txBody>
      </p:sp>
      <p:sp>
        <p:nvSpPr>
          <p:cNvPr id="2" name="Footer Placeholder 1"/>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26562523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18.7: When the heart beats, the AV valves close before the semilunar valves open, and the semilunar valves close before the AV valves open</a:t>
            </a:r>
            <a:endParaRPr lang="en-US" dirty="0"/>
          </a:p>
        </p:txBody>
      </p:sp>
      <p:sp>
        <p:nvSpPr>
          <p:cNvPr id="39938" name="Content Placeholder 2"/>
          <p:cNvSpPr>
            <a:spLocks noGrp="1"/>
          </p:cNvSpPr>
          <p:nvPr>
            <p:ph idx="1"/>
          </p:nvPr>
        </p:nvSpPr>
        <p:spPr>
          <a:xfrm>
            <a:off x="446088" y="2021306"/>
            <a:ext cx="8288337" cy="4228682"/>
          </a:xfrm>
        </p:spPr>
        <p:txBody>
          <a:bodyPr/>
          <a:lstStyle/>
          <a:p>
            <a:r>
              <a:rPr lang="en-US" b="1" dirty="0" smtClean="0"/>
              <a:t>When ventricles are relaxed, they fill</a:t>
            </a:r>
          </a:p>
          <a:p>
            <a:pPr lvl="1"/>
            <a:r>
              <a:rPr lang="en-US" dirty="0" smtClean="0"/>
              <a:t>AV valves—open </a:t>
            </a:r>
          </a:p>
          <a:p>
            <a:pPr lvl="2"/>
            <a:r>
              <a:rPr lang="en-US" dirty="0" smtClean="0"/>
              <a:t>Chordae </a:t>
            </a:r>
            <a:r>
              <a:rPr lang="en-US" dirty="0" err="1" smtClean="0"/>
              <a:t>tendineae</a:t>
            </a:r>
            <a:r>
              <a:rPr lang="en-US" dirty="0" smtClean="0"/>
              <a:t/>
            </a:r>
            <a:br>
              <a:rPr lang="en-US" dirty="0" smtClean="0"/>
            </a:br>
            <a:r>
              <a:rPr lang="en-US" dirty="0" smtClean="0"/>
              <a:t>are loose</a:t>
            </a:r>
          </a:p>
          <a:p>
            <a:pPr lvl="1"/>
            <a:r>
              <a:rPr lang="en-US" dirty="0" smtClean="0"/>
              <a:t>Semilunar valves—</a:t>
            </a:r>
            <a:br>
              <a:rPr lang="en-US" dirty="0" smtClean="0"/>
            </a:br>
            <a:r>
              <a:rPr lang="en-US" dirty="0" smtClean="0"/>
              <a:t>closed </a:t>
            </a:r>
          </a:p>
          <a:p>
            <a:pPr lvl="2"/>
            <a:r>
              <a:rPr lang="en-US" dirty="0" smtClean="0"/>
              <a:t>Blood pressure </a:t>
            </a:r>
            <a:br>
              <a:rPr lang="en-US" dirty="0" smtClean="0"/>
            </a:br>
            <a:r>
              <a:rPr lang="en-US" dirty="0" smtClean="0"/>
              <a:t>from pulmonary </a:t>
            </a:r>
            <a:br>
              <a:rPr lang="en-US" dirty="0" smtClean="0"/>
            </a:br>
            <a:r>
              <a:rPr lang="en-US" dirty="0" smtClean="0"/>
              <a:t>and systemic circuits </a:t>
            </a:r>
            <a:br>
              <a:rPr lang="en-US" dirty="0" smtClean="0"/>
            </a:br>
            <a:r>
              <a:rPr lang="en-US" dirty="0" smtClean="0"/>
              <a:t>keeps them closed</a:t>
            </a:r>
            <a:endParaRPr lang="en-US" altLang="en-US" dirty="0"/>
          </a:p>
        </p:txBody>
      </p:sp>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pic>
        <p:nvPicPr>
          <p:cNvPr id="7" name="Picture 24" descr="\\192.168.4.30\conversion\IRDVD\JPG Creation\Martini _VAP3E\Output\Chapter 18\JPEG FILES\Labeled\fig_18_07_01_D-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4162712" y="2648318"/>
            <a:ext cx="4791456" cy="3858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5571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5" descr="\\192.168.4.30\conversion\IRDVD\JPG Creation\Martini _VAP3E\Output\Chapter 18\JPEG FILES\Labeled\fig_18_07_01_A-D-L.jpg"/>
          <p:cNvPicPr>
            <a:picLocks noChangeAspect="1" noChangeArrowheads="1"/>
          </p:cNvPicPr>
          <p:nvPr/>
        </p:nvPicPr>
        <p:blipFill>
          <a:blip r:embed="rId2">
            <a:extLst>
              <a:ext uri="{28A0092B-C50C-407E-A947-70E740481C1C}">
                <a14:useLocalDpi xmlns:a14="http://schemas.microsoft.com/office/drawing/2010/main" val="0"/>
              </a:ext>
            </a:extLst>
          </a:blip>
          <a:srcRect b="3347"/>
          <a:stretch>
            <a:fillRect/>
          </a:stretch>
        </p:blipFill>
        <p:spPr bwMode="auto">
          <a:xfrm>
            <a:off x="371602" y="1354007"/>
            <a:ext cx="8546592" cy="440131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a:t>Position of heart valves while ventricles are filling (ventricular relaxation)</a:t>
            </a:r>
          </a:p>
        </p:txBody>
      </p:sp>
      <p:sp>
        <p:nvSpPr>
          <p:cNvPr id="2" name="Footer Placeholder 1"/>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16054655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18.7: Valves control direction of flow</a:t>
            </a:r>
            <a:endParaRPr lang="en-US" dirty="0"/>
          </a:p>
        </p:txBody>
      </p:sp>
      <p:sp>
        <p:nvSpPr>
          <p:cNvPr id="39938" name="Content Placeholder 2"/>
          <p:cNvSpPr>
            <a:spLocks noGrp="1"/>
          </p:cNvSpPr>
          <p:nvPr>
            <p:ph idx="1"/>
          </p:nvPr>
        </p:nvSpPr>
        <p:spPr/>
        <p:txBody>
          <a:bodyPr/>
          <a:lstStyle/>
          <a:p>
            <a:r>
              <a:rPr lang="en-US" altLang="en-US" b="1" dirty="0" smtClean="0"/>
              <a:t>When ventricles contract, they empty</a:t>
            </a:r>
          </a:p>
          <a:p>
            <a:pPr lvl="1"/>
            <a:r>
              <a:rPr lang="en-US" dirty="0" smtClean="0"/>
              <a:t>AV valves—closed</a:t>
            </a:r>
          </a:p>
          <a:p>
            <a:pPr lvl="2"/>
            <a:r>
              <a:rPr lang="en-US" dirty="0" smtClean="0"/>
              <a:t>Pressure from contracting </a:t>
            </a:r>
            <a:br>
              <a:rPr lang="en-US" dirty="0" smtClean="0"/>
            </a:br>
            <a:r>
              <a:rPr lang="en-US" dirty="0" smtClean="0"/>
              <a:t>ventricles pushes cusps </a:t>
            </a:r>
            <a:br>
              <a:rPr lang="en-US" dirty="0" smtClean="0"/>
            </a:br>
            <a:r>
              <a:rPr lang="en-US" dirty="0" smtClean="0"/>
              <a:t>together </a:t>
            </a:r>
          </a:p>
          <a:p>
            <a:pPr lvl="2"/>
            <a:r>
              <a:rPr lang="en-US" dirty="0" smtClean="0"/>
              <a:t>Papillary muscles tighten </a:t>
            </a:r>
            <a:br>
              <a:rPr lang="en-US" dirty="0" smtClean="0"/>
            </a:br>
            <a:r>
              <a:rPr lang="en-US" dirty="0" smtClean="0"/>
              <a:t>chordae </a:t>
            </a:r>
            <a:r>
              <a:rPr lang="en-US" dirty="0" err="1" smtClean="0"/>
              <a:t>tendineae</a:t>
            </a:r>
            <a:r>
              <a:rPr lang="en-US" dirty="0" smtClean="0"/>
              <a:t> so </a:t>
            </a:r>
            <a:br>
              <a:rPr lang="en-US" dirty="0" smtClean="0"/>
            </a:br>
            <a:r>
              <a:rPr lang="en-US" dirty="0" smtClean="0"/>
              <a:t>cusps can’t invert into </a:t>
            </a:r>
            <a:br>
              <a:rPr lang="en-US" dirty="0" smtClean="0"/>
            </a:br>
            <a:r>
              <a:rPr lang="en-US" dirty="0" smtClean="0"/>
              <a:t>atria; prevents </a:t>
            </a:r>
            <a:br>
              <a:rPr lang="en-US" dirty="0" smtClean="0"/>
            </a:br>
            <a:r>
              <a:rPr lang="en-US" dirty="0" smtClean="0"/>
              <a:t>backflow (</a:t>
            </a:r>
            <a:r>
              <a:rPr lang="en-US" b="1" dirty="0" smtClean="0"/>
              <a:t>regurgitation)</a:t>
            </a:r>
          </a:p>
          <a:p>
            <a:pPr lvl="1"/>
            <a:r>
              <a:rPr lang="en-US" dirty="0" smtClean="0"/>
              <a:t>Semilunar valves—open</a:t>
            </a:r>
          </a:p>
          <a:p>
            <a:pPr lvl="2"/>
            <a:r>
              <a:rPr lang="en-US" dirty="0" smtClean="0"/>
              <a:t>Ventricular pressure overcomes pressure in </a:t>
            </a:r>
            <a:br>
              <a:rPr lang="en-US" dirty="0" smtClean="0"/>
            </a:br>
            <a:r>
              <a:rPr lang="en-US" dirty="0" smtClean="0"/>
              <a:t>pulmonary trunk and aorta that held them shut</a:t>
            </a:r>
            <a:endParaRPr lang="en-US" altLang="en-US" dirty="0"/>
          </a:p>
        </p:txBody>
      </p:sp>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pic>
        <p:nvPicPr>
          <p:cNvPr id="7" name="Picture 26" descr="\\192.168.4.30\conversion\IRDVD\JPG Creation\Martini _VAP3E\Output\Chapter 18\JPEG FILES\Labeled\fig_18_07_02_B-L.jpg"/>
          <p:cNvPicPr>
            <a:picLocks noChangeAspect="1" noChangeArrowheads="1"/>
          </p:cNvPicPr>
          <p:nvPr/>
        </p:nvPicPr>
        <p:blipFill>
          <a:blip r:embed="rId3">
            <a:extLst>
              <a:ext uri="{28A0092B-C50C-407E-A947-70E740481C1C}">
                <a14:useLocalDpi xmlns:a14="http://schemas.microsoft.com/office/drawing/2010/main" val="0"/>
              </a:ext>
            </a:extLst>
          </a:blip>
          <a:srcRect b="2404"/>
          <a:stretch>
            <a:fillRect/>
          </a:stretch>
        </p:blipFill>
        <p:spPr bwMode="auto">
          <a:xfrm>
            <a:off x="4927600" y="1747515"/>
            <a:ext cx="3950208" cy="3093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0592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p:txBody>
          <a:bodyPr/>
          <a:lstStyle/>
          <a:p>
            <a:pPr lvl="1"/>
            <a:endParaRPr lang="en-US" smtClean="0"/>
          </a:p>
          <a:p>
            <a:pPr lvl="1"/>
            <a:endParaRPr lang="en-US" smtClean="0"/>
          </a:p>
          <a:p>
            <a:pPr lvl="1"/>
            <a:endParaRPr lang="en-US" smtClean="0"/>
          </a:p>
          <a:p>
            <a:pPr lvl="1"/>
            <a:endParaRPr lang="en-US" smtClean="0"/>
          </a:p>
          <a:p>
            <a:pPr lvl="1"/>
            <a:endParaRPr lang="en-US" smtClean="0"/>
          </a:p>
          <a:p>
            <a:pPr lvl="1"/>
            <a:endParaRPr lang="en-US" smtClean="0"/>
          </a:p>
          <a:p>
            <a:pPr lvl="1"/>
            <a:endParaRPr lang="en-US" smtClean="0"/>
          </a:p>
          <a:p>
            <a:pPr lvl="1"/>
            <a:endParaRPr lang="en-US" smtClean="0"/>
          </a:p>
          <a:p>
            <a:pPr lvl="1"/>
            <a:endParaRPr lang="en-US" smtClean="0"/>
          </a:p>
          <a:p>
            <a:pPr lvl="1"/>
            <a:endParaRPr lang="en-US" smtClean="0"/>
          </a:p>
          <a:p>
            <a:pPr lvl="1"/>
            <a:endParaRPr lang="en-US" dirty="0"/>
          </a:p>
        </p:txBody>
      </p:sp>
      <p:sp>
        <p:nvSpPr>
          <p:cNvPr id="2" name="Footer Placeholder 1"/>
          <p:cNvSpPr>
            <a:spLocks noGrp="1"/>
          </p:cNvSpPr>
          <p:nvPr>
            <p:ph type="ftr" sz="quarter" idx="10"/>
          </p:nvPr>
        </p:nvSpPr>
        <p:spPr/>
        <p:txBody>
          <a:bodyPr/>
          <a:lstStyle/>
          <a:p>
            <a:r>
              <a:rPr lang="en-US" smtClean="0"/>
              <a:t>© 2018 Pearson Education, Inc.</a:t>
            </a:r>
            <a:endParaRPr lang="en-US" dirty="0"/>
          </a:p>
        </p:txBody>
      </p:sp>
      <p:pic>
        <p:nvPicPr>
          <p:cNvPr id="7" name="Picture 27" descr="\\192.168.4.30\conversion\IRDVD\JPG Creation\Martini _VAP3E\Output\Chapter 18\JPEG FILES\Labeled\fig_18_07_02_A-B-L.jpg"/>
          <p:cNvPicPr>
            <a:picLocks noChangeAspect="1" noChangeArrowheads="1"/>
          </p:cNvPicPr>
          <p:nvPr/>
        </p:nvPicPr>
        <p:blipFill>
          <a:blip r:embed="rId2">
            <a:extLst>
              <a:ext uri="{28A0092B-C50C-407E-A947-70E740481C1C}">
                <a14:useLocalDpi xmlns:a14="http://schemas.microsoft.com/office/drawing/2010/main" val="0"/>
              </a:ext>
            </a:extLst>
          </a:blip>
          <a:srcRect b="3671"/>
          <a:stretch>
            <a:fillRect/>
          </a:stretch>
        </p:blipFill>
        <p:spPr bwMode="auto">
          <a:xfrm>
            <a:off x="298704" y="1589933"/>
            <a:ext cx="8546592" cy="3998976"/>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26"/>
          <p:cNvSpPr>
            <a:spLocks noGrp="1"/>
          </p:cNvSpPr>
          <p:nvPr>
            <p:ph type="title"/>
          </p:nvPr>
        </p:nvSpPr>
        <p:spPr/>
        <p:txBody>
          <a:bodyPr/>
          <a:lstStyle/>
          <a:p>
            <a:r>
              <a:rPr lang="en-US" dirty="0"/>
              <a:t>Position of heart valves while ventricles are emptying (ventricular contraction</a:t>
            </a:r>
            <a:r>
              <a:rPr lang="en-US" dirty="0" smtClean="0"/>
              <a:t>)</a:t>
            </a:r>
            <a:endParaRPr lang="en-US" dirty="0"/>
          </a:p>
        </p:txBody>
      </p:sp>
    </p:spTree>
    <p:extLst>
      <p:ext uri="{BB962C8B-B14F-4D97-AF65-F5344CB8AC3E}">
        <p14:creationId xmlns:p14="http://schemas.microsoft.com/office/powerpoint/2010/main" val="225792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smtClean="0"/>
              <a:t>Module 18.6: Valves control direction of flow</a:t>
            </a:r>
            <a:br>
              <a:rPr lang="en-US" smtClean="0"/>
            </a:br>
            <a:endParaRPr lang="en-US" dirty="0"/>
          </a:p>
        </p:txBody>
      </p:sp>
      <p:sp>
        <p:nvSpPr>
          <p:cNvPr id="3" name="Content Placeholder 2"/>
          <p:cNvSpPr>
            <a:spLocks noGrp="1"/>
          </p:cNvSpPr>
          <p:nvPr>
            <p:ph idx="1"/>
          </p:nvPr>
        </p:nvSpPr>
        <p:spPr/>
        <p:txBody>
          <a:bodyPr/>
          <a:lstStyle/>
          <a:p>
            <a:r>
              <a:rPr lang="en-US" altLang="en-US" b="1" dirty="0" smtClean="0"/>
              <a:t>Cardiac skeleton </a:t>
            </a:r>
            <a:r>
              <a:rPr lang="en-US" altLang="en-US" dirty="0" smtClean="0"/>
              <a:t>(fibrous skeleton)</a:t>
            </a:r>
          </a:p>
          <a:p>
            <a:pPr lvl="1"/>
            <a:r>
              <a:rPr lang="en-US" dirty="0" smtClean="0"/>
              <a:t>Flexible connective tissue frame</a:t>
            </a:r>
          </a:p>
          <a:p>
            <a:pPr lvl="2"/>
            <a:r>
              <a:rPr lang="en-US" dirty="0" smtClean="0"/>
              <a:t>Interconnected bands of dense connective tissue</a:t>
            </a:r>
          </a:p>
          <a:p>
            <a:pPr lvl="2"/>
            <a:r>
              <a:rPr lang="en-US" dirty="0" smtClean="0"/>
              <a:t>Encircle heart valves, stabilize their positions</a:t>
            </a:r>
          </a:p>
          <a:p>
            <a:pPr lvl="2"/>
            <a:r>
              <a:rPr lang="en-US" dirty="0" smtClean="0"/>
              <a:t>Also surrounds base of aorta and pulmonary trunk</a:t>
            </a:r>
          </a:p>
          <a:p>
            <a:pPr lvl="1"/>
            <a:r>
              <a:rPr lang="en-US" dirty="0" smtClean="0"/>
              <a:t>Electrically isolates </a:t>
            </a:r>
            <a:br>
              <a:rPr lang="en-US" dirty="0" smtClean="0"/>
            </a:br>
            <a:r>
              <a:rPr lang="en-US" dirty="0" smtClean="0"/>
              <a:t>atrial from ventricular </a:t>
            </a:r>
            <a:br>
              <a:rPr lang="en-US" dirty="0" smtClean="0"/>
            </a:br>
            <a:r>
              <a:rPr lang="en-US" dirty="0" smtClean="0"/>
              <a:t>myocardium</a:t>
            </a:r>
            <a:endParaRPr lang="en-US" dirty="0"/>
          </a:p>
        </p:txBody>
      </p:sp>
      <p:sp>
        <p:nvSpPr>
          <p:cNvPr id="7" name="Rectangle 6"/>
          <p:cNvSpPr/>
          <p:nvPr/>
        </p:nvSpPr>
        <p:spPr>
          <a:xfrm>
            <a:off x="313899" y="58153"/>
            <a:ext cx="8619086" cy="400110"/>
          </a:xfrm>
          <a:prstGeom prst="rect">
            <a:avLst/>
          </a:prstGeom>
        </p:spPr>
        <p:txBody>
          <a:bodyPr wrap="square">
            <a:spAutoFit/>
          </a:bodyPr>
          <a:lstStyle/>
          <a:p>
            <a:endParaRPr lang="en-US" sz="2000" dirty="0"/>
          </a:p>
        </p:txBody>
      </p:sp>
      <p:sp>
        <p:nvSpPr>
          <p:cNvPr id="4" name="Footer Placeholder 3"/>
          <p:cNvSpPr>
            <a:spLocks noGrp="1"/>
          </p:cNvSpPr>
          <p:nvPr>
            <p:ph type="ftr" sz="quarter" idx="10"/>
          </p:nvPr>
        </p:nvSpPr>
        <p:spPr/>
        <p:txBody>
          <a:bodyPr/>
          <a:lstStyle/>
          <a:p>
            <a:pPr>
              <a:defRPr/>
            </a:pPr>
            <a:r>
              <a:rPr lang="en-US" smtClean="0"/>
              <a:t>© 2018 Pearson Education, Inc.</a:t>
            </a:r>
            <a:endParaRPr lang="en-US" dirty="0"/>
          </a:p>
        </p:txBody>
      </p:sp>
      <p:pic>
        <p:nvPicPr>
          <p:cNvPr id="9" name="Picture 28" descr="\\192.168.4.30\conversion\IRDVD\JPG Creation\Martini _VAP3E\Output\Chapter 18\JPEG FILES\Labeled\fig_18_07_03-L.jpg"/>
          <p:cNvPicPr>
            <a:picLocks noChangeAspect="1" noChangeArrowheads="1"/>
          </p:cNvPicPr>
          <p:nvPr/>
        </p:nvPicPr>
        <p:blipFill>
          <a:blip r:embed="rId2">
            <a:extLst>
              <a:ext uri="{28A0092B-C50C-407E-A947-70E740481C1C}">
                <a14:useLocalDpi xmlns:a14="http://schemas.microsoft.com/office/drawing/2010/main" val="0"/>
              </a:ext>
            </a:extLst>
          </a:blip>
          <a:srcRect b="3230"/>
          <a:stretch>
            <a:fillRect/>
          </a:stretch>
        </p:blipFill>
        <p:spPr bwMode="auto">
          <a:xfrm>
            <a:off x="4070814" y="3486068"/>
            <a:ext cx="4958423" cy="3105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5964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smtClean="0"/>
              <a:t>Module 18.7: Valves control direction of flow</a:t>
            </a:r>
            <a:br>
              <a:rPr lang="en-US" smtClean="0"/>
            </a:br>
            <a:endParaRPr lang="en-US" dirty="0"/>
          </a:p>
        </p:txBody>
      </p:sp>
      <p:sp>
        <p:nvSpPr>
          <p:cNvPr id="8" name="Content Placeholder 7"/>
          <p:cNvSpPr>
            <a:spLocks noGrp="1"/>
          </p:cNvSpPr>
          <p:nvPr>
            <p:ph idx="1"/>
          </p:nvPr>
        </p:nvSpPr>
        <p:spPr/>
        <p:txBody>
          <a:bodyPr/>
          <a:lstStyle/>
          <a:p>
            <a:r>
              <a:rPr lang="en-US" altLang="en-US" b="1" dirty="0" smtClean="0"/>
              <a:t>Pulmonary and aortic </a:t>
            </a:r>
            <a:r>
              <a:rPr lang="en-US" altLang="en-US" dirty="0" smtClean="0"/>
              <a:t>(</a:t>
            </a:r>
            <a:r>
              <a:rPr lang="en-US" altLang="en-US" b="1" dirty="0" smtClean="0"/>
              <a:t>semilunar</a:t>
            </a:r>
            <a:r>
              <a:rPr lang="en-US" altLang="en-US" dirty="0" smtClean="0"/>
              <a:t>)</a:t>
            </a:r>
            <a:r>
              <a:rPr lang="en-US" altLang="en-US" b="1" dirty="0" smtClean="0"/>
              <a:t> valves </a:t>
            </a:r>
          </a:p>
          <a:p>
            <a:pPr lvl="1"/>
            <a:r>
              <a:rPr lang="en-US" altLang="en-US" dirty="0" smtClean="0"/>
              <a:t>Each has three half-moon shaped cusps</a:t>
            </a:r>
          </a:p>
          <a:p>
            <a:pPr lvl="2"/>
            <a:r>
              <a:rPr lang="en-US" dirty="0" smtClean="0"/>
              <a:t>Prevent backflow of blood from aorta and pulmonary trunk back into ventricles</a:t>
            </a:r>
          </a:p>
          <a:p>
            <a:pPr lvl="2"/>
            <a:r>
              <a:rPr lang="en-US" dirty="0" smtClean="0"/>
              <a:t>No muscular brace needed—cusps support each other when closed</a:t>
            </a:r>
            <a:endParaRPr lang="en-US" dirty="0"/>
          </a:p>
        </p:txBody>
      </p:sp>
      <p:sp>
        <p:nvSpPr>
          <p:cNvPr id="9" name="Footer Placeholder 8"/>
          <p:cNvSpPr>
            <a:spLocks noGrp="1"/>
          </p:cNvSpPr>
          <p:nvPr>
            <p:ph type="ftr" sz="quarter" idx="10"/>
          </p:nvPr>
        </p:nvSpPr>
        <p:spPr/>
        <p:txBody>
          <a:bodyPr/>
          <a:lstStyle/>
          <a:p>
            <a:pPr>
              <a:defRPr/>
            </a:pPr>
            <a:r>
              <a:rPr lang="en-US" smtClean="0"/>
              <a:t>© 2018 Pearson Education, Inc.</a:t>
            </a:r>
            <a:endParaRPr lang="en-US" dirty="0"/>
          </a:p>
        </p:txBody>
      </p:sp>
      <p:pic>
        <p:nvPicPr>
          <p:cNvPr id="13" name="Picture 29" descr="\\192.168.4.30\conversion\IRDVD\JPG Creation\Martini _VAP3E\Output\Chapter 18\JPEG FILES\Labeled\fig_18_07_04-L.jpg"/>
          <p:cNvPicPr>
            <a:picLocks noChangeAspect="1" noChangeArrowheads="1"/>
          </p:cNvPicPr>
          <p:nvPr/>
        </p:nvPicPr>
        <p:blipFill>
          <a:blip r:embed="rId2">
            <a:extLst>
              <a:ext uri="{28A0092B-C50C-407E-A947-70E740481C1C}">
                <a14:useLocalDpi xmlns:a14="http://schemas.microsoft.com/office/drawing/2010/main" val="0"/>
              </a:ext>
            </a:extLst>
          </a:blip>
          <a:srcRect b="4394"/>
          <a:stretch>
            <a:fillRect/>
          </a:stretch>
        </p:blipFill>
        <p:spPr bwMode="auto">
          <a:xfrm>
            <a:off x="2200929" y="3740058"/>
            <a:ext cx="4778654" cy="2984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0078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smtClean="0"/>
              <a:t>Module 18.7: Valves control direction of flow</a:t>
            </a:r>
            <a:br>
              <a:rPr lang="en-US" smtClean="0"/>
            </a:br>
            <a:endParaRPr lang="en-US" dirty="0"/>
          </a:p>
        </p:txBody>
      </p:sp>
      <p:sp>
        <p:nvSpPr>
          <p:cNvPr id="39938" name="Content Placeholder 2"/>
          <p:cNvSpPr>
            <a:spLocks noGrp="1"/>
          </p:cNvSpPr>
          <p:nvPr>
            <p:ph idx="1"/>
          </p:nvPr>
        </p:nvSpPr>
        <p:spPr>
          <a:xfrm>
            <a:off x="446088" y="909522"/>
            <a:ext cx="8225618" cy="5340466"/>
          </a:xfrm>
        </p:spPr>
        <p:txBody>
          <a:bodyPr/>
          <a:lstStyle/>
          <a:p>
            <a:pPr marL="176213" lvl="1" indent="0">
              <a:lnSpc>
                <a:spcPts val="2800"/>
              </a:lnSpc>
              <a:buNone/>
            </a:pPr>
            <a:r>
              <a:rPr lang="en-US" b="1" dirty="0" err="1" smtClean="0"/>
              <a:t>Valvular</a:t>
            </a:r>
            <a:r>
              <a:rPr lang="en-US" b="1" dirty="0" smtClean="0"/>
              <a:t> heart disease </a:t>
            </a:r>
            <a:r>
              <a:rPr lang="en-US" dirty="0" smtClean="0"/>
              <a:t>(</a:t>
            </a:r>
            <a:r>
              <a:rPr lang="en-US" b="1" dirty="0" smtClean="0"/>
              <a:t>VHD</a:t>
            </a:r>
            <a:r>
              <a:rPr lang="en-US" dirty="0" smtClean="0"/>
              <a:t>)</a:t>
            </a:r>
          </a:p>
          <a:p>
            <a:pPr lvl="1">
              <a:lnSpc>
                <a:spcPts val="2600"/>
              </a:lnSpc>
            </a:pPr>
            <a:r>
              <a:rPr lang="en-US" sz="2400" dirty="0" smtClean="0"/>
              <a:t>Valve function deteriorates until heart cannot maintain adequate blood flow </a:t>
            </a:r>
          </a:p>
          <a:p>
            <a:pPr lvl="1">
              <a:lnSpc>
                <a:spcPts val="2600"/>
              </a:lnSpc>
            </a:pPr>
            <a:r>
              <a:rPr lang="en-US" sz="2400" dirty="0" smtClean="0"/>
              <a:t>Congenital malformations or heart inflammation (</a:t>
            </a:r>
            <a:r>
              <a:rPr lang="en-US" sz="2400" b="1" dirty="0" err="1" smtClean="0"/>
              <a:t>carditis</a:t>
            </a:r>
            <a:r>
              <a:rPr lang="en-US" sz="2400" dirty="0" smtClean="0"/>
              <a:t>)</a:t>
            </a:r>
          </a:p>
          <a:p>
            <a:pPr lvl="1">
              <a:lnSpc>
                <a:spcPts val="2600"/>
              </a:lnSpc>
            </a:pPr>
            <a:r>
              <a:rPr lang="en-US" sz="2400" dirty="0" smtClean="0"/>
              <a:t>Severe cases may require replacement with prosthetic valve </a:t>
            </a:r>
          </a:p>
          <a:p>
            <a:pPr lvl="2">
              <a:lnSpc>
                <a:spcPts val="2400"/>
              </a:lnSpc>
            </a:pPr>
            <a:r>
              <a:rPr lang="en-US" sz="2200" dirty="0" err="1" smtClean="0"/>
              <a:t>Bioprosthetic</a:t>
            </a:r>
            <a:r>
              <a:rPr lang="en-US" sz="2200" dirty="0" smtClean="0"/>
              <a:t> valves come from pigs or cows</a:t>
            </a:r>
          </a:p>
        </p:txBody>
      </p:sp>
      <p:sp>
        <p:nvSpPr>
          <p:cNvPr id="11" name="Footer Placeholder 10"/>
          <p:cNvSpPr>
            <a:spLocks noGrp="1"/>
          </p:cNvSpPr>
          <p:nvPr>
            <p:ph type="ftr" sz="quarter" idx="10"/>
          </p:nvPr>
        </p:nvSpPr>
        <p:spPr/>
        <p:txBody>
          <a:bodyPr/>
          <a:lstStyle/>
          <a:p>
            <a:pPr>
              <a:defRPr/>
            </a:pPr>
            <a:r>
              <a:rPr lang="en-US" smtClean="0"/>
              <a:t>© 2018 Pearson Education, Inc.</a:t>
            </a:r>
            <a:endParaRPr lang="en-US" dirty="0"/>
          </a:p>
        </p:txBody>
      </p:sp>
      <p:grpSp>
        <p:nvGrpSpPr>
          <p:cNvPr id="14" name="Group 13"/>
          <p:cNvGrpSpPr/>
          <p:nvPr/>
        </p:nvGrpSpPr>
        <p:grpSpPr>
          <a:xfrm>
            <a:off x="1830189" y="4025404"/>
            <a:ext cx="3223473" cy="2634458"/>
            <a:chOff x="5400108" y="981579"/>
            <a:chExt cx="3223473" cy="2634458"/>
          </a:xfrm>
        </p:grpSpPr>
        <p:pic>
          <p:nvPicPr>
            <p:cNvPr id="15" name="Picture 2" descr="\\192.168.4.30\conversion\IRDVD\JPG Creation\Martini _VAP3E\Output\Chapter 18\JPEG FILES\Unlabeled_without_Leaders\fig_18_07_CN_A-U.jpg"/>
            <p:cNvPicPr>
              <a:picLocks noChangeAspect="1" noChangeArrowheads="1"/>
            </p:cNvPicPr>
            <p:nvPr/>
          </p:nvPicPr>
          <p:blipFill rotWithShape="1">
            <a:blip r:embed="rId2">
              <a:extLst>
                <a:ext uri="{28A0092B-C50C-407E-A947-70E740481C1C}">
                  <a14:useLocalDpi xmlns:a14="http://schemas.microsoft.com/office/drawing/2010/main" val="0"/>
                </a:ext>
              </a:extLst>
            </a:blip>
            <a:srcRect r="47158" b="5938"/>
            <a:stretch/>
          </p:blipFill>
          <p:spPr bwMode="auto">
            <a:xfrm>
              <a:off x="5500180" y="981579"/>
              <a:ext cx="2607922" cy="193121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5400108" y="2969706"/>
              <a:ext cx="3223473" cy="646331"/>
            </a:xfrm>
            <a:prstGeom prst="rect">
              <a:avLst/>
            </a:prstGeom>
          </p:spPr>
          <p:txBody>
            <a:bodyPr wrap="square">
              <a:spAutoFit/>
            </a:bodyPr>
            <a:lstStyle/>
            <a:p>
              <a:pPr marL="0" lvl="2" indent="0">
                <a:buNone/>
              </a:pPr>
              <a:r>
                <a:rPr lang="en-US" altLang="en-US" dirty="0" smtClean="0"/>
                <a:t>Damaged aortic valve with irregular-shaped cusps</a:t>
              </a:r>
              <a:endParaRPr lang="en-US" altLang="en-US" dirty="0"/>
            </a:p>
          </p:txBody>
        </p:sp>
      </p:grpSp>
      <p:grpSp>
        <p:nvGrpSpPr>
          <p:cNvPr id="17" name="Group 16"/>
          <p:cNvGrpSpPr/>
          <p:nvPr/>
        </p:nvGrpSpPr>
        <p:grpSpPr>
          <a:xfrm>
            <a:off x="6048940" y="3952401"/>
            <a:ext cx="2343986" cy="2707461"/>
            <a:chOff x="5635582" y="3664963"/>
            <a:chExt cx="2343986" cy="2707461"/>
          </a:xfrm>
        </p:grpSpPr>
        <p:pic>
          <p:nvPicPr>
            <p:cNvPr id="18" name="Picture 3" descr="\\192.168.4.30\conversion\IRDVD\JPG Creation\Martini _VAP3E\Output\Chapter 18\JPEG FILES\Unlabeled_without_Leaders\fig_18_07_CN_B-U.jpg"/>
            <p:cNvPicPr>
              <a:picLocks noChangeAspect="1" noChangeArrowheads="1"/>
            </p:cNvPicPr>
            <p:nvPr/>
          </p:nvPicPr>
          <p:blipFill rotWithShape="1">
            <a:blip r:embed="rId3">
              <a:extLst>
                <a:ext uri="{28A0092B-C50C-407E-A947-70E740481C1C}">
                  <a14:useLocalDpi xmlns:a14="http://schemas.microsoft.com/office/drawing/2010/main" val="0"/>
                </a:ext>
              </a:extLst>
            </a:blip>
            <a:srcRect r="48151" b="4826"/>
            <a:stretch/>
          </p:blipFill>
          <p:spPr bwMode="auto">
            <a:xfrm>
              <a:off x="5635582" y="3664963"/>
              <a:ext cx="2343986" cy="240426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5635582" y="6003092"/>
              <a:ext cx="2259725" cy="369332"/>
            </a:xfrm>
            <a:prstGeom prst="rect">
              <a:avLst/>
            </a:prstGeom>
          </p:spPr>
          <p:txBody>
            <a:bodyPr wrap="square">
              <a:spAutoFit/>
            </a:bodyPr>
            <a:lstStyle/>
            <a:p>
              <a:pPr marL="0" lvl="2" indent="0">
                <a:buNone/>
              </a:pPr>
              <a:r>
                <a:rPr lang="en-US" altLang="en-US" dirty="0" err="1"/>
                <a:t>Bioprosthetic</a:t>
              </a:r>
              <a:r>
                <a:rPr lang="en-US" altLang="en-US" dirty="0"/>
                <a:t> valve</a:t>
              </a:r>
            </a:p>
          </p:txBody>
        </p:sp>
      </p:grpSp>
    </p:spTree>
    <p:extLst>
      <p:ext uri="{BB962C8B-B14F-4D97-AF65-F5344CB8AC3E}">
        <p14:creationId xmlns:p14="http://schemas.microsoft.com/office/powerpoint/2010/main" val="41003908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smtClean="0"/>
              <a:t>Module 18.7: Review</a:t>
            </a:r>
            <a:endParaRPr lang="en-US" dirty="0"/>
          </a:p>
        </p:txBody>
      </p:sp>
      <p:sp>
        <p:nvSpPr>
          <p:cNvPr id="18434" name="Content Placeholder 2"/>
          <p:cNvSpPr>
            <a:spLocks noGrp="1"/>
          </p:cNvSpPr>
          <p:nvPr>
            <p:ph idx="1"/>
          </p:nvPr>
        </p:nvSpPr>
        <p:spPr/>
        <p:txBody>
          <a:bodyPr/>
          <a:lstStyle/>
          <a:p>
            <a:pPr marL="514350" indent="-514350">
              <a:buClr>
                <a:srgbClr val="00743A"/>
              </a:buClr>
              <a:buFont typeface="+mj-lt"/>
              <a:buAutoNum type="alphaUcPeriod"/>
            </a:pPr>
            <a:r>
              <a:rPr lang="en-US" dirty="0" smtClean="0"/>
              <a:t>Define cardiac</a:t>
            </a:r>
            <a:r>
              <a:rPr lang="en-US" i="1" dirty="0" smtClean="0"/>
              <a:t> regurgitation</a:t>
            </a:r>
            <a:r>
              <a:rPr lang="en-US" dirty="0" smtClean="0"/>
              <a:t>.</a:t>
            </a:r>
          </a:p>
          <a:p>
            <a:pPr marL="514350" indent="-514350">
              <a:buClr>
                <a:srgbClr val="00743A"/>
              </a:buClr>
              <a:buFont typeface="+mj-lt"/>
              <a:buAutoNum type="alphaUcPeriod"/>
            </a:pPr>
            <a:r>
              <a:rPr lang="en-US" dirty="0" smtClean="0"/>
              <a:t>Describe the structural and functional roles of the cardiac skeleton.</a:t>
            </a:r>
          </a:p>
          <a:p>
            <a:pPr marL="514350" indent="-514350">
              <a:buClr>
                <a:srgbClr val="00743A"/>
              </a:buClr>
              <a:buFont typeface="+mj-lt"/>
              <a:buAutoNum type="alphaUcPeriod"/>
            </a:pPr>
            <a:r>
              <a:rPr lang="en-US" dirty="0" smtClean="0"/>
              <a:t>What do semilunar valves prevent?</a:t>
            </a:r>
          </a:p>
          <a:p>
            <a:endParaRPr lang="en-US" sz="1200" dirty="0" smtClean="0"/>
          </a:p>
          <a:p>
            <a:r>
              <a:rPr lang="en-US" i="1" dirty="0" smtClean="0"/>
              <a:t>Learning Outcome: </a:t>
            </a:r>
            <a:r>
              <a:rPr lang="en-US" dirty="0" smtClean="0"/>
              <a:t>Describe the relationship between the AV and semilunar valves during a heartbeat.</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5839378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dirty="0" smtClean="0"/>
              <a:t>Module 18.8: Arteriosclerosis can lead to coronary artery disease</a:t>
            </a:r>
            <a:br>
              <a:rPr lang="en-US" dirty="0" smtClean="0"/>
            </a:br>
            <a:endParaRPr lang="en-US" dirty="0"/>
          </a:p>
        </p:txBody>
      </p:sp>
      <p:sp>
        <p:nvSpPr>
          <p:cNvPr id="39938" name="Content Placeholder 2"/>
          <p:cNvSpPr>
            <a:spLocks noGrp="1"/>
          </p:cNvSpPr>
          <p:nvPr>
            <p:ph idx="1"/>
          </p:nvPr>
        </p:nvSpPr>
        <p:spPr/>
        <p:txBody>
          <a:bodyPr/>
          <a:lstStyle/>
          <a:p>
            <a:r>
              <a:rPr lang="en-US" b="1" dirty="0" smtClean="0"/>
              <a:t>Arteriosclerosis</a:t>
            </a:r>
            <a:r>
              <a:rPr lang="en-US" dirty="0" smtClean="0"/>
              <a:t> (</a:t>
            </a:r>
            <a:r>
              <a:rPr lang="en-US" i="1" dirty="0" err="1" smtClean="0"/>
              <a:t>arterio</a:t>
            </a:r>
            <a:r>
              <a:rPr lang="en-US" i="1" dirty="0" smtClean="0"/>
              <a:t>-</a:t>
            </a:r>
            <a:r>
              <a:rPr lang="en-US" dirty="0" smtClean="0"/>
              <a:t>, artery + </a:t>
            </a:r>
            <a:r>
              <a:rPr lang="en-US" i="1" dirty="0" smtClean="0"/>
              <a:t>sclerosis</a:t>
            </a:r>
            <a:r>
              <a:rPr lang="en-US" dirty="0" smtClean="0"/>
              <a:t>, hardness)</a:t>
            </a:r>
          </a:p>
          <a:p>
            <a:pPr lvl="1"/>
            <a:r>
              <a:rPr lang="en-US" dirty="0"/>
              <a:t>Thickening/toughening of arterial walls</a:t>
            </a:r>
          </a:p>
          <a:p>
            <a:pPr lvl="1"/>
            <a:r>
              <a:rPr lang="en-US" dirty="0"/>
              <a:t>Related complications account for about half of U.S. deaths</a:t>
            </a:r>
          </a:p>
          <a:p>
            <a:pPr lvl="2"/>
            <a:r>
              <a:rPr lang="en-US" dirty="0" smtClean="0"/>
              <a:t>Coronary artery disease (CAD) = arteriosclerosis of coronary vessels</a:t>
            </a:r>
          </a:p>
          <a:p>
            <a:pPr lvl="2"/>
            <a:r>
              <a:rPr lang="en-US" dirty="0" smtClean="0"/>
              <a:t>Arteriosclerosis of brain arteries can lead to strokes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4306062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dirty="0" smtClean="0"/>
              <a:t>Module 18.8: Arteriosclerosis</a:t>
            </a:r>
            <a:endParaRPr lang="en-US" dirty="0"/>
          </a:p>
        </p:txBody>
      </p:sp>
      <p:sp>
        <p:nvSpPr>
          <p:cNvPr id="39938" name="Content Placeholder 2"/>
          <p:cNvSpPr>
            <a:spLocks noGrp="1"/>
          </p:cNvSpPr>
          <p:nvPr>
            <p:ph idx="1"/>
          </p:nvPr>
        </p:nvSpPr>
        <p:spPr>
          <a:xfrm>
            <a:off x="446089" y="909522"/>
            <a:ext cx="4517798" cy="5340466"/>
          </a:xfrm>
        </p:spPr>
        <p:txBody>
          <a:bodyPr/>
          <a:lstStyle/>
          <a:p>
            <a:r>
              <a:rPr lang="en-US" b="1" dirty="0" smtClean="0"/>
              <a:t>Atherosclerosis</a:t>
            </a:r>
          </a:p>
          <a:p>
            <a:pPr lvl="1"/>
            <a:r>
              <a:rPr lang="en-US" dirty="0" smtClean="0"/>
              <a:t>= formation of lipid deposits in arterial tunica media and damage to endothelium</a:t>
            </a:r>
          </a:p>
          <a:p>
            <a:pPr lvl="1"/>
            <a:r>
              <a:rPr lang="en-US" dirty="0" smtClean="0"/>
              <a:t>Most common form of arteriosclerosis; often associated with elevated blood cholesterol </a:t>
            </a:r>
          </a:p>
          <a:p>
            <a:pPr lvl="1"/>
            <a:r>
              <a:rPr lang="en-US" dirty="0" smtClean="0"/>
              <a:t>Fatty tissue mass (</a:t>
            </a:r>
            <a:r>
              <a:rPr lang="en-US" b="1" dirty="0" smtClean="0"/>
              <a:t>plaque</a:t>
            </a:r>
            <a:r>
              <a:rPr lang="en-US" dirty="0" smtClean="0"/>
              <a:t>) in vessel; restricts blood flow</a:t>
            </a:r>
          </a:p>
        </p:txBody>
      </p:sp>
      <p:sp>
        <p:nvSpPr>
          <p:cNvPr id="3" name="Footer Placeholder 2"/>
          <p:cNvSpPr>
            <a:spLocks noGrp="1"/>
          </p:cNvSpPr>
          <p:nvPr>
            <p:ph type="ftr" sz="quarter" idx="10"/>
          </p:nvPr>
        </p:nvSpPr>
        <p:spPr/>
        <p:txBody>
          <a:bodyPr/>
          <a:lstStyle/>
          <a:p>
            <a:r>
              <a:rPr lang="en-US" smtClean="0"/>
              <a:t>© 2018 Pearson Education, Inc.</a:t>
            </a:r>
            <a:endParaRPr lang="en-US" dirty="0"/>
          </a:p>
        </p:txBody>
      </p:sp>
      <p:pic>
        <p:nvPicPr>
          <p:cNvPr id="13" name="Picture 30" descr="\\192.168.4.30\conversion\IRDVD\JPG Creation\Martini _VAP3E\Output\Chapter 18\JPEG FILES\Labeled\fig_18_08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960061" y="909522"/>
            <a:ext cx="3887664" cy="5340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1071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lstStyle/>
          <a:p>
            <a:r>
              <a:rPr lang="en-US" dirty="0" smtClean="0"/>
              <a:t>Borders of the heart</a:t>
            </a:r>
            <a:br>
              <a:rPr lang="en-US" dirty="0" smtClean="0"/>
            </a:br>
            <a:endParaRPr lang="en-US" dirty="0"/>
          </a:p>
        </p:txBody>
      </p:sp>
      <p:sp>
        <p:nvSpPr>
          <p:cNvPr id="2" name="Footer Placeholder 1"/>
          <p:cNvSpPr>
            <a:spLocks noGrp="1"/>
          </p:cNvSpPr>
          <p:nvPr>
            <p:ph type="ftr" sz="quarter" idx="10"/>
          </p:nvPr>
        </p:nvSpPr>
        <p:spPr/>
        <p:txBody>
          <a:bodyPr/>
          <a:lstStyle/>
          <a:p>
            <a:r>
              <a:rPr lang="en-US" smtClean="0"/>
              <a:t>© 2018 Pearson Education, Inc.</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901" y="822167"/>
            <a:ext cx="6994197" cy="5769133"/>
          </a:xfrm>
          <a:prstGeom prst="rect">
            <a:avLst/>
          </a:prstGeom>
        </p:spPr>
      </p:pic>
    </p:spTree>
    <p:extLst>
      <p:ext uri="{BB962C8B-B14F-4D97-AF65-F5344CB8AC3E}">
        <p14:creationId xmlns:p14="http://schemas.microsoft.com/office/powerpoint/2010/main" val="13412979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18.8: Arteriosclerosis</a:t>
            </a:r>
          </a:p>
        </p:txBody>
      </p:sp>
      <p:sp>
        <p:nvSpPr>
          <p:cNvPr id="3" name="Content Placeholder 2"/>
          <p:cNvSpPr>
            <a:spLocks noGrp="1"/>
          </p:cNvSpPr>
          <p:nvPr>
            <p:ph idx="1"/>
          </p:nvPr>
        </p:nvSpPr>
        <p:spPr>
          <a:xfrm>
            <a:off x="446088" y="909522"/>
            <a:ext cx="4426701" cy="5340466"/>
          </a:xfrm>
        </p:spPr>
        <p:txBody>
          <a:bodyPr/>
          <a:lstStyle/>
          <a:p>
            <a:r>
              <a:rPr lang="en-US" b="1" dirty="0"/>
              <a:t>Risk factors</a:t>
            </a:r>
          </a:p>
          <a:p>
            <a:pPr lvl="1"/>
            <a:r>
              <a:rPr lang="en-US" dirty="0"/>
              <a:t>Age (elderly)</a:t>
            </a:r>
          </a:p>
          <a:p>
            <a:pPr lvl="1"/>
            <a:r>
              <a:rPr lang="en-US" dirty="0"/>
              <a:t>Sex (male)</a:t>
            </a:r>
          </a:p>
          <a:p>
            <a:pPr lvl="1"/>
            <a:r>
              <a:rPr lang="en-US" dirty="0"/>
              <a:t>High blood cholesterol levels</a:t>
            </a:r>
          </a:p>
          <a:p>
            <a:pPr lvl="1"/>
            <a:r>
              <a:rPr lang="en-US" dirty="0"/>
              <a:t>High blood pressure</a:t>
            </a:r>
          </a:p>
          <a:p>
            <a:pPr lvl="1"/>
            <a:r>
              <a:rPr lang="en-US" dirty="0"/>
              <a:t>Cigarette </a:t>
            </a:r>
            <a:r>
              <a:rPr lang="en-US" dirty="0" smtClean="0"/>
              <a:t>smoking</a:t>
            </a:r>
            <a:endParaRPr lang="en-US" dirty="0"/>
          </a:p>
        </p:txBody>
      </p:sp>
      <p:sp>
        <p:nvSpPr>
          <p:cNvPr id="4" name="Footer Placeholder 3"/>
          <p:cNvSpPr>
            <a:spLocks noGrp="1"/>
          </p:cNvSpPr>
          <p:nvPr>
            <p:ph type="ftr" sz="quarter" idx="10"/>
          </p:nvPr>
        </p:nvSpPr>
        <p:spPr/>
        <p:txBody>
          <a:bodyPr/>
          <a:lstStyle/>
          <a:p>
            <a:pPr>
              <a:defRPr/>
            </a:pPr>
            <a:r>
              <a:rPr lang="en-US" smtClean="0"/>
              <a:t>© 2018 Pearson Education, Inc.</a:t>
            </a:r>
            <a:endParaRPr lang="en-US" dirty="0"/>
          </a:p>
        </p:txBody>
      </p:sp>
      <p:pic>
        <p:nvPicPr>
          <p:cNvPr id="7" name="Picture 30" descr="\\192.168.4.30\conversion\IRDVD\JPG Creation\Martini _VAP3E\Output\Chapter 18\JPEG FILES\Labeled\fig_18_08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960061" y="909522"/>
            <a:ext cx="3887664" cy="5340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026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mtClean="0"/>
              <a:t>Module 18.8: Arteriosclerosis</a:t>
            </a:r>
            <a:endParaRPr lang="en-US" dirty="0"/>
          </a:p>
        </p:txBody>
      </p:sp>
      <p:sp>
        <p:nvSpPr>
          <p:cNvPr id="39938" name="Content Placeholder 2"/>
          <p:cNvSpPr>
            <a:spLocks noGrp="1"/>
          </p:cNvSpPr>
          <p:nvPr>
            <p:ph idx="1"/>
          </p:nvPr>
        </p:nvSpPr>
        <p:spPr/>
        <p:txBody>
          <a:bodyPr/>
          <a:lstStyle/>
          <a:p>
            <a:r>
              <a:rPr lang="en-US" b="1" dirty="0" smtClean="0"/>
              <a:t>Atherosclerosis treatment</a:t>
            </a:r>
          </a:p>
          <a:p>
            <a:pPr lvl="1"/>
            <a:r>
              <a:rPr lang="en-US" dirty="0" smtClean="0"/>
              <a:t>Replace damaged segment of the vessel</a:t>
            </a:r>
          </a:p>
          <a:p>
            <a:pPr lvl="1"/>
            <a:r>
              <a:rPr lang="en-US" dirty="0" smtClean="0"/>
              <a:t>Compressing plaque with </a:t>
            </a:r>
            <a:r>
              <a:rPr lang="en-US" b="1" dirty="0" smtClean="0"/>
              <a:t>balloon angioplasty</a:t>
            </a:r>
          </a:p>
          <a:p>
            <a:pPr lvl="2"/>
            <a:r>
              <a:rPr lang="en-US" dirty="0" smtClean="0"/>
              <a:t>Catheter inserted past blockage; balloon inflated to press plaque against wall and open vessel</a:t>
            </a:r>
          </a:p>
          <a:p>
            <a:pPr lvl="2"/>
            <a:r>
              <a:rPr lang="en-US" dirty="0" smtClean="0"/>
              <a:t>Most effective for small, soft plaques</a:t>
            </a:r>
          </a:p>
          <a:p>
            <a:pPr lvl="2"/>
            <a:r>
              <a:rPr lang="en-US" dirty="0" smtClean="0"/>
              <a:t>Very low surgical mortality rate (about 1%)</a:t>
            </a:r>
          </a:p>
          <a:p>
            <a:pPr lvl="2"/>
            <a:r>
              <a:rPr lang="en-US" dirty="0" smtClean="0"/>
              <a:t>Very high success </a:t>
            </a:r>
            <a:br>
              <a:rPr lang="en-US" dirty="0" smtClean="0"/>
            </a:br>
            <a:r>
              <a:rPr lang="en-US" dirty="0" smtClean="0"/>
              <a:t>rate (&gt;90%)</a:t>
            </a:r>
          </a:p>
          <a:p>
            <a:pPr lvl="2"/>
            <a:r>
              <a:rPr lang="en-US" dirty="0" smtClean="0"/>
              <a:t>Can be outpatient</a:t>
            </a:r>
          </a:p>
        </p:txBody>
      </p:sp>
      <p:sp>
        <p:nvSpPr>
          <p:cNvPr id="2" name="Footer Placeholder 1"/>
          <p:cNvSpPr>
            <a:spLocks noGrp="1"/>
          </p:cNvSpPr>
          <p:nvPr>
            <p:ph type="ftr" sz="quarter" idx="10"/>
          </p:nvPr>
        </p:nvSpPr>
        <p:spPr/>
        <p:txBody>
          <a:bodyPr/>
          <a:lstStyle/>
          <a:p>
            <a:r>
              <a:rPr lang="en-US" smtClean="0"/>
              <a:t>© 2018 Pearson Education, Inc.</a:t>
            </a:r>
            <a:endParaRPr lang="en-US" dirty="0"/>
          </a:p>
        </p:txBody>
      </p:sp>
      <p:pic>
        <p:nvPicPr>
          <p:cNvPr id="14" name="Picture 31" descr="\\192.168.4.30\conversion\IRDVD\JPG Creation\Martini _VAP3E\Output\Chapter 18\JPEG FILES\Labeled\fig_18_08_02-L.jpg"/>
          <p:cNvPicPr>
            <a:picLocks noChangeAspect="1" noChangeArrowheads="1"/>
          </p:cNvPicPr>
          <p:nvPr/>
        </p:nvPicPr>
        <p:blipFill>
          <a:blip r:embed="rId2">
            <a:extLst>
              <a:ext uri="{28A0092B-C50C-407E-A947-70E740481C1C}">
                <a14:useLocalDpi xmlns:a14="http://schemas.microsoft.com/office/drawing/2010/main" val="0"/>
              </a:ext>
            </a:extLst>
          </a:blip>
          <a:srcRect b="3255"/>
          <a:stretch>
            <a:fillRect/>
          </a:stretch>
        </p:blipFill>
        <p:spPr bwMode="auto">
          <a:xfrm>
            <a:off x="4826165" y="4217049"/>
            <a:ext cx="4063453" cy="2507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6625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mtClean="0"/>
              <a:t>Module 18.8: Arteriosclerosis</a:t>
            </a:r>
            <a:endParaRPr lang="en-US" dirty="0"/>
          </a:p>
        </p:txBody>
      </p:sp>
      <p:sp>
        <p:nvSpPr>
          <p:cNvPr id="39938" name="Content Placeholder 2"/>
          <p:cNvSpPr>
            <a:spLocks noGrp="1"/>
          </p:cNvSpPr>
          <p:nvPr>
            <p:ph idx="1"/>
          </p:nvPr>
        </p:nvSpPr>
        <p:spPr/>
        <p:txBody>
          <a:bodyPr/>
          <a:lstStyle/>
          <a:p>
            <a:r>
              <a:rPr lang="en-US" altLang="en-US" b="1" dirty="0" smtClean="0"/>
              <a:t>Coronary artery disease</a:t>
            </a:r>
            <a:r>
              <a:rPr lang="en-US" altLang="en-US" dirty="0" smtClean="0"/>
              <a:t> (</a:t>
            </a:r>
            <a:r>
              <a:rPr lang="en-US" altLang="en-US" b="1" dirty="0" smtClean="0"/>
              <a:t>CAD</a:t>
            </a:r>
            <a:r>
              <a:rPr lang="en-US" altLang="en-US" dirty="0" smtClean="0"/>
              <a:t>)</a:t>
            </a:r>
          </a:p>
          <a:p>
            <a:pPr lvl="1"/>
            <a:r>
              <a:rPr lang="en-US" dirty="0" smtClean="0"/>
              <a:t>= Areas of partial or complete blockage of coronary circulation</a:t>
            </a:r>
          </a:p>
          <a:p>
            <a:pPr lvl="2"/>
            <a:r>
              <a:rPr lang="en-US" dirty="0" smtClean="0"/>
              <a:t>Reduces blood flow to area (</a:t>
            </a:r>
            <a:r>
              <a:rPr lang="en-US" b="1" dirty="0" smtClean="0"/>
              <a:t>coronary</a:t>
            </a:r>
            <a:r>
              <a:rPr lang="en-US" dirty="0" smtClean="0"/>
              <a:t> </a:t>
            </a:r>
            <a:r>
              <a:rPr lang="en-US" b="1" dirty="0" smtClean="0"/>
              <a:t>ischemia</a:t>
            </a:r>
            <a:r>
              <a:rPr lang="en-US" dirty="0" smtClean="0"/>
              <a:t>)</a:t>
            </a:r>
          </a:p>
          <a:p>
            <a:pPr lvl="2"/>
            <a:r>
              <a:rPr lang="en-US" dirty="0" smtClean="0"/>
              <a:t>Usually from atherosclerosis in a coronary artery or associated blood clot (</a:t>
            </a:r>
            <a:r>
              <a:rPr lang="en-US" b="1" dirty="0" smtClean="0"/>
              <a:t>thrombus</a:t>
            </a:r>
            <a:r>
              <a:rPr lang="en-US" dirty="0" smtClean="0"/>
              <a:t>)</a:t>
            </a:r>
          </a:p>
          <a:p>
            <a:pPr lvl="2"/>
            <a:r>
              <a:rPr lang="en-US" dirty="0" smtClean="0"/>
              <a:t>Seen in </a:t>
            </a:r>
            <a:r>
              <a:rPr lang="en-US" b="1" dirty="0" smtClean="0"/>
              <a:t>digital subtraction angiography</a:t>
            </a:r>
            <a:r>
              <a:rPr lang="en-US" dirty="0" smtClean="0"/>
              <a:t> (</a:t>
            </a:r>
            <a:r>
              <a:rPr lang="en-US" b="1" dirty="0" smtClean="0"/>
              <a:t>DSA</a:t>
            </a:r>
            <a:r>
              <a:rPr lang="en-US" dirty="0" smtClean="0"/>
              <a:t>)</a:t>
            </a:r>
          </a:p>
          <a:p>
            <a:pPr lvl="2"/>
            <a:r>
              <a:rPr lang="en-US" dirty="0" smtClean="0"/>
              <a:t>May treat with wire-mesh tube (</a:t>
            </a:r>
            <a:r>
              <a:rPr lang="en-US" b="1" dirty="0" smtClean="0"/>
              <a:t>stent</a:t>
            </a:r>
            <a:r>
              <a:rPr lang="en-US" dirty="0" smtClean="0"/>
              <a:t>) to hold vessel open</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5498949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32440" y="98142"/>
            <a:ext cx="8489568" cy="40682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endParaRPr lang="en-US" sz="2000" dirty="0">
              <a:latin typeface="Arial Narrow" panose="020B0606020202030204" pitchFamily="34" charset="0"/>
            </a:endParaRPr>
          </a:p>
        </p:txBody>
      </p:sp>
      <p:sp>
        <p:nvSpPr>
          <p:cNvPr id="7" name="TextBox 6"/>
          <p:cNvSpPr txBox="1"/>
          <p:nvPr/>
        </p:nvSpPr>
        <p:spPr>
          <a:xfrm>
            <a:off x="432440" y="696037"/>
            <a:ext cx="8489568" cy="5355312"/>
          </a:xfrm>
          <a:prstGeom prst="rect">
            <a:avLst/>
          </a:prstGeom>
          <a:no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u="sng" dirty="0"/>
          </a:p>
          <a:p>
            <a:endParaRPr lang="en-US" u="sng" dirty="0"/>
          </a:p>
          <a:p>
            <a:endParaRPr lang="en-US" u="sng" dirty="0"/>
          </a:p>
          <a:p>
            <a:endParaRPr lang="en-US" u="sng" dirty="0"/>
          </a:p>
          <a:p>
            <a:endParaRPr lang="en-US" u="sng" dirty="0"/>
          </a:p>
          <a:p>
            <a:endParaRPr lang="en-US" u="sng" dirty="0"/>
          </a:p>
          <a:p>
            <a:endParaRPr lang="en-US" u="sng" dirty="0"/>
          </a:p>
          <a:p>
            <a:endParaRPr lang="en-US" u="sng" dirty="0"/>
          </a:p>
          <a:p>
            <a:endParaRPr lang="en-US" u="sng" dirty="0"/>
          </a:p>
          <a:p>
            <a:endParaRPr lang="en-US" u="sng" dirty="0"/>
          </a:p>
          <a:p>
            <a:endParaRPr lang="en-US" dirty="0"/>
          </a:p>
        </p:txBody>
      </p:sp>
      <p:sp>
        <p:nvSpPr>
          <p:cNvPr id="2" name="Title 1"/>
          <p:cNvSpPr>
            <a:spLocks noGrp="1"/>
          </p:cNvSpPr>
          <p:nvPr>
            <p:ph type="title"/>
          </p:nvPr>
        </p:nvSpPr>
        <p:spPr/>
        <p:txBody>
          <a:bodyPr/>
          <a:lstStyle/>
          <a:p>
            <a:r>
              <a:rPr lang="en-US" dirty="0" smtClean="0"/>
              <a:t>Module 18.8: Arteriosclerosis</a:t>
            </a:r>
            <a:br>
              <a:rPr lang="en-US" dirty="0" smtClean="0"/>
            </a:br>
            <a:endParaRPr lang="en-US" dirty="0"/>
          </a:p>
        </p:txBody>
      </p:sp>
      <p:sp>
        <p:nvSpPr>
          <p:cNvPr id="8" name="Footer Placeholder 7"/>
          <p:cNvSpPr>
            <a:spLocks noGrp="1"/>
          </p:cNvSpPr>
          <p:nvPr>
            <p:ph type="ftr" sz="quarter" idx="10"/>
          </p:nvPr>
        </p:nvSpPr>
        <p:spPr/>
        <p:txBody>
          <a:bodyPr/>
          <a:lstStyle/>
          <a:p>
            <a:r>
              <a:rPr lang="en-US" smtClean="0"/>
              <a:t>© 2018 Pearson Education, Inc.</a:t>
            </a:r>
            <a:endParaRPr lang="en-US" dirty="0"/>
          </a:p>
        </p:txBody>
      </p:sp>
      <p:pic>
        <p:nvPicPr>
          <p:cNvPr id="22" name="Picture 32" descr="\\192.168.4.30\conversion\IRDVD\JPG Creation\Martini _VAP3E\Output\Chapter 18\JPEG FILES\Labeled\fig_18_08_03-L.jpg"/>
          <p:cNvPicPr>
            <a:picLocks noChangeAspect="1" noChangeArrowheads="1"/>
          </p:cNvPicPr>
          <p:nvPr/>
        </p:nvPicPr>
        <p:blipFill>
          <a:blip r:embed="rId2">
            <a:extLst>
              <a:ext uri="{28A0092B-C50C-407E-A947-70E740481C1C}">
                <a14:useLocalDpi xmlns:a14="http://schemas.microsoft.com/office/drawing/2010/main" val="0"/>
              </a:ext>
            </a:extLst>
          </a:blip>
          <a:srcRect b="2648"/>
          <a:stretch>
            <a:fillRect/>
          </a:stretch>
        </p:blipFill>
        <p:spPr bwMode="auto">
          <a:xfrm>
            <a:off x="298704" y="846306"/>
            <a:ext cx="8546592" cy="5602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6763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Module 18.8: Arteriosclerosis</a:t>
            </a:r>
            <a:br>
              <a:rPr lang="en-US" dirty="0" smtClean="0"/>
            </a:br>
            <a:endParaRPr lang="en-US" dirty="0"/>
          </a:p>
        </p:txBody>
      </p:sp>
      <p:sp>
        <p:nvSpPr>
          <p:cNvPr id="8" name="Footer Placeholder 7"/>
          <p:cNvSpPr>
            <a:spLocks noGrp="1"/>
          </p:cNvSpPr>
          <p:nvPr>
            <p:ph type="ftr" sz="quarter" idx="10"/>
          </p:nvPr>
        </p:nvSpPr>
        <p:spPr/>
        <p:txBody>
          <a:bodyPr/>
          <a:lstStyle/>
          <a:p>
            <a:r>
              <a:rPr lang="en-US" smtClean="0"/>
              <a:t>© 2018 Pearson Education, Inc.</a:t>
            </a:r>
            <a:endParaRPr lang="en-US" dirty="0"/>
          </a:p>
        </p:txBody>
      </p:sp>
      <p:pic>
        <p:nvPicPr>
          <p:cNvPr id="18" name="Picture 33" descr="\\192.168.4.30\conversion\IRDVD\JPG Creation\Martini _VAP3E\Output\Chapter 18\JPEG FILES\Labeled\fig_18_08_04-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1543050" y="840747"/>
            <a:ext cx="5656689" cy="553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1982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smtClean="0"/>
              <a:t>Module 18.8: Review</a:t>
            </a:r>
            <a:endParaRPr lang="en-US" dirty="0"/>
          </a:p>
        </p:txBody>
      </p:sp>
      <p:sp>
        <p:nvSpPr>
          <p:cNvPr id="18434" name="Content Placeholder 2"/>
          <p:cNvSpPr>
            <a:spLocks noGrp="1"/>
          </p:cNvSpPr>
          <p:nvPr>
            <p:ph idx="1"/>
          </p:nvPr>
        </p:nvSpPr>
        <p:spPr/>
        <p:txBody>
          <a:bodyPr/>
          <a:lstStyle/>
          <a:p>
            <a:pPr marL="514350" indent="-514350">
              <a:buClr>
                <a:srgbClr val="00743A"/>
              </a:buClr>
              <a:buFont typeface="+mj-lt"/>
              <a:buAutoNum type="alphaUcPeriod"/>
            </a:pPr>
            <a:r>
              <a:rPr lang="en-US" dirty="0" smtClean="0"/>
              <a:t>Compare arteriosclerosis with atherosclerosis.</a:t>
            </a:r>
          </a:p>
          <a:p>
            <a:pPr marL="514350" indent="-514350">
              <a:buClr>
                <a:srgbClr val="00743A"/>
              </a:buClr>
              <a:buFont typeface="+mj-lt"/>
              <a:buAutoNum type="alphaUcPeriod"/>
            </a:pPr>
            <a:r>
              <a:rPr lang="en-US" dirty="0" smtClean="0"/>
              <a:t>What is coronary ischemia?</a:t>
            </a:r>
          </a:p>
          <a:p>
            <a:pPr marL="514350" indent="-514350">
              <a:buClr>
                <a:srgbClr val="00743A"/>
              </a:buClr>
              <a:buFont typeface="+mj-lt"/>
              <a:buAutoNum type="alphaUcPeriod"/>
            </a:pPr>
            <a:r>
              <a:rPr lang="en-US" dirty="0" smtClean="0"/>
              <a:t>Describe the purpose of a stent.</a:t>
            </a:r>
          </a:p>
          <a:p>
            <a:endParaRPr lang="en-US" sz="1200" dirty="0" smtClean="0"/>
          </a:p>
          <a:p>
            <a:r>
              <a:rPr lang="en-US" i="1" dirty="0" smtClean="0"/>
              <a:t>Learning Outcome: </a:t>
            </a:r>
            <a:r>
              <a:rPr lang="en-US" dirty="0" smtClean="0"/>
              <a:t>Define arteriosclerosis, and explain its significance to health.</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572557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r>
              <a:rPr lang="en-US" dirty="0" smtClean="0"/>
              <a:t>Section 2: Cardiac Cycle</a:t>
            </a:r>
            <a:endParaRPr lang="en-US" dirty="0"/>
          </a:p>
        </p:txBody>
      </p:sp>
      <p:sp>
        <p:nvSpPr>
          <p:cNvPr id="11266" name="Content Placeholder 2"/>
          <p:cNvSpPr>
            <a:spLocks noGrp="1"/>
          </p:cNvSpPr>
          <p:nvPr>
            <p:ph idx="1"/>
          </p:nvPr>
        </p:nvSpPr>
        <p:spPr/>
        <p:txBody>
          <a:bodyPr/>
          <a:lstStyle/>
          <a:p>
            <a:r>
              <a:rPr lang="en-US" b="1" dirty="0" smtClean="0"/>
              <a:t>Learning Outcomes</a:t>
            </a:r>
          </a:p>
          <a:p>
            <a:pPr marL="1035050" indent="-1035050">
              <a:spcBef>
                <a:spcPts val="1200"/>
              </a:spcBef>
              <a:tabLst>
                <a:tab pos="1035050" algn="l"/>
              </a:tabLst>
            </a:pPr>
            <a:r>
              <a:rPr lang="en-US" dirty="0" smtClean="0"/>
              <a:t>18.9	Explain the complete round of cardiac systole and diastole.</a:t>
            </a:r>
          </a:p>
          <a:p>
            <a:pPr marL="1035050" indent="-1035050">
              <a:spcBef>
                <a:spcPts val="1200"/>
              </a:spcBef>
              <a:tabLst>
                <a:tab pos="1035050" algn="l"/>
              </a:tabLst>
            </a:pPr>
            <a:r>
              <a:rPr lang="en-US" dirty="0" smtClean="0"/>
              <a:t>18.10	Explain the events of the cardiac cycle, and relate the heart sounds to specific events.</a:t>
            </a:r>
          </a:p>
          <a:p>
            <a:pPr marL="1035050" indent="-1035050">
              <a:spcBef>
                <a:spcPts val="1200"/>
              </a:spcBef>
              <a:tabLst>
                <a:tab pos="1035050" algn="l"/>
              </a:tabLst>
            </a:pPr>
            <a:r>
              <a:rPr lang="en-US" dirty="0" smtClean="0"/>
              <a:t>18.11	Describe an action potential in cardiac muscle, and explain the role of calcium ions. </a:t>
            </a:r>
          </a:p>
          <a:p>
            <a:pPr marL="1035050" indent="-1035050">
              <a:spcBef>
                <a:spcPts val="1200"/>
              </a:spcBef>
              <a:tabLst>
                <a:tab pos="1035050" algn="l"/>
              </a:tabLst>
            </a:pPr>
            <a:r>
              <a:rPr lang="en-US" dirty="0" smtClean="0"/>
              <a:t>18.12	Describe the components and functions of the conducting system of the heart. </a:t>
            </a:r>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63095075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Section 2: Cardiac Cycle</a:t>
            </a:r>
            <a:endParaRPr lang="en-US" dirty="0"/>
          </a:p>
        </p:txBody>
      </p:sp>
      <p:sp>
        <p:nvSpPr>
          <p:cNvPr id="3" name="Content Placeholder 2"/>
          <p:cNvSpPr>
            <a:spLocks noGrp="1"/>
          </p:cNvSpPr>
          <p:nvPr>
            <p:ph idx="1"/>
          </p:nvPr>
        </p:nvSpPr>
        <p:spPr/>
        <p:txBody>
          <a:bodyPr/>
          <a:lstStyle/>
          <a:p>
            <a:r>
              <a:rPr lang="en-US" b="1" dirty="0" smtClean="0"/>
              <a:t>Learning Outcomes</a:t>
            </a:r>
            <a:r>
              <a:rPr lang="en-US" dirty="0" smtClean="0"/>
              <a:t> (continued)</a:t>
            </a:r>
          </a:p>
          <a:p>
            <a:pPr marL="1082675" indent="-1082675">
              <a:spcBef>
                <a:spcPts val="1200"/>
              </a:spcBef>
              <a:tabLst>
                <a:tab pos="1082675" algn="l"/>
              </a:tabLst>
            </a:pPr>
            <a:r>
              <a:rPr lang="en-US" dirty="0" smtClean="0"/>
              <a:t>18.13	</a:t>
            </a:r>
            <a:r>
              <a:rPr lang="en-US" b="1" dirty="0" smtClean="0"/>
              <a:t>Clinical Module: </a:t>
            </a:r>
            <a:r>
              <a:rPr lang="en-US" dirty="0" smtClean="0"/>
              <a:t>Identify </a:t>
            </a:r>
            <a:r>
              <a:rPr lang="en-US" dirty="0"/>
              <a:t>the electrical events shown on an electrocardiogram.</a:t>
            </a:r>
          </a:p>
          <a:p>
            <a:pPr marL="1082675" indent="-1082675">
              <a:spcBef>
                <a:spcPts val="1200"/>
              </a:spcBef>
              <a:tabLst>
                <a:tab pos="1082675" algn="l"/>
              </a:tabLst>
            </a:pPr>
            <a:r>
              <a:rPr lang="en-US" dirty="0" smtClean="0"/>
              <a:t>18.14	Describe </a:t>
            </a:r>
            <a:r>
              <a:rPr lang="en-US" dirty="0"/>
              <a:t>the factors affecting the heart rate.</a:t>
            </a:r>
          </a:p>
          <a:p>
            <a:pPr marL="1082675" indent="-1082675">
              <a:spcBef>
                <a:spcPts val="1200"/>
              </a:spcBef>
              <a:tabLst>
                <a:tab pos="1082675" algn="l"/>
              </a:tabLst>
            </a:pPr>
            <a:r>
              <a:rPr lang="en-US" dirty="0" smtClean="0"/>
              <a:t>18.15	Describe </a:t>
            </a:r>
            <a:r>
              <a:rPr lang="en-US" dirty="0"/>
              <a:t>the variables that influence stroke volume.</a:t>
            </a:r>
          </a:p>
          <a:p>
            <a:pPr marL="1082675" indent="-1082675">
              <a:spcBef>
                <a:spcPts val="1200"/>
              </a:spcBef>
              <a:tabLst>
                <a:tab pos="1082675" algn="l"/>
              </a:tabLst>
            </a:pPr>
            <a:r>
              <a:rPr lang="en-US" dirty="0" smtClean="0"/>
              <a:t>18.16	Explain </a:t>
            </a:r>
            <a:r>
              <a:rPr lang="en-US" dirty="0"/>
              <a:t>how stroke volume and cardiac output are coordinated.</a:t>
            </a:r>
          </a:p>
        </p:txBody>
      </p:sp>
      <p:sp>
        <p:nvSpPr>
          <p:cNvPr id="4" name="Footer Placeholder 3"/>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8014152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18.9: The cardiac cycle is a complete round of systole and diastole</a:t>
            </a:r>
            <a:endParaRPr lang="en-US" dirty="0"/>
          </a:p>
        </p:txBody>
      </p:sp>
      <p:sp>
        <p:nvSpPr>
          <p:cNvPr id="39938" name="Content Placeholder 2"/>
          <p:cNvSpPr>
            <a:spLocks noGrp="1"/>
          </p:cNvSpPr>
          <p:nvPr>
            <p:ph idx="1"/>
          </p:nvPr>
        </p:nvSpPr>
        <p:spPr/>
        <p:txBody>
          <a:bodyPr/>
          <a:lstStyle/>
          <a:p>
            <a:r>
              <a:rPr lang="en-US" b="1" smtClean="0"/>
              <a:t>Cardiac cycle </a:t>
            </a:r>
            <a:r>
              <a:rPr lang="en-US" smtClean="0"/>
              <a:t>= period between start of one </a:t>
            </a:r>
            <a:r>
              <a:rPr lang="en-US" b="1" smtClean="0"/>
              <a:t>heartbeat</a:t>
            </a:r>
            <a:r>
              <a:rPr lang="en-US" smtClean="0"/>
              <a:t> and the next; </a:t>
            </a:r>
            <a:r>
              <a:rPr lang="en-US" i="1" smtClean="0"/>
              <a:t>heart rate </a:t>
            </a:r>
            <a:r>
              <a:rPr lang="en-US" smtClean="0"/>
              <a:t>= number of beats per minute</a:t>
            </a:r>
          </a:p>
          <a:p>
            <a:pPr lvl="1"/>
            <a:r>
              <a:rPr lang="en-US" smtClean="0"/>
              <a:t>Two atria contract first to fill ventricles; two ventricles then contract to pump blood into pulmonary </a:t>
            </a:r>
            <a:br>
              <a:rPr lang="en-US" smtClean="0"/>
            </a:br>
            <a:r>
              <a:rPr lang="en-US" smtClean="0"/>
              <a:t>and systemic circuits</a:t>
            </a:r>
            <a:endParaRPr lang="en-US" dirty="0" smtClean="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6404449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18.9: The cardiac cycle is a complete round of systole and diastole</a:t>
            </a:r>
            <a:endParaRPr lang="en-US" dirty="0"/>
          </a:p>
        </p:txBody>
      </p:sp>
      <p:sp>
        <p:nvSpPr>
          <p:cNvPr id="39938" name="Content Placeholder 2"/>
          <p:cNvSpPr>
            <a:spLocks noGrp="1"/>
          </p:cNvSpPr>
          <p:nvPr>
            <p:ph idx="1"/>
          </p:nvPr>
        </p:nvSpPr>
        <p:spPr/>
        <p:txBody>
          <a:bodyPr/>
          <a:lstStyle/>
          <a:p>
            <a:r>
              <a:rPr lang="en-US" b="1" dirty="0" smtClean="0"/>
              <a:t>Cardiac cycle </a:t>
            </a:r>
            <a:r>
              <a:rPr lang="en-US" dirty="0" smtClean="0"/>
              <a:t>(continued)</a:t>
            </a:r>
          </a:p>
          <a:p>
            <a:pPr lvl="1"/>
            <a:r>
              <a:rPr lang="en-US" dirty="0" smtClean="0"/>
              <a:t>Two phases: </a:t>
            </a:r>
          </a:p>
          <a:p>
            <a:pPr lvl="2"/>
            <a:r>
              <a:rPr lang="en-US" dirty="0" smtClean="0"/>
              <a:t>Contraction (</a:t>
            </a:r>
            <a:r>
              <a:rPr lang="en-US" b="1" dirty="0" smtClean="0"/>
              <a:t>systole</a:t>
            </a:r>
            <a:r>
              <a:rPr lang="en-US" dirty="0" smtClean="0"/>
              <a:t>)—blood leaves the chamber</a:t>
            </a:r>
          </a:p>
          <a:p>
            <a:pPr lvl="2"/>
            <a:r>
              <a:rPr lang="en-US" dirty="0" smtClean="0"/>
              <a:t>Relaxation (</a:t>
            </a:r>
            <a:r>
              <a:rPr lang="en-US" b="1" dirty="0" smtClean="0"/>
              <a:t>diastole</a:t>
            </a:r>
            <a:r>
              <a:rPr lang="en-US" dirty="0" smtClean="0"/>
              <a:t>)—chamber refills</a:t>
            </a:r>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6" name="Picture 34" descr="\\192.168.4.30\conversion\IRDVD\JPG Creation\Martini _VAP3E\Output\Chapter 18\JPEG FILES\Labeled\fig_18_09_01-L.jpg"/>
          <p:cNvPicPr>
            <a:picLocks noChangeAspect="1" noChangeArrowheads="1"/>
          </p:cNvPicPr>
          <p:nvPr/>
        </p:nvPicPr>
        <p:blipFill>
          <a:blip r:embed="rId3">
            <a:extLst>
              <a:ext uri="{28A0092B-C50C-407E-A947-70E740481C1C}">
                <a14:useLocalDpi xmlns:a14="http://schemas.microsoft.com/office/drawing/2010/main" val="0"/>
              </a:ext>
            </a:extLst>
          </a:blip>
          <a:srcRect b="3748"/>
          <a:stretch>
            <a:fillRect/>
          </a:stretch>
        </p:blipFill>
        <p:spPr bwMode="auto">
          <a:xfrm>
            <a:off x="2033728" y="3449978"/>
            <a:ext cx="5113055" cy="2970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9164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192.168.4.30\conversion\IRDVD\JPG Creation\Martini _VAP3E\Output\Chapter 18\JPEG FILES\Labeled\fig_18_01_02-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3733799" y="1955114"/>
            <a:ext cx="5257801" cy="476953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p:txBody>
          <a:bodyPr/>
          <a:lstStyle/>
          <a:p>
            <a:r>
              <a:rPr lang="en-US" smtClean="0"/>
              <a:t>Module 18.1: Heart location and chambers</a:t>
            </a:r>
            <a:endParaRPr lang="en-US" dirty="0"/>
          </a:p>
        </p:txBody>
      </p:sp>
      <p:sp>
        <p:nvSpPr>
          <p:cNvPr id="3" name="Content Placeholder 2"/>
          <p:cNvSpPr>
            <a:spLocks noGrp="1"/>
          </p:cNvSpPr>
          <p:nvPr>
            <p:ph idx="1"/>
          </p:nvPr>
        </p:nvSpPr>
        <p:spPr>
          <a:xfrm>
            <a:off x="446089" y="909522"/>
            <a:ext cx="8367711" cy="5340466"/>
          </a:xfrm>
        </p:spPr>
        <p:txBody>
          <a:bodyPr/>
          <a:lstStyle/>
          <a:p>
            <a:r>
              <a:rPr lang="en-US" dirty="0" smtClean="0"/>
              <a:t>Heart = 2-sided pump with 4 chambers</a:t>
            </a:r>
          </a:p>
          <a:p>
            <a:pPr marL="402336" indent="-228600">
              <a:lnSpc>
                <a:spcPts val="3000"/>
              </a:lnSpc>
              <a:buClr>
                <a:srgbClr val="00743A"/>
              </a:buClr>
              <a:buFont typeface="Wingdings" panose="05000000000000000000" pitchFamily="2" charset="2"/>
              <a:buChar char="§"/>
            </a:pPr>
            <a:r>
              <a:rPr lang="en-US" sz="2600" i="1" dirty="0" smtClean="0"/>
              <a:t>Right atrium </a:t>
            </a:r>
            <a:r>
              <a:rPr lang="en-US" sz="2600" dirty="0" smtClean="0"/>
              <a:t>receives blood from systemic circuit</a:t>
            </a:r>
          </a:p>
          <a:p>
            <a:pPr marL="402336" indent="-228600">
              <a:lnSpc>
                <a:spcPts val="3000"/>
              </a:lnSpc>
              <a:buClr>
                <a:srgbClr val="00743A"/>
              </a:buClr>
              <a:buFont typeface="Wingdings" panose="05000000000000000000" pitchFamily="2" charset="2"/>
              <a:buChar char="§"/>
            </a:pPr>
            <a:r>
              <a:rPr lang="en-US" sz="2600" i="1" dirty="0" smtClean="0"/>
              <a:t>Right ventricle </a:t>
            </a:r>
            <a:r>
              <a:rPr lang="en-US" sz="2600" dirty="0" smtClean="0"/>
              <a:t>pumps blood </a:t>
            </a:r>
            <a:br>
              <a:rPr lang="en-US" sz="2600" dirty="0" smtClean="0"/>
            </a:br>
            <a:r>
              <a:rPr lang="en-US" sz="2600" dirty="0" smtClean="0"/>
              <a:t>into pulmonary circuit</a:t>
            </a:r>
          </a:p>
          <a:p>
            <a:pPr marL="402336" indent="-228600">
              <a:lnSpc>
                <a:spcPts val="3000"/>
              </a:lnSpc>
              <a:buClr>
                <a:srgbClr val="00743A"/>
              </a:buClr>
              <a:buFont typeface="Wingdings" panose="05000000000000000000" pitchFamily="2" charset="2"/>
              <a:buChar char="§"/>
            </a:pPr>
            <a:r>
              <a:rPr lang="en-US" sz="2600" i="1" dirty="0" smtClean="0"/>
              <a:t>Left atrium </a:t>
            </a:r>
            <a:r>
              <a:rPr lang="en-US" sz="2600" dirty="0" smtClean="0"/>
              <a:t>receives </a:t>
            </a:r>
            <a:br>
              <a:rPr lang="en-US" sz="2600" dirty="0" smtClean="0"/>
            </a:br>
            <a:r>
              <a:rPr lang="en-US" sz="2600" dirty="0" smtClean="0"/>
              <a:t>blood from </a:t>
            </a:r>
            <a:br>
              <a:rPr lang="en-US" sz="2600" dirty="0" smtClean="0"/>
            </a:br>
            <a:r>
              <a:rPr lang="en-US" sz="2600" dirty="0" smtClean="0"/>
              <a:t>pulmonary circuit </a:t>
            </a:r>
          </a:p>
          <a:p>
            <a:pPr marL="402336" indent="-228600">
              <a:lnSpc>
                <a:spcPts val="3000"/>
              </a:lnSpc>
              <a:buClr>
                <a:srgbClr val="00743A"/>
              </a:buClr>
              <a:buFont typeface="Wingdings" panose="05000000000000000000" pitchFamily="2" charset="2"/>
              <a:buChar char="§"/>
            </a:pPr>
            <a:r>
              <a:rPr lang="en-US" sz="2600" i="1" dirty="0" smtClean="0"/>
              <a:t>Left ventricle </a:t>
            </a:r>
            <a:br>
              <a:rPr lang="en-US" sz="2600" i="1" dirty="0" smtClean="0"/>
            </a:br>
            <a:r>
              <a:rPr lang="en-US" sz="2600" dirty="0" smtClean="0"/>
              <a:t>pumps blood </a:t>
            </a:r>
            <a:br>
              <a:rPr lang="en-US" sz="2600" dirty="0" smtClean="0"/>
            </a:br>
            <a:r>
              <a:rPr lang="en-US" sz="2600" dirty="0" smtClean="0"/>
              <a:t>into systemic </a:t>
            </a:r>
            <a:br>
              <a:rPr lang="en-US" sz="2600" dirty="0" smtClean="0"/>
            </a:br>
            <a:r>
              <a:rPr lang="en-US" sz="2600" dirty="0" smtClean="0"/>
              <a:t>circuit</a:t>
            </a:r>
            <a:endParaRPr lang="en-US" sz="2600"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8522456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smtClean="0"/>
              <a:t>Module 18.9: The cardiac cycle</a:t>
            </a:r>
            <a:br>
              <a:rPr lang="en-US" smtClean="0"/>
            </a:br>
            <a:endParaRPr lang="en-US" dirty="0"/>
          </a:p>
        </p:txBody>
      </p:sp>
      <p:sp>
        <p:nvSpPr>
          <p:cNvPr id="8" name="Content Placeholder 7"/>
          <p:cNvSpPr>
            <a:spLocks noGrp="1"/>
          </p:cNvSpPr>
          <p:nvPr>
            <p:ph idx="1"/>
          </p:nvPr>
        </p:nvSpPr>
        <p:spPr>
          <a:xfrm>
            <a:off x="446088" y="909522"/>
            <a:ext cx="8523741" cy="5340466"/>
          </a:xfrm>
        </p:spPr>
        <p:txBody>
          <a:bodyPr/>
          <a:lstStyle/>
          <a:p>
            <a:r>
              <a:rPr lang="en-US" b="1" dirty="0" smtClean="0"/>
              <a:t>Sequence of contractions</a:t>
            </a:r>
          </a:p>
          <a:p>
            <a:pPr marL="690563" lvl="1" indent="-514350">
              <a:buFont typeface="+mj-lt"/>
              <a:buAutoNum type="arabicPeriod"/>
            </a:pPr>
            <a:r>
              <a:rPr lang="en-US" dirty="0" smtClean="0"/>
              <a:t>Atria contract together first (atrial systole)</a:t>
            </a:r>
          </a:p>
          <a:p>
            <a:pPr lvl="2"/>
            <a:r>
              <a:rPr lang="en-US" dirty="0" smtClean="0"/>
              <a:t>Push blood into the ventricles</a:t>
            </a:r>
          </a:p>
          <a:p>
            <a:pPr lvl="2"/>
            <a:r>
              <a:rPr lang="en-US" dirty="0" smtClean="0"/>
              <a:t>Ventricles are relaxed (diastole) and filling</a:t>
            </a:r>
          </a:p>
          <a:p>
            <a:pPr marL="690563" lvl="1" indent="-514350">
              <a:buFont typeface="+mj-lt"/>
              <a:buAutoNum type="arabicPeriod"/>
            </a:pPr>
            <a:r>
              <a:rPr lang="en-US" spc="-20" dirty="0" smtClean="0"/>
              <a:t>Ventricles contract together next (ventricular systole)</a:t>
            </a:r>
          </a:p>
          <a:p>
            <a:pPr lvl="2"/>
            <a:r>
              <a:rPr lang="en-US" dirty="0" smtClean="0"/>
              <a:t>Push blood into the pulmonary and systemic circuits</a:t>
            </a:r>
          </a:p>
          <a:p>
            <a:pPr lvl="2"/>
            <a:r>
              <a:rPr lang="en-US" dirty="0" smtClean="0"/>
              <a:t>Atria are relaxed (diastole) and filling</a:t>
            </a:r>
          </a:p>
          <a:p>
            <a:pPr lvl="1"/>
            <a:r>
              <a:rPr lang="en-US" dirty="0" smtClean="0"/>
              <a:t>Typical cardiac cycle lasts 800 </a:t>
            </a:r>
            <a:r>
              <a:rPr lang="en-US" dirty="0" err="1" smtClean="0"/>
              <a:t>msec</a:t>
            </a:r>
            <a:endParaRPr lang="en-US" dirty="0"/>
          </a:p>
        </p:txBody>
      </p:sp>
      <p:sp>
        <p:nvSpPr>
          <p:cNvPr id="7" name="Title 1"/>
          <p:cNvSpPr txBox="1">
            <a:spLocks/>
          </p:cNvSpPr>
          <p:nvPr/>
        </p:nvSpPr>
        <p:spPr>
          <a:xfrm>
            <a:off x="285056" y="104753"/>
            <a:ext cx="8288337" cy="42047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endParaRPr lang="en-US" sz="2000" dirty="0">
              <a:latin typeface="Arial Narrow" panose="020B0606020202030204" pitchFamily="34" charset="0"/>
            </a:endParaRPr>
          </a:p>
        </p:txBody>
      </p:sp>
      <p:sp>
        <p:nvSpPr>
          <p:cNvPr id="9" name="Footer Placeholder 8"/>
          <p:cNvSpPr>
            <a:spLocks noGrp="1"/>
          </p:cNvSpPr>
          <p:nvPr>
            <p:ph type="ftr" sz="quarter" idx="10"/>
          </p:nvPr>
        </p:nvSpPr>
        <p:spPr/>
        <p:txBody>
          <a:bodyPr/>
          <a:lstStyle/>
          <a:p>
            <a:pPr>
              <a:defRPr/>
            </a:pPr>
            <a:r>
              <a:rPr lang="en-US" smtClean="0"/>
              <a:t>© 2018 Pearson Education, Inc.</a:t>
            </a:r>
            <a:endParaRPr lang="en-US" dirty="0"/>
          </a:p>
        </p:txBody>
      </p:sp>
      <p:pic>
        <p:nvPicPr>
          <p:cNvPr id="13" name="Picture 35" descr="\\192.168.4.30\conversion\IRDVD\JPG Creation\Martini _VAP3E\Output\Chapter 18\JPEG FILES\Labeled\fig_18_09_02-L.jpg"/>
          <p:cNvPicPr>
            <a:picLocks noChangeAspect="1" noChangeArrowheads="1"/>
          </p:cNvPicPr>
          <p:nvPr/>
        </p:nvPicPr>
        <p:blipFill>
          <a:blip r:embed="rId2">
            <a:extLst>
              <a:ext uri="{28A0092B-C50C-407E-A947-70E740481C1C}">
                <a14:useLocalDpi xmlns:a14="http://schemas.microsoft.com/office/drawing/2010/main" val="0"/>
              </a:ext>
            </a:extLst>
          </a:blip>
          <a:srcRect b="5760"/>
          <a:stretch>
            <a:fillRect/>
          </a:stretch>
        </p:blipFill>
        <p:spPr bwMode="auto">
          <a:xfrm>
            <a:off x="1498286" y="4762964"/>
            <a:ext cx="6147429" cy="1793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0844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6" descr="\\192.168.4.30\conversion\IRDVD\JPG Creation\Martini _VAP3E\Output\Chapter 18\JPEG FILES\Labeled\fig_18_09_03-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1856962" y="1124722"/>
            <a:ext cx="5466588" cy="54665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ltLang="en-US" dirty="0"/>
              <a:t>Phases of cardiac cycle for a heart rate of </a:t>
            </a:r>
            <a:r>
              <a:rPr lang="en-US" altLang="en-US" dirty="0" smtClean="0"/>
              <a:t/>
            </a:r>
            <a:br>
              <a:rPr lang="en-US" altLang="en-US" dirty="0" smtClean="0"/>
            </a:br>
            <a:r>
              <a:rPr lang="en-US" altLang="en-US" dirty="0" smtClean="0"/>
              <a:t>75 </a:t>
            </a:r>
            <a:r>
              <a:rPr lang="en-US" altLang="en-US" dirty="0"/>
              <a:t>bpm</a:t>
            </a:r>
            <a:endParaRPr lang="en-US" dirty="0"/>
          </a:p>
        </p:txBody>
      </p:sp>
      <p:sp>
        <p:nvSpPr>
          <p:cNvPr id="8" name="Footer Placeholder 7"/>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0601278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smtClean="0"/>
              <a:t>Module 18.9: Review</a:t>
            </a:r>
            <a:endParaRPr lang="en-US" dirty="0"/>
          </a:p>
        </p:txBody>
      </p:sp>
      <p:sp>
        <p:nvSpPr>
          <p:cNvPr id="30722" name="Content Placeholder 2"/>
          <p:cNvSpPr>
            <a:spLocks noGrp="1"/>
          </p:cNvSpPr>
          <p:nvPr>
            <p:ph idx="1"/>
          </p:nvPr>
        </p:nvSpPr>
        <p:spPr/>
        <p:txBody>
          <a:bodyPr/>
          <a:lstStyle/>
          <a:p>
            <a:pPr marL="514350" indent="-514350">
              <a:buClr>
                <a:srgbClr val="00743A"/>
              </a:buClr>
              <a:buFont typeface="+mj-lt"/>
              <a:buAutoNum type="alphaUcPeriod"/>
            </a:pPr>
            <a:r>
              <a:rPr lang="en-US" dirty="0" smtClean="0"/>
              <a:t>Define </a:t>
            </a:r>
            <a:r>
              <a:rPr lang="en-US" i="1" dirty="0" smtClean="0"/>
              <a:t>cardiac cycle</a:t>
            </a:r>
            <a:r>
              <a:rPr lang="en-US" dirty="0" smtClean="0"/>
              <a:t>.</a:t>
            </a:r>
          </a:p>
          <a:p>
            <a:pPr marL="514350" indent="-514350">
              <a:buClr>
                <a:srgbClr val="00743A"/>
              </a:buClr>
              <a:buFont typeface="+mj-lt"/>
              <a:buAutoNum type="alphaUcPeriod"/>
            </a:pPr>
            <a:r>
              <a:rPr lang="en-US" dirty="0" smtClean="0"/>
              <a:t>Give the alternate terms for heart contraction and heart relaxation.</a:t>
            </a:r>
          </a:p>
          <a:p>
            <a:pPr marL="514350" indent="-514350">
              <a:buClr>
                <a:srgbClr val="00743A"/>
              </a:buClr>
              <a:buFont typeface="+mj-lt"/>
              <a:buAutoNum type="alphaUcPeriod"/>
            </a:pPr>
            <a:r>
              <a:rPr lang="en-US" dirty="0" smtClean="0"/>
              <a:t>Compare the duration of atrial and ventricular systole at a representative heart rate of 75 bpm.</a:t>
            </a:r>
          </a:p>
          <a:p>
            <a:endParaRPr lang="en-US" sz="1200" dirty="0" smtClean="0"/>
          </a:p>
          <a:p>
            <a:r>
              <a:rPr lang="en-US" i="1" dirty="0" smtClean="0"/>
              <a:t>Learning Outcome</a:t>
            </a:r>
            <a:r>
              <a:rPr lang="en-US" dirty="0" smtClean="0"/>
              <a:t>: Explain the complete round of</a:t>
            </a:r>
          </a:p>
          <a:p>
            <a:r>
              <a:rPr lang="en-US" dirty="0" smtClean="0"/>
              <a:t>cardiac systole and diastole.</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0558833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18.10: The cardiac cycle creates pressure gradients that maintain blood flow</a:t>
            </a:r>
            <a:endParaRPr lang="en-US" dirty="0"/>
          </a:p>
        </p:txBody>
      </p:sp>
      <p:sp>
        <p:nvSpPr>
          <p:cNvPr id="39938" name="Content Placeholder 2"/>
          <p:cNvSpPr>
            <a:spLocks noGrp="1"/>
          </p:cNvSpPr>
          <p:nvPr>
            <p:ph idx="1"/>
          </p:nvPr>
        </p:nvSpPr>
        <p:spPr/>
        <p:txBody>
          <a:bodyPr/>
          <a:lstStyle/>
          <a:p>
            <a:r>
              <a:rPr lang="en-US" altLang="en-US" b="1" dirty="0" smtClean="0"/>
              <a:t>Phases of cardiac cycle, diagrammed for heart rate of 75 bpm </a:t>
            </a:r>
          </a:p>
          <a:p>
            <a:pPr marL="690563" lvl="1" indent="-514350">
              <a:buFont typeface="+mj-lt"/>
              <a:buAutoNum type="arabicPeriod"/>
            </a:pPr>
            <a:r>
              <a:rPr lang="en-US" dirty="0" smtClean="0"/>
              <a:t>Cardiac cycle begins—all four chambers are </a:t>
            </a:r>
            <a:br>
              <a:rPr lang="en-US" dirty="0" smtClean="0"/>
            </a:br>
            <a:r>
              <a:rPr lang="en-US" dirty="0" smtClean="0"/>
              <a:t>relaxed (diastole; ventricles are passively refilling)</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6" name="Picture 2" descr="\\192.168.4.30\user\Rajesh\New folder\fig_18_10_01_step1_labeled.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5376672" y="3253014"/>
            <a:ext cx="3348171" cy="3338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3754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smtClean="0"/>
              <a:t>Module 18.10: The cardiac cycle creates pressure gradients that maintain blood flow</a:t>
            </a:r>
            <a:br>
              <a:rPr lang="en-US" smtClean="0"/>
            </a:br>
            <a:endParaRPr lang="en-US" dirty="0"/>
          </a:p>
        </p:txBody>
      </p:sp>
      <p:sp>
        <p:nvSpPr>
          <p:cNvPr id="4" name="Content Placeholder 3"/>
          <p:cNvSpPr>
            <a:spLocks noGrp="1"/>
          </p:cNvSpPr>
          <p:nvPr>
            <p:ph idx="1"/>
          </p:nvPr>
        </p:nvSpPr>
        <p:spPr/>
        <p:txBody>
          <a:bodyPr/>
          <a:lstStyle/>
          <a:p>
            <a:r>
              <a:rPr lang="en-US" altLang="en-US" b="1" dirty="0" smtClean="0"/>
              <a:t>Phases of cardiac cycle </a:t>
            </a:r>
            <a:r>
              <a:rPr lang="en-US" altLang="en-US" dirty="0" smtClean="0"/>
              <a:t>(continued)</a:t>
            </a:r>
          </a:p>
          <a:p>
            <a:pPr marL="690563" lvl="1" indent="-514350">
              <a:buFont typeface="+mj-lt"/>
              <a:buAutoNum type="arabicPeriod" startAt="2"/>
            </a:pPr>
            <a:r>
              <a:rPr lang="en-US" dirty="0" smtClean="0"/>
              <a:t>​</a:t>
            </a:r>
            <a:r>
              <a:rPr lang="en-US" b="1" dirty="0" smtClean="0"/>
              <a:t>Atrial systole</a:t>
            </a:r>
            <a:r>
              <a:rPr lang="en-US" dirty="0" smtClean="0"/>
              <a:t> (100 </a:t>
            </a:r>
            <a:r>
              <a:rPr lang="en-US" dirty="0" err="1" smtClean="0"/>
              <a:t>msec</a:t>
            </a:r>
            <a:r>
              <a:rPr lang="en-US" dirty="0" smtClean="0"/>
              <a:t>)—atria contract; finish filling ventricles</a:t>
            </a:r>
            <a:endParaRPr lang="en-US" dirty="0"/>
          </a:p>
        </p:txBody>
      </p:sp>
      <p:sp>
        <p:nvSpPr>
          <p:cNvPr id="5" name="Footer Placeholder 4"/>
          <p:cNvSpPr>
            <a:spLocks noGrp="1"/>
          </p:cNvSpPr>
          <p:nvPr>
            <p:ph type="ftr" sz="quarter" idx="10"/>
          </p:nvPr>
        </p:nvSpPr>
        <p:spPr/>
        <p:txBody>
          <a:bodyPr/>
          <a:lstStyle/>
          <a:p>
            <a:pPr>
              <a:defRPr/>
            </a:pPr>
            <a:r>
              <a:rPr lang="en-US" smtClean="0"/>
              <a:t>© 2018 Pearson Education, Inc.</a:t>
            </a:r>
            <a:endParaRPr lang="en-US" dirty="0"/>
          </a:p>
        </p:txBody>
      </p:sp>
      <p:pic>
        <p:nvPicPr>
          <p:cNvPr id="6" name="Picture 2" descr="\\192.168.4.30\user\Rajesh\New folder\fig_18_10_01_step2_labeled.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5376672" y="3255264"/>
            <a:ext cx="3353775" cy="334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2139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lstStyle/>
          <a:p>
            <a:r>
              <a:rPr lang="en-US" smtClean="0"/>
              <a:t>Module 18.10: The cardiac cycle creates pressure gradients that maintain blood flow</a:t>
            </a:r>
            <a:br>
              <a:rPr lang="en-US" smtClean="0"/>
            </a:br>
            <a:endParaRPr lang="en-US" dirty="0"/>
          </a:p>
        </p:txBody>
      </p:sp>
      <p:sp>
        <p:nvSpPr>
          <p:cNvPr id="12" name="Content Placeholder 11"/>
          <p:cNvSpPr>
            <a:spLocks noGrp="1"/>
          </p:cNvSpPr>
          <p:nvPr>
            <p:ph idx="1"/>
          </p:nvPr>
        </p:nvSpPr>
        <p:spPr/>
        <p:txBody>
          <a:bodyPr/>
          <a:lstStyle/>
          <a:p>
            <a:r>
              <a:rPr lang="en-US" altLang="en-US" b="1" dirty="0" smtClean="0"/>
              <a:t>Phases of cardiac cycle </a:t>
            </a:r>
            <a:r>
              <a:rPr lang="en-US" altLang="en-US" dirty="0" smtClean="0"/>
              <a:t>(continued) </a:t>
            </a:r>
          </a:p>
          <a:p>
            <a:pPr marL="690563" lvl="1" indent="-514350">
              <a:buFont typeface="+mj-lt"/>
              <a:buAutoNum type="arabicPeriod" startAt="3"/>
            </a:pPr>
            <a:r>
              <a:rPr lang="en-US" dirty="0" smtClean="0"/>
              <a:t>​</a:t>
            </a:r>
            <a:r>
              <a:rPr lang="en-US" b="1" dirty="0" smtClean="0"/>
              <a:t>Atrial diastole</a:t>
            </a:r>
            <a:r>
              <a:rPr lang="en-US" dirty="0" smtClean="0"/>
              <a:t> (270 </a:t>
            </a:r>
            <a:r>
              <a:rPr lang="en-US" dirty="0" err="1" smtClean="0"/>
              <a:t>msec</a:t>
            </a:r>
            <a:r>
              <a:rPr lang="en-US" dirty="0" smtClean="0"/>
              <a:t>)—continues until start of next cardiac cycle (through ventricular systole)</a:t>
            </a:r>
            <a:endParaRPr lang="en-US" dirty="0"/>
          </a:p>
        </p:txBody>
      </p:sp>
      <p:sp>
        <p:nvSpPr>
          <p:cNvPr id="13" name="Footer Placeholder 12"/>
          <p:cNvSpPr>
            <a:spLocks noGrp="1"/>
          </p:cNvSpPr>
          <p:nvPr>
            <p:ph type="ftr" sz="quarter" idx="10"/>
          </p:nvPr>
        </p:nvSpPr>
        <p:spPr/>
        <p:txBody>
          <a:bodyPr/>
          <a:lstStyle/>
          <a:p>
            <a:pPr>
              <a:defRPr/>
            </a:pPr>
            <a:r>
              <a:rPr lang="en-US" smtClean="0"/>
              <a:t>© 2018 Pearson Education, Inc.</a:t>
            </a:r>
            <a:endParaRPr lang="en-US" dirty="0"/>
          </a:p>
        </p:txBody>
      </p:sp>
      <p:pic>
        <p:nvPicPr>
          <p:cNvPr id="8" name="Picture 3" descr="\\192.168.4.30\user\Rajesh\New folder\fig_18_10_01_step3_labeled.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5376672" y="3255264"/>
            <a:ext cx="3353775" cy="334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30187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lstStyle/>
          <a:p>
            <a:r>
              <a:rPr lang="en-US" smtClean="0"/>
              <a:t>Module 18.10: The cardiac cycle creates pressure gradients that maintain blood flow</a:t>
            </a:r>
            <a:br>
              <a:rPr lang="en-US" smtClean="0"/>
            </a:br>
            <a:endParaRPr lang="en-US" dirty="0"/>
          </a:p>
        </p:txBody>
      </p:sp>
      <p:sp>
        <p:nvSpPr>
          <p:cNvPr id="5" name="Content Placeholder 4"/>
          <p:cNvSpPr>
            <a:spLocks noGrp="1"/>
          </p:cNvSpPr>
          <p:nvPr>
            <p:ph idx="1"/>
          </p:nvPr>
        </p:nvSpPr>
        <p:spPr>
          <a:xfrm>
            <a:off x="446089" y="1290638"/>
            <a:ext cx="8378597" cy="4959350"/>
          </a:xfrm>
        </p:spPr>
        <p:txBody>
          <a:bodyPr/>
          <a:lstStyle/>
          <a:p>
            <a:r>
              <a:rPr lang="en-US" altLang="en-US" b="1" dirty="0" smtClean="0"/>
              <a:t>Phases of cardiac cycle </a:t>
            </a:r>
            <a:r>
              <a:rPr lang="en-US" altLang="en-US" dirty="0" smtClean="0"/>
              <a:t>(continued) </a:t>
            </a:r>
          </a:p>
          <a:p>
            <a:pPr marL="690563" lvl="1" indent="-514350">
              <a:buFont typeface="+mj-lt"/>
              <a:buAutoNum type="arabicPeriod" startAt="4"/>
            </a:pPr>
            <a:r>
              <a:rPr lang="en-US" dirty="0" smtClean="0"/>
              <a:t>​</a:t>
            </a:r>
            <a:r>
              <a:rPr lang="en-US" b="1" dirty="0" smtClean="0"/>
              <a:t>Ventricular systole—first phase</a:t>
            </a:r>
            <a:r>
              <a:rPr lang="en-US" dirty="0" smtClean="0"/>
              <a:t>. Contracting ventricles push AV valves closed but not enough pressure to open semilunar valves </a:t>
            </a:r>
            <a:br>
              <a:rPr lang="en-US" dirty="0" smtClean="0"/>
            </a:br>
            <a:r>
              <a:rPr lang="en-US" dirty="0" smtClean="0"/>
              <a:t>(= </a:t>
            </a:r>
            <a:r>
              <a:rPr lang="en-US" b="1" dirty="0" smtClean="0"/>
              <a:t>isovolumetric </a:t>
            </a:r>
            <a:br>
              <a:rPr lang="en-US" b="1" dirty="0" smtClean="0"/>
            </a:br>
            <a:r>
              <a:rPr lang="en-US" b="1" dirty="0" smtClean="0"/>
              <a:t>contraction</a:t>
            </a:r>
            <a:r>
              <a:rPr lang="en-US" dirty="0" smtClean="0"/>
              <a:t>—no </a:t>
            </a:r>
            <a:br>
              <a:rPr lang="en-US" dirty="0" smtClean="0"/>
            </a:br>
            <a:r>
              <a:rPr lang="en-US" dirty="0" smtClean="0"/>
              <a:t>volume change)</a:t>
            </a:r>
            <a:endParaRPr lang="en-US" dirty="0"/>
          </a:p>
        </p:txBody>
      </p:sp>
      <p:sp>
        <p:nvSpPr>
          <p:cNvPr id="6" name="Footer Placeholder 5"/>
          <p:cNvSpPr>
            <a:spLocks noGrp="1"/>
          </p:cNvSpPr>
          <p:nvPr>
            <p:ph type="ftr" sz="quarter" idx="10"/>
          </p:nvPr>
        </p:nvSpPr>
        <p:spPr/>
        <p:txBody>
          <a:bodyPr/>
          <a:lstStyle/>
          <a:p>
            <a:pPr>
              <a:defRPr/>
            </a:pPr>
            <a:r>
              <a:rPr lang="en-US" smtClean="0"/>
              <a:t>© 2018 Pearson Education, Inc.</a:t>
            </a:r>
            <a:endParaRPr lang="en-US" dirty="0"/>
          </a:p>
        </p:txBody>
      </p:sp>
      <p:pic>
        <p:nvPicPr>
          <p:cNvPr id="8" name="Picture 2" descr="\\192.168.4.30\user\Rajesh\New folder\fig_18_10_01_step4_labeled.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5380650" y="3255264"/>
            <a:ext cx="3353775" cy="334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18158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lstStyle/>
          <a:p>
            <a:r>
              <a:rPr lang="en-US" smtClean="0"/>
              <a:t>Module 18.10: The cardiac cycle creates pressure gradients that maintain blood flow</a:t>
            </a:r>
            <a:br>
              <a:rPr lang="en-US" smtClean="0"/>
            </a:br>
            <a:endParaRPr lang="en-US" dirty="0"/>
          </a:p>
        </p:txBody>
      </p:sp>
      <p:sp>
        <p:nvSpPr>
          <p:cNvPr id="10" name="Content Placeholder 9"/>
          <p:cNvSpPr>
            <a:spLocks noGrp="1"/>
          </p:cNvSpPr>
          <p:nvPr>
            <p:ph idx="1"/>
          </p:nvPr>
        </p:nvSpPr>
        <p:spPr>
          <a:xfrm>
            <a:off x="446089" y="1290638"/>
            <a:ext cx="8349568" cy="4959350"/>
          </a:xfrm>
        </p:spPr>
        <p:txBody>
          <a:bodyPr/>
          <a:lstStyle/>
          <a:p>
            <a:r>
              <a:rPr lang="en-US" altLang="en-US" b="1" dirty="0" smtClean="0"/>
              <a:t>Phases of cardiac cycle </a:t>
            </a:r>
            <a:r>
              <a:rPr lang="en-US" altLang="en-US" dirty="0" smtClean="0"/>
              <a:t>(continued) </a:t>
            </a:r>
          </a:p>
          <a:p>
            <a:pPr marL="690563" lvl="1" indent="-514350">
              <a:buFont typeface="+mj-lt"/>
              <a:buAutoNum type="arabicPeriod" startAt="5"/>
            </a:pPr>
            <a:r>
              <a:rPr lang="en-US" dirty="0" smtClean="0"/>
              <a:t>​</a:t>
            </a:r>
            <a:r>
              <a:rPr lang="en-US" b="1" dirty="0" smtClean="0"/>
              <a:t>Ventricular systole—second</a:t>
            </a:r>
            <a:r>
              <a:rPr lang="en-US" dirty="0" smtClean="0"/>
              <a:t> </a:t>
            </a:r>
            <a:r>
              <a:rPr lang="en-US" b="1" dirty="0" smtClean="0"/>
              <a:t>phase. </a:t>
            </a:r>
            <a:r>
              <a:rPr lang="en-US" dirty="0" smtClean="0"/>
              <a:t>Increasing pressure opens semilunar valves; blood leaves ventricle (= </a:t>
            </a:r>
            <a:r>
              <a:rPr lang="en-US" b="1" dirty="0" smtClean="0"/>
              <a:t>ventricular ejection</a:t>
            </a:r>
            <a:r>
              <a:rPr lang="en-US" dirty="0" smtClean="0"/>
              <a:t>)</a:t>
            </a:r>
            <a:endParaRPr lang="en-US" dirty="0"/>
          </a:p>
        </p:txBody>
      </p:sp>
      <p:sp>
        <p:nvSpPr>
          <p:cNvPr id="11" name="Footer Placeholder 10"/>
          <p:cNvSpPr>
            <a:spLocks noGrp="1"/>
          </p:cNvSpPr>
          <p:nvPr>
            <p:ph type="ftr" sz="quarter" idx="10"/>
          </p:nvPr>
        </p:nvSpPr>
        <p:spPr/>
        <p:txBody>
          <a:bodyPr/>
          <a:lstStyle/>
          <a:p>
            <a:pPr>
              <a:defRPr/>
            </a:pPr>
            <a:r>
              <a:rPr lang="en-US" smtClean="0"/>
              <a:t>© 2018 Pearson Education, Inc.</a:t>
            </a:r>
            <a:endParaRPr lang="en-US" dirty="0"/>
          </a:p>
        </p:txBody>
      </p:sp>
      <p:pic>
        <p:nvPicPr>
          <p:cNvPr id="7" name="Picture 4" descr="\\192.168.4.30\user\Rajesh\New folder\fig_18_10_01_step5_labeled.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5376672" y="3255264"/>
            <a:ext cx="3348743" cy="3338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13346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lstStyle/>
          <a:p>
            <a:r>
              <a:rPr lang="en-US" smtClean="0"/>
              <a:t>Module 18.10: The cardiac cycle creates pressure gradients that maintain blood flow</a:t>
            </a:r>
            <a:br>
              <a:rPr lang="en-US" smtClean="0"/>
            </a:br>
            <a:endParaRPr lang="en-US" dirty="0"/>
          </a:p>
        </p:txBody>
      </p:sp>
      <p:sp>
        <p:nvSpPr>
          <p:cNvPr id="5" name="Content Placeholder 4"/>
          <p:cNvSpPr>
            <a:spLocks noGrp="1"/>
          </p:cNvSpPr>
          <p:nvPr>
            <p:ph idx="1"/>
          </p:nvPr>
        </p:nvSpPr>
        <p:spPr/>
        <p:txBody>
          <a:bodyPr/>
          <a:lstStyle/>
          <a:p>
            <a:r>
              <a:rPr lang="en-US" altLang="en-US" b="1" dirty="0" smtClean="0"/>
              <a:t>Phases of cardiac cycle </a:t>
            </a:r>
            <a:r>
              <a:rPr lang="en-US" altLang="en-US" dirty="0" smtClean="0"/>
              <a:t>(continued) </a:t>
            </a:r>
          </a:p>
          <a:p>
            <a:pPr marL="690563" lvl="1" indent="-514350">
              <a:buFont typeface="+mj-lt"/>
              <a:buAutoNum type="arabicPeriod" startAt="6"/>
            </a:pPr>
            <a:r>
              <a:rPr lang="en-US" dirty="0" smtClean="0"/>
              <a:t>​</a:t>
            </a:r>
            <a:r>
              <a:rPr lang="en-US" b="1" dirty="0" smtClean="0"/>
              <a:t>Ventricular</a:t>
            </a:r>
            <a:r>
              <a:rPr lang="en-US" dirty="0" smtClean="0"/>
              <a:t> </a:t>
            </a:r>
            <a:r>
              <a:rPr lang="en-US" b="1" dirty="0" smtClean="0"/>
              <a:t>diastole—early</a:t>
            </a:r>
            <a:r>
              <a:rPr lang="en-US" b="1" i="1" dirty="0" smtClean="0"/>
              <a:t>.</a:t>
            </a:r>
            <a:r>
              <a:rPr lang="en-US" dirty="0" smtClean="0"/>
              <a:t> Ventricles relax </a:t>
            </a:r>
            <a:br>
              <a:rPr lang="en-US" dirty="0" smtClean="0"/>
            </a:br>
            <a:r>
              <a:rPr lang="en-US" dirty="0" smtClean="0"/>
              <a:t>and their pressure drops; blood in aorta and </a:t>
            </a:r>
            <a:br>
              <a:rPr lang="en-US" dirty="0" smtClean="0"/>
            </a:br>
            <a:r>
              <a:rPr lang="en-US" dirty="0" smtClean="0"/>
              <a:t>pulmonary trunk backflows, closes semilunar valves</a:t>
            </a:r>
            <a:endParaRPr lang="en-US" dirty="0"/>
          </a:p>
        </p:txBody>
      </p:sp>
      <p:sp>
        <p:nvSpPr>
          <p:cNvPr id="6" name="Footer Placeholder 5"/>
          <p:cNvSpPr>
            <a:spLocks noGrp="1"/>
          </p:cNvSpPr>
          <p:nvPr>
            <p:ph type="ftr" sz="quarter" idx="10"/>
          </p:nvPr>
        </p:nvSpPr>
        <p:spPr/>
        <p:txBody>
          <a:bodyPr/>
          <a:lstStyle/>
          <a:p>
            <a:pPr>
              <a:defRPr/>
            </a:pPr>
            <a:r>
              <a:rPr lang="en-US" smtClean="0"/>
              <a:t>© 2018 Pearson Education, Inc.</a:t>
            </a:r>
            <a:endParaRPr lang="en-US" dirty="0"/>
          </a:p>
        </p:txBody>
      </p:sp>
      <p:pic>
        <p:nvPicPr>
          <p:cNvPr id="8" name="Picture 5" descr="\\192.168.4.30\user\Rajesh\New folder\fig_18_10_01_step6_labeled.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5376672" y="3251200"/>
            <a:ext cx="3353775" cy="334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6716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lstStyle/>
          <a:p>
            <a:r>
              <a:rPr lang="en-US" smtClean="0"/>
              <a:t>Module 18.10: The cardiac cycle creates pressure gradients that maintain blood flow</a:t>
            </a:r>
            <a:br>
              <a:rPr lang="en-US" smtClean="0"/>
            </a:br>
            <a:endParaRPr lang="en-US" dirty="0"/>
          </a:p>
        </p:txBody>
      </p:sp>
      <p:sp>
        <p:nvSpPr>
          <p:cNvPr id="3" name="Content Placeholder 2"/>
          <p:cNvSpPr>
            <a:spLocks noGrp="1"/>
          </p:cNvSpPr>
          <p:nvPr>
            <p:ph idx="1"/>
          </p:nvPr>
        </p:nvSpPr>
        <p:spPr>
          <a:xfrm>
            <a:off x="446088" y="1290638"/>
            <a:ext cx="8189911" cy="4959350"/>
          </a:xfrm>
        </p:spPr>
        <p:txBody>
          <a:bodyPr/>
          <a:lstStyle/>
          <a:p>
            <a:r>
              <a:rPr lang="en-US" altLang="en-US" b="1" dirty="0" smtClean="0"/>
              <a:t>Phases of cardiac cycle </a:t>
            </a:r>
            <a:r>
              <a:rPr lang="en-US" altLang="en-US" dirty="0" smtClean="0"/>
              <a:t>(continued) </a:t>
            </a:r>
          </a:p>
          <a:p>
            <a:pPr marL="690563" lvl="1" indent="-514350">
              <a:buFont typeface="+mj-lt"/>
              <a:buAutoNum type="arabicPeriod" startAt="7"/>
            </a:pPr>
            <a:r>
              <a:rPr lang="en-US" dirty="0" smtClean="0"/>
              <a:t>​</a:t>
            </a:r>
            <a:r>
              <a:rPr lang="en-US" b="1" dirty="0" smtClean="0"/>
              <a:t>Isovolumetric relaxation</a:t>
            </a:r>
            <a:r>
              <a:rPr lang="en-US" b="1" i="1" dirty="0" smtClean="0"/>
              <a:t>. </a:t>
            </a:r>
            <a:r>
              <a:rPr lang="en-US" dirty="0" smtClean="0"/>
              <a:t>All valves closed; no volume change; blood passively filling atria</a:t>
            </a:r>
            <a:endParaRPr lang="en-US" dirty="0"/>
          </a:p>
        </p:txBody>
      </p:sp>
      <p:sp>
        <p:nvSpPr>
          <p:cNvPr id="4" name="Footer Placeholder 3"/>
          <p:cNvSpPr>
            <a:spLocks noGrp="1"/>
          </p:cNvSpPr>
          <p:nvPr>
            <p:ph type="ftr" sz="quarter" idx="10"/>
          </p:nvPr>
        </p:nvSpPr>
        <p:spPr/>
        <p:txBody>
          <a:bodyPr/>
          <a:lstStyle/>
          <a:p>
            <a:pPr>
              <a:defRPr/>
            </a:pPr>
            <a:r>
              <a:rPr lang="en-US" smtClean="0"/>
              <a:t>© 2018 Pearson Education, Inc.</a:t>
            </a:r>
            <a:endParaRPr lang="en-US" dirty="0"/>
          </a:p>
        </p:txBody>
      </p:sp>
      <p:pic>
        <p:nvPicPr>
          <p:cNvPr id="7" name="Picture 6" descr="\\192.168.4.30\user\Rajesh\New folder\fig_18_10_01_step7_labeled.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5376672" y="3255264"/>
            <a:ext cx="3353775" cy="334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0657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smtClean="0"/>
              <a:t>Module 18.1: Review</a:t>
            </a:r>
            <a:endParaRPr lang="en-US" dirty="0"/>
          </a:p>
        </p:txBody>
      </p:sp>
      <p:sp>
        <p:nvSpPr>
          <p:cNvPr id="18434" name="Content Placeholder 2"/>
          <p:cNvSpPr>
            <a:spLocks noGrp="1"/>
          </p:cNvSpPr>
          <p:nvPr>
            <p:ph idx="1"/>
          </p:nvPr>
        </p:nvSpPr>
        <p:spPr/>
        <p:txBody>
          <a:bodyPr/>
          <a:lstStyle/>
          <a:p>
            <a:pPr marL="514350" indent="-514350">
              <a:buClr>
                <a:srgbClr val="00743A"/>
              </a:buClr>
              <a:buFont typeface="+mj-lt"/>
              <a:buAutoNum type="alphaUcPeriod"/>
            </a:pPr>
            <a:r>
              <a:rPr lang="en-US" dirty="0" smtClean="0"/>
              <a:t>Describe the location and position of the heart.</a:t>
            </a:r>
          </a:p>
          <a:p>
            <a:pPr marL="514350" indent="-514350">
              <a:buClr>
                <a:srgbClr val="00743A"/>
              </a:buClr>
              <a:buFont typeface="+mj-lt"/>
              <a:buAutoNum type="alphaUcPeriod"/>
            </a:pPr>
            <a:r>
              <a:rPr lang="en-US" dirty="0" smtClean="0"/>
              <a:t>Compare the base of the heart with the apex.</a:t>
            </a:r>
          </a:p>
          <a:p>
            <a:pPr marL="514350" indent="-514350">
              <a:buClr>
                <a:srgbClr val="00743A"/>
              </a:buClr>
              <a:buFont typeface="+mj-lt"/>
              <a:buAutoNum type="alphaUcPeriod"/>
            </a:pPr>
            <a:r>
              <a:rPr lang="en-US" dirty="0" smtClean="0"/>
              <a:t>Name the four chambers of the heart.</a:t>
            </a:r>
          </a:p>
          <a:p>
            <a:pPr marL="514350" indent="-514350">
              <a:buClr>
                <a:srgbClr val="00743A"/>
              </a:buClr>
              <a:buFont typeface="+mj-lt"/>
              <a:buAutoNum type="alphaUcPeriod"/>
            </a:pPr>
            <a:r>
              <a:rPr lang="en-US" dirty="0" smtClean="0"/>
              <a:t>Compare the volume of blood each circuit receives from contraction of the ventricles.</a:t>
            </a:r>
          </a:p>
          <a:p>
            <a:endParaRPr lang="en-US" sz="1200" dirty="0" smtClean="0"/>
          </a:p>
          <a:p>
            <a:r>
              <a:rPr lang="en-US" i="1" dirty="0" smtClean="0"/>
              <a:t>Learning Outcome: </a:t>
            </a:r>
            <a:r>
              <a:rPr lang="en-US" dirty="0" smtClean="0"/>
              <a:t>Describe the heart’s location, shape, its four chambers, and the pulmonary and systemic circuits.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7692615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lstStyle/>
          <a:p>
            <a:r>
              <a:rPr lang="en-US" smtClean="0"/>
              <a:t>Module 18.10: The cardiac cycle creates pressure gradients that maintain blood flow</a:t>
            </a:r>
            <a:br>
              <a:rPr lang="en-US" smtClean="0"/>
            </a:br>
            <a:endParaRPr lang="en-US" dirty="0"/>
          </a:p>
        </p:txBody>
      </p:sp>
      <p:sp>
        <p:nvSpPr>
          <p:cNvPr id="4" name="Content Placeholder 3"/>
          <p:cNvSpPr>
            <a:spLocks noGrp="1"/>
          </p:cNvSpPr>
          <p:nvPr>
            <p:ph idx="1"/>
          </p:nvPr>
        </p:nvSpPr>
        <p:spPr>
          <a:xfrm>
            <a:off x="446089" y="1290638"/>
            <a:ext cx="8320540" cy="4959350"/>
          </a:xfrm>
        </p:spPr>
        <p:txBody>
          <a:bodyPr/>
          <a:lstStyle/>
          <a:p>
            <a:r>
              <a:rPr lang="en-US" altLang="en-US" b="1" dirty="0" smtClean="0"/>
              <a:t>Phases of cardiac cycle </a:t>
            </a:r>
            <a:r>
              <a:rPr lang="en-US" altLang="en-US" dirty="0" smtClean="0"/>
              <a:t>(continued) </a:t>
            </a:r>
          </a:p>
          <a:p>
            <a:pPr marL="690563" lvl="1" indent="-514350">
              <a:buFont typeface="+mj-lt"/>
              <a:buAutoNum type="arabicPeriod" startAt="8"/>
            </a:pPr>
            <a:r>
              <a:rPr lang="en-US" dirty="0" smtClean="0"/>
              <a:t>​</a:t>
            </a:r>
            <a:r>
              <a:rPr lang="en-US" b="1" dirty="0" smtClean="0"/>
              <a:t>Ventricular</a:t>
            </a:r>
            <a:r>
              <a:rPr lang="en-US" dirty="0" smtClean="0"/>
              <a:t> </a:t>
            </a:r>
            <a:r>
              <a:rPr lang="en-US" b="1" dirty="0" smtClean="0"/>
              <a:t>diastole—late. </a:t>
            </a:r>
            <a:r>
              <a:rPr lang="en-US" dirty="0" smtClean="0"/>
              <a:t>All chambers relaxed; AV valves open; ventricles fill passively to ~70%</a:t>
            </a:r>
            <a:endParaRPr lang="en-US" dirty="0"/>
          </a:p>
        </p:txBody>
      </p:sp>
      <p:sp>
        <p:nvSpPr>
          <p:cNvPr id="6" name="Footer Placeholder 5"/>
          <p:cNvSpPr>
            <a:spLocks noGrp="1"/>
          </p:cNvSpPr>
          <p:nvPr>
            <p:ph type="ftr" sz="quarter" idx="10"/>
          </p:nvPr>
        </p:nvSpPr>
        <p:spPr/>
        <p:txBody>
          <a:bodyPr/>
          <a:lstStyle/>
          <a:p>
            <a:pPr>
              <a:defRPr/>
            </a:pPr>
            <a:r>
              <a:rPr lang="en-US" smtClean="0"/>
              <a:t>© 2018 Pearson Education, Inc.</a:t>
            </a:r>
            <a:endParaRPr lang="en-US" dirty="0"/>
          </a:p>
        </p:txBody>
      </p:sp>
      <p:pic>
        <p:nvPicPr>
          <p:cNvPr id="8" name="Picture 7" descr="\\192.168.4.30\user\Rajesh\New folder\fig_18_10_01_step8_labeled.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5376672" y="3255264"/>
            <a:ext cx="3353775" cy="334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5985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SmartArt Video: </a:t>
            </a:r>
            <a:r>
              <a:rPr lang="en-US" i="1" dirty="0" smtClean="0"/>
              <a:t>The cardiac cycle</a:t>
            </a:r>
            <a:endParaRPr lang="en-US" i="1" dirty="0"/>
          </a:p>
        </p:txBody>
      </p:sp>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pic>
        <p:nvPicPr>
          <p:cNvPr id="4" name="Ch_18_The Cardiac Cycle (with open caption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5366" y="976747"/>
            <a:ext cx="8169780" cy="5106113"/>
          </a:xfrm>
          <a:prstGeom prst="rect">
            <a:avLst/>
          </a:prstGeom>
        </p:spPr>
      </p:pic>
    </p:spTree>
    <p:extLst>
      <p:ext uri="{BB962C8B-B14F-4D97-AF65-F5344CB8AC3E}">
        <p14:creationId xmlns:p14="http://schemas.microsoft.com/office/powerpoint/2010/main" val="14557458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smtClean="0"/>
              <a:t>Module 18.10: The cardiac cycle creates pressure gradients that maintain blood flow</a:t>
            </a:r>
            <a:br>
              <a:rPr lang="en-US" smtClean="0"/>
            </a:br>
            <a:endParaRPr lang="en-US" dirty="0"/>
          </a:p>
        </p:txBody>
      </p:sp>
      <p:sp>
        <p:nvSpPr>
          <p:cNvPr id="3" name="Content Placeholder 2"/>
          <p:cNvSpPr>
            <a:spLocks noGrp="1"/>
          </p:cNvSpPr>
          <p:nvPr>
            <p:ph idx="1"/>
          </p:nvPr>
        </p:nvSpPr>
        <p:spPr/>
        <p:txBody>
          <a:bodyPr/>
          <a:lstStyle/>
          <a:p>
            <a:r>
              <a:rPr lang="en-US" altLang="en-US" b="1" dirty="0" smtClean="0"/>
              <a:t>Pressure changes in aorta during the cardiac cycle</a:t>
            </a:r>
          </a:p>
          <a:p>
            <a:pPr lvl="1"/>
            <a:r>
              <a:rPr lang="en-US" dirty="0" smtClean="0"/>
              <a:t>Increase in pressure with opening of aortic valve</a:t>
            </a:r>
          </a:p>
          <a:p>
            <a:pPr lvl="1"/>
            <a:r>
              <a:rPr lang="en-US" dirty="0" smtClean="0"/>
              <a:t>Drop in pressure with closing of aortic valve</a:t>
            </a:r>
          </a:p>
          <a:p>
            <a:pPr lvl="2"/>
            <a:r>
              <a:rPr lang="en-US" dirty="0" smtClean="0"/>
              <a:t>Followed by a short pressure rise as aortic elastic walls recoil</a:t>
            </a:r>
          </a:p>
          <a:p>
            <a:pPr lvl="2"/>
            <a:r>
              <a:rPr lang="en-US" dirty="0" smtClean="0"/>
              <a:t>Produces a valley in pressure tracing called the </a:t>
            </a:r>
            <a:r>
              <a:rPr lang="en-US" b="1" dirty="0" err="1" smtClean="0"/>
              <a:t>dicrotic</a:t>
            </a:r>
            <a:r>
              <a:rPr lang="en-US" b="1" dirty="0" smtClean="0"/>
              <a:t> notch</a:t>
            </a:r>
            <a:r>
              <a:rPr lang="en-US" dirty="0" smtClean="0"/>
              <a:t> (</a:t>
            </a:r>
            <a:r>
              <a:rPr lang="en-US" i="1" dirty="0" err="1" smtClean="0"/>
              <a:t>dikrotos</a:t>
            </a:r>
            <a:r>
              <a:rPr lang="en-US" dirty="0" smtClean="0"/>
              <a:t>, double beating)</a:t>
            </a:r>
            <a:endParaRPr lang="en-US" dirty="0"/>
          </a:p>
        </p:txBody>
      </p:sp>
      <p:sp>
        <p:nvSpPr>
          <p:cNvPr id="4" name="Footer Placeholder 3"/>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7111852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2" descr="\\192.168.4.30\conversion\IRDVD\JPG Creation\Martini _VAP3E\Output\Chapter 18\JPEG FILES\Labeled\fig_18_10_02-L.jpg"/>
          <p:cNvPicPr>
            <a:picLocks noChangeAspect="1" noChangeArrowheads="1"/>
          </p:cNvPicPr>
          <p:nvPr/>
        </p:nvPicPr>
        <p:blipFill>
          <a:blip r:embed="rId3">
            <a:extLst>
              <a:ext uri="{28A0092B-C50C-407E-A947-70E740481C1C}">
                <a14:useLocalDpi xmlns:a14="http://schemas.microsoft.com/office/drawing/2010/main" val="0"/>
              </a:ext>
            </a:extLst>
          </a:blip>
          <a:srcRect b="2430"/>
          <a:stretch>
            <a:fillRect/>
          </a:stretch>
        </p:blipFill>
        <p:spPr bwMode="auto">
          <a:xfrm>
            <a:off x="1153363" y="1695016"/>
            <a:ext cx="6837274" cy="489628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sz="2200" dirty="0"/>
              <a:t>Pressure changes in aorta and left chambers during the cardiac cycle. Note the </a:t>
            </a:r>
            <a:r>
              <a:rPr lang="en-US" sz="2200" dirty="0" err="1">
                <a:latin typeface="Arial Black" panose="020B0A04020102020204" pitchFamily="34" charset="0"/>
              </a:rPr>
              <a:t>dicrotic</a:t>
            </a:r>
            <a:r>
              <a:rPr lang="en-US" sz="2200" dirty="0"/>
              <a:t> notch, which occurs when the elastic walls of the aorta expand to receive incoming blood. The peak that follows shows the effect of elastic recoil</a:t>
            </a:r>
            <a:r>
              <a:rPr lang="en-US" sz="2200" dirty="0" smtClean="0"/>
              <a:t>.</a:t>
            </a:r>
            <a:endParaRPr lang="en-US" sz="2200" dirty="0"/>
          </a:p>
        </p:txBody>
      </p:sp>
      <p:sp>
        <p:nvSpPr>
          <p:cNvPr id="8" name="Footer Placeholder 7"/>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41767773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smtClean="0"/>
              <a:t>Module 18.10: The cardiac cycle creates pressure gradients that maintain blood flow</a:t>
            </a:r>
            <a:br>
              <a:rPr lang="en-US" dirty="0" smtClean="0"/>
            </a:br>
            <a:endParaRPr lang="en-US" dirty="0"/>
          </a:p>
        </p:txBody>
      </p:sp>
      <p:sp>
        <p:nvSpPr>
          <p:cNvPr id="4" name="Content Placeholder 3"/>
          <p:cNvSpPr>
            <a:spLocks noGrp="1"/>
          </p:cNvSpPr>
          <p:nvPr>
            <p:ph idx="1"/>
          </p:nvPr>
        </p:nvSpPr>
        <p:spPr/>
        <p:txBody>
          <a:bodyPr/>
          <a:lstStyle/>
          <a:p>
            <a:r>
              <a:rPr lang="en-US" altLang="en-US" b="1" dirty="0" smtClean="0"/>
              <a:t>Heart sounds</a:t>
            </a:r>
          </a:p>
          <a:p>
            <a:pPr lvl="1"/>
            <a:r>
              <a:rPr lang="en-US" b="1" dirty="0" smtClean="0"/>
              <a:t>S</a:t>
            </a:r>
            <a:r>
              <a:rPr lang="en-US" b="1" baseline="-25000" dirty="0" smtClean="0"/>
              <a:t>1</a:t>
            </a:r>
            <a:r>
              <a:rPr lang="en-US" baseline="-25000" dirty="0" smtClean="0"/>
              <a:t> </a:t>
            </a:r>
            <a:r>
              <a:rPr lang="en-US" dirty="0" smtClean="0"/>
              <a:t>( </a:t>
            </a:r>
            <a:r>
              <a:rPr lang="ja-JP" altLang="en-US" dirty="0" smtClean="0"/>
              <a:t>“</a:t>
            </a:r>
            <a:r>
              <a:rPr lang="en-US" dirty="0" err="1" smtClean="0"/>
              <a:t>lubb</a:t>
            </a:r>
            <a:r>
              <a:rPr lang="ja-JP" altLang="en-US" dirty="0" smtClean="0"/>
              <a:t>”</a:t>
            </a:r>
            <a:r>
              <a:rPr lang="en-US" dirty="0" smtClean="0"/>
              <a:t>)—when AV valves close; marks start of ventricular contraction</a:t>
            </a:r>
          </a:p>
          <a:p>
            <a:pPr lvl="1"/>
            <a:r>
              <a:rPr lang="en-US" b="1" dirty="0" smtClean="0"/>
              <a:t>S</a:t>
            </a:r>
            <a:r>
              <a:rPr lang="en-US" b="1" baseline="-25000" dirty="0" smtClean="0"/>
              <a:t>2</a:t>
            </a:r>
            <a:r>
              <a:rPr lang="en-US" baseline="-25000" dirty="0" smtClean="0"/>
              <a:t> </a:t>
            </a:r>
            <a:r>
              <a:rPr lang="en-US" dirty="0" smtClean="0"/>
              <a:t>(</a:t>
            </a:r>
            <a:r>
              <a:rPr lang="ja-JP" altLang="en-US" dirty="0" smtClean="0"/>
              <a:t>“</a:t>
            </a:r>
            <a:r>
              <a:rPr lang="en-US" dirty="0" err="1" smtClean="0"/>
              <a:t>dupp</a:t>
            </a:r>
            <a:r>
              <a:rPr lang="ja-JP" altLang="en-US" dirty="0" smtClean="0"/>
              <a:t>”</a:t>
            </a:r>
            <a:r>
              <a:rPr lang="en-US" dirty="0" smtClean="0"/>
              <a:t>)—when semilunar valves close</a:t>
            </a:r>
          </a:p>
          <a:p>
            <a:pPr lvl="1"/>
            <a:r>
              <a:rPr lang="en-US" b="1" dirty="0" smtClean="0"/>
              <a:t>S</a:t>
            </a:r>
            <a:r>
              <a:rPr lang="en-US" b="1" baseline="-25000" dirty="0" smtClean="0"/>
              <a:t>3</a:t>
            </a:r>
            <a:r>
              <a:rPr lang="en-US" baseline="-25000" dirty="0" smtClean="0"/>
              <a:t> </a:t>
            </a:r>
            <a:r>
              <a:rPr lang="en-US" dirty="0" smtClean="0"/>
              <a:t>and </a:t>
            </a:r>
            <a:r>
              <a:rPr lang="en-US" b="1" dirty="0" smtClean="0"/>
              <a:t>S</a:t>
            </a:r>
            <a:r>
              <a:rPr lang="en-US" b="1" baseline="-25000" dirty="0" smtClean="0"/>
              <a:t>4</a:t>
            </a:r>
            <a:r>
              <a:rPr lang="en-US" dirty="0" smtClean="0"/>
              <a:t>—very faint; rarely heard in adults</a:t>
            </a:r>
          </a:p>
          <a:p>
            <a:pPr lvl="2"/>
            <a:r>
              <a:rPr lang="en-US" dirty="0" smtClean="0"/>
              <a:t>S</a:t>
            </a:r>
            <a:r>
              <a:rPr lang="en-US" baseline="-25000" dirty="0" smtClean="0"/>
              <a:t>3</a:t>
            </a:r>
            <a:r>
              <a:rPr lang="en-US" dirty="0" smtClean="0"/>
              <a:t>—blood flowing into ventricles</a:t>
            </a:r>
          </a:p>
          <a:p>
            <a:pPr lvl="2"/>
            <a:r>
              <a:rPr lang="en-US" dirty="0" smtClean="0"/>
              <a:t>S</a:t>
            </a:r>
            <a:r>
              <a:rPr lang="en-US" baseline="-25000" dirty="0" smtClean="0"/>
              <a:t>4</a:t>
            </a:r>
            <a:r>
              <a:rPr lang="en-US" dirty="0" smtClean="0"/>
              <a:t>—atrial contraction</a:t>
            </a:r>
            <a:endParaRPr lang="en-US" dirty="0"/>
          </a:p>
        </p:txBody>
      </p:sp>
      <p:sp>
        <p:nvSpPr>
          <p:cNvPr id="5" name="Footer Placeholder 4"/>
          <p:cNvSpPr>
            <a:spLocks noGrp="1"/>
          </p:cNvSpPr>
          <p:nvPr>
            <p:ph type="ftr" sz="quarter" idx="10"/>
          </p:nvPr>
        </p:nvSpPr>
        <p:spPr/>
        <p:txBody>
          <a:bodyPr/>
          <a:lstStyle/>
          <a:p>
            <a:pPr>
              <a:defRPr/>
            </a:pPr>
            <a:r>
              <a:rPr lang="en-US" smtClean="0"/>
              <a:t>© 2018 Pearson Education, Inc.</a:t>
            </a:r>
            <a:endParaRPr lang="en-US" dirty="0"/>
          </a:p>
        </p:txBody>
      </p:sp>
      <p:pic>
        <p:nvPicPr>
          <p:cNvPr id="10" name="Picture 43" descr="\\192.168.4.30\conversion\IRDVD\JPG Creation\Martini _VAP3E\Output\Chapter 18\JPEG FILES\Labeled\fig_18_10_03_A-L.jpg"/>
          <p:cNvPicPr>
            <a:picLocks noChangeAspect="1" noChangeArrowheads="1"/>
          </p:cNvPicPr>
          <p:nvPr/>
        </p:nvPicPr>
        <p:blipFill>
          <a:blip r:embed="rId2">
            <a:extLst>
              <a:ext uri="{28A0092B-C50C-407E-A947-70E740481C1C}">
                <a14:useLocalDpi xmlns:a14="http://schemas.microsoft.com/office/drawing/2010/main" val="0"/>
              </a:ext>
            </a:extLst>
          </a:blip>
          <a:srcRect b="11161"/>
          <a:stretch>
            <a:fillRect/>
          </a:stretch>
        </p:blipFill>
        <p:spPr bwMode="auto">
          <a:xfrm>
            <a:off x="398912" y="4839138"/>
            <a:ext cx="8546592" cy="121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97684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smtClean="0"/>
              <a:t>Module 18.10: Review</a:t>
            </a:r>
            <a:endParaRPr lang="en-US" dirty="0"/>
          </a:p>
        </p:txBody>
      </p:sp>
      <p:sp>
        <p:nvSpPr>
          <p:cNvPr id="30722" name="Content Placeholder 2"/>
          <p:cNvSpPr>
            <a:spLocks noGrp="1"/>
          </p:cNvSpPr>
          <p:nvPr>
            <p:ph idx="1"/>
          </p:nvPr>
        </p:nvSpPr>
        <p:spPr/>
        <p:txBody>
          <a:bodyPr/>
          <a:lstStyle/>
          <a:p>
            <a:pPr marL="514350" indent="-514350">
              <a:buClr>
                <a:srgbClr val="00743A"/>
              </a:buClr>
              <a:buFont typeface="+mj-lt"/>
              <a:buAutoNum type="alphaUcPeriod"/>
            </a:pPr>
            <a:r>
              <a:rPr lang="en-US" dirty="0" smtClean="0"/>
              <a:t>List the phases of the cardiac cycle.</a:t>
            </a:r>
          </a:p>
          <a:p>
            <a:pPr marL="514350" indent="-514350">
              <a:buClr>
                <a:srgbClr val="00743A"/>
              </a:buClr>
              <a:buFont typeface="+mj-lt"/>
              <a:buAutoNum type="alphaUcPeriod"/>
            </a:pPr>
            <a:r>
              <a:rPr lang="en-US" dirty="0" smtClean="0"/>
              <a:t>What are the two phases of ventricular systole?</a:t>
            </a:r>
          </a:p>
          <a:p>
            <a:pPr marL="514350" indent="-514350">
              <a:buClr>
                <a:srgbClr val="00743A"/>
              </a:buClr>
              <a:buFont typeface="+mj-lt"/>
              <a:buAutoNum type="alphaUcPeriod"/>
            </a:pPr>
            <a:r>
              <a:rPr lang="en-US" dirty="0" smtClean="0"/>
              <a:t>Is the heart always pumping blood when pressure in the left ventricle is rising? Explain.</a:t>
            </a:r>
          </a:p>
          <a:p>
            <a:endParaRPr lang="en-US" sz="1200" dirty="0" smtClean="0"/>
          </a:p>
          <a:p>
            <a:r>
              <a:rPr lang="en-US" i="1" dirty="0" smtClean="0"/>
              <a:t>Learning Outcome: </a:t>
            </a:r>
            <a:r>
              <a:rPr lang="en-US" dirty="0" smtClean="0"/>
              <a:t>Explain the events of the cardiac cycle, and relate the heart sounds to specific events.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0963711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446088" y="193675"/>
            <a:ext cx="8288337" cy="1553238"/>
          </a:xfrm>
        </p:spPr>
        <p:txBody>
          <a:bodyPr/>
          <a:lstStyle/>
          <a:p>
            <a:r>
              <a:rPr lang="en-US" dirty="0" smtClean="0"/>
              <a:t>Module 18.11: Cardiac muscle cell contractions last longer than skeletal muscle fiber contractions primarily because of differences in calcium ion membrane permeability</a:t>
            </a:r>
            <a:endParaRPr lang="en-US" dirty="0"/>
          </a:p>
        </p:txBody>
      </p:sp>
      <p:sp>
        <p:nvSpPr>
          <p:cNvPr id="5" name="Footer Placeholder 4"/>
          <p:cNvSpPr>
            <a:spLocks noGrp="1"/>
          </p:cNvSpPr>
          <p:nvPr>
            <p:ph type="ftr" sz="quarter" idx="10"/>
          </p:nvPr>
        </p:nvSpPr>
        <p:spPr/>
        <p:txBody>
          <a:bodyPr/>
          <a:lstStyle/>
          <a:p>
            <a:pPr>
              <a:defRPr/>
            </a:pPr>
            <a:r>
              <a:rPr lang="en-US" smtClean="0"/>
              <a:t>© 2018 Pearson Education, Inc.</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701948962"/>
              </p:ext>
            </p:extLst>
          </p:nvPr>
        </p:nvGraphicFramePr>
        <p:xfrm>
          <a:off x="576968" y="2050788"/>
          <a:ext cx="8026576" cy="4434840"/>
        </p:xfrm>
        <a:graphic>
          <a:graphicData uri="http://schemas.openxmlformats.org/drawingml/2006/table">
            <a:tbl>
              <a:tblPr firstRow="1" bandRow="1">
                <a:tableStyleId>{5C22544A-7EE6-4342-B048-85BDC9FD1C3A}</a:tableStyleId>
              </a:tblPr>
              <a:tblGrid>
                <a:gridCol w="4013288">
                  <a:extLst>
                    <a:ext uri="{9D8B030D-6E8A-4147-A177-3AD203B41FA5}">
                      <a16:colId xmlns="" xmlns:a16="http://schemas.microsoft.com/office/drawing/2014/main" val="20000"/>
                    </a:ext>
                  </a:extLst>
                </a:gridCol>
                <a:gridCol w="4013288">
                  <a:extLst>
                    <a:ext uri="{9D8B030D-6E8A-4147-A177-3AD203B41FA5}">
                      <a16:colId xmlns="" xmlns:a16="http://schemas.microsoft.com/office/drawing/2014/main" val="20001"/>
                    </a:ext>
                  </a:extLst>
                </a:gridCol>
              </a:tblGrid>
              <a:tr h="314511">
                <a:tc>
                  <a:txBody>
                    <a:bodyPr/>
                    <a:lstStyle/>
                    <a:p>
                      <a:pPr algn="ctr"/>
                      <a:r>
                        <a:rPr lang="en-US" sz="2200" dirty="0">
                          <a:latin typeface="+mj-lt"/>
                          <a:cs typeface="Times New Roman" panose="02020603050405020304" pitchFamily="18" charset="0"/>
                        </a:rPr>
                        <a:t>Skeletal Muscle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43A"/>
                    </a:solidFill>
                  </a:tcPr>
                </a:tc>
                <a:tc>
                  <a:txBody>
                    <a:bodyPr/>
                    <a:lstStyle/>
                    <a:p>
                      <a:pPr algn="ctr"/>
                      <a:r>
                        <a:rPr lang="en-US" sz="2200" dirty="0">
                          <a:latin typeface="+mj-lt"/>
                        </a:rPr>
                        <a:t>Cardiac Muscle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43A"/>
                    </a:solidFill>
                  </a:tcPr>
                </a:tc>
                <a:extLst>
                  <a:ext uri="{0D108BD9-81ED-4DB2-BD59-A6C34878D82A}">
                    <a16:rowId xmlns="" xmlns:a16="http://schemas.microsoft.com/office/drawing/2014/main" val="10000"/>
                  </a:ext>
                </a:extLst>
              </a:tr>
              <a:tr h="2935436">
                <a:tc>
                  <a:txBody>
                    <a:bodyPr/>
                    <a:lstStyle/>
                    <a:p>
                      <a:pPr marL="228600" lvl="2" indent="-228600" algn="l" rtl="0" eaLnBrk="0" fontAlgn="base" hangingPunct="0">
                        <a:spcBef>
                          <a:spcPts val="0"/>
                        </a:spcBef>
                        <a:spcAft>
                          <a:spcPts val="600"/>
                        </a:spcAft>
                        <a:buClr>
                          <a:srgbClr val="00743A"/>
                        </a:buClr>
                        <a:buFont typeface="Arial" panose="020B0604020202020204" pitchFamily="34" charset="0"/>
                        <a:buChar char="•"/>
                        <a:tabLst/>
                      </a:pPr>
                      <a:r>
                        <a:rPr lang="en-US" sz="2200" b="0" kern="1200" dirty="0" smtClean="0">
                          <a:solidFill>
                            <a:schemeClr val="tx1"/>
                          </a:solidFill>
                          <a:latin typeface="+mj-lt"/>
                          <a:ea typeface="+mn-ea"/>
                          <a:cs typeface="Times New Roman" panose="02020603050405020304" pitchFamily="18" charset="0"/>
                        </a:rPr>
                        <a:t>Brief action potential; ends as short twitch contraction begins. </a:t>
                      </a:r>
                    </a:p>
                    <a:p>
                      <a:pPr marL="228600" lvl="2" indent="-228600" algn="l" rtl="0" eaLnBrk="0" fontAlgn="base" hangingPunct="0">
                        <a:spcBef>
                          <a:spcPts val="0"/>
                        </a:spcBef>
                        <a:spcAft>
                          <a:spcPts val="600"/>
                        </a:spcAft>
                        <a:buClr>
                          <a:srgbClr val="00743A"/>
                        </a:buClr>
                        <a:buFont typeface="Arial" panose="020B0604020202020204" pitchFamily="34" charset="0"/>
                        <a:buChar char="•"/>
                        <a:tabLst/>
                      </a:pPr>
                      <a:r>
                        <a:rPr lang="en-US" sz="2200" b="0" kern="1200" dirty="0" smtClean="0">
                          <a:solidFill>
                            <a:schemeClr val="tx1"/>
                          </a:solidFill>
                          <a:latin typeface="+mj-lt"/>
                          <a:ea typeface="+mn-ea"/>
                          <a:cs typeface="Times New Roman" panose="02020603050405020304" pitchFamily="18" charset="0"/>
                        </a:rPr>
                        <a:t>Contraction ends when sarcoplasmic reticulum reclaims Ca</a:t>
                      </a:r>
                      <a:r>
                        <a:rPr lang="en-US" sz="2200" b="0" kern="1200" baseline="30000" dirty="0" smtClean="0">
                          <a:solidFill>
                            <a:schemeClr val="tx1"/>
                          </a:solidFill>
                          <a:latin typeface="+mj-lt"/>
                          <a:ea typeface="+mn-ea"/>
                          <a:cs typeface="Times New Roman" panose="02020603050405020304" pitchFamily="18" charset="0"/>
                        </a:rPr>
                        <a:t>2+</a:t>
                      </a:r>
                    </a:p>
                    <a:p>
                      <a:pPr marL="228600" lvl="2" indent="-228600" algn="l" rtl="0" eaLnBrk="0" fontAlgn="base" hangingPunct="0">
                        <a:spcBef>
                          <a:spcPts val="0"/>
                        </a:spcBef>
                        <a:spcAft>
                          <a:spcPts val="600"/>
                        </a:spcAft>
                        <a:buClr>
                          <a:srgbClr val="00743A"/>
                        </a:buClr>
                        <a:buFont typeface="Arial" panose="020B0604020202020204" pitchFamily="34" charset="0"/>
                        <a:buChar char="•"/>
                        <a:tabLst/>
                      </a:pPr>
                      <a:r>
                        <a:rPr lang="en-US" sz="2200" b="0" kern="1200" dirty="0" smtClean="0">
                          <a:solidFill>
                            <a:schemeClr val="tx1"/>
                          </a:solidFill>
                          <a:latin typeface="+mj-lt"/>
                          <a:ea typeface="+mn-ea"/>
                          <a:cs typeface="Times New Roman" panose="02020603050405020304" pitchFamily="18" charset="0"/>
                        </a:rPr>
                        <a:t>Short refractory period ends before peak tension develops</a:t>
                      </a:r>
                    </a:p>
                    <a:p>
                      <a:pPr marL="228600" lvl="2" indent="-228600" algn="l" rtl="0" eaLnBrk="0" fontAlgn="base" hangingPunct="0">
                        <a:spcBef>
                          <a:spcPts val="0"/>
                        </a:spcBef>
                        <a:spcAft>
                          <a:spcPts val="600"/>
                        </a:spcAft>
                        <a:buClr>
                          <a:srgbClr val="00743A"/>
                        </a:buClr>
                        <a:buFont typeface="Arial" panose="020B0604020202020204" pitchFamily="34" charset="0"/>
                        <a:buChar char="•"/>
                        <a:tabLst/>
                      </a:pPr>
                      <a:r>
                        <a:rPr lang="en-US" sz="2200" b="0" kern="1200" dirty="0" smtClean="0">
                          <a:solidFill>
                            <a:schemeClr val="tx1"/>
                          </a:solidFill>
                          <a:latin typeface="+mj-lt"/>
                          <a:ea typeface="+mn-ea"/>
                          <a:cs typeface="Times New Roman" panose="02020603050405020304" pitchFamily="18" charset="0"/>
                        </a:rPr>
                        <a:t>Twitches can summate; tetanus can occur</a:t>
                      </a:r>
                      <a:endParaRPr lang="en-US" sz="22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FFF"/>
                    </a:solidFill>
                  </a:tcPr>
                </a:tc>
                <a:tc>
                  <a:txBody>
                    <a:bodyPr/>
                    <a:lstStyle/>
                    <a:p>
                      <a:pPr marL="228600" lvl="2" indent="-228600" algn="l" rtl="0" eaLnBrk="0" fontAlgn="base" hangingPunct="0">
                        <a:spcBef>
                          <a:spcPts val="0"/>
                        </a:spcBef>
                        <a:spcAft>
                          <a:spcPts val="600"/>
                        </a:spcAft>
                        <a:buClr>
                          <a:srgbClr val="00743A"/>
                        </a:buClr>
                        <a:buFont typeface="Arial" panose="020B0604020202020204" pitchFamily="34" charset="0"/>
                        <a:buChar char="•"/>
                        <a:tabLst/>
                      </a:pPr>
                      <a:r>
                        <a:rPr lang="en-US" sz="2200" b="0" kern="1200" dirty="0" smtClean="0">
                          <a:solidFill>
                            <a:schemeClr val="tx1"/>
                          </a:solidFill>
                          <a:latin typeface="+mj-lt"/>
                          <a:ea typeface="+mn-ea"/>
                          <a:cs typeface="Times New Roman" panose="02020603050405020304" pitchFamily="18" charset="0"/>
                        </a:rPr>
                        <a:t>Long action potential </a:t>
                      </a:r>
                    </a:p>
                    <a:p>
                      <a:pPr marL="228600" lvl="2" indent="-228600" algn="l" rtl="0" eaLnBrk="0" fontAlgn="base" hangingPunct="0">
                        <a:spcBef>
                          <a:spcPts val="0"/>
                        </a:spcBef>
                        <a:spcAft>
                          <a:spcPts val="600"/>
                        </a:spcAft>
                        <a:buClr>
                          <a:srgbClr val="00743A"/>
                        </a:buClr>
                        <a:buFont typeface="Arial" panose="020B0604020202020204" pitchFamily="34" charset="0"/>
                        <a:buChar char="•"/>
                        <a:tabLst/>
                      </a:pPr>
                      <a:r>
                        <a:rPr lang="en-US" sz="2200" b="0" kern="1200" dirty="0" smtClean="0">
                          <a:solidFill>
                            <a:schemeClr val="tx1"/>
                          </a:solidFill>
                          <a:latin typeface="+mj-lt"/>
                          <a:ea typeface="+mn-ea"/>
                          <a:cs typeface="Times New Roman" panose="02020603050405020304" pitchFamily="18" charset="0"/>
                        </a:rPr>
                        <a:t>Ca</a:t>
                      </a:r>
                      <a:r>
                        <a:rPr lang="en-US" sz="2200" b="0" kern="1200" baseline="30000" dirty="0" smtClean="0">
                          <a:solidFill>
                            <a:schemeClr val="tx1"/>
                          </a:solidFill>
                          <a:latin typeface="+mj-lt"/>
                          <a:ea typeface="+mn-ea"/>
                          <a:cs typeface="Times New Roman" panose="02020603050405020304" pitchFamily="18" charset="0"/>
                        </a:rPr>
                        <a:t>2+</a:t>
                      </a:r>
                      <a:r>
                        <a:rPr lang="en-US" sz="2200" b="0" kern="1200" dirty="0" smtClean="0">
                          <a:solidFill>
                            <a:schemeClr val="tx1"/>
                          </a:solidFill>
                          <a:latin typeface="+mj-lt"/>
                          <a:ea typeface="+mn-ea"/>
                          <a:cs typeface="Times New Roman" panose="02020603050405020304" pitchFamily="18" charset="0"/>
                        </a:rPr>
                        <a:t> enters cells over prolonged period</a:t>
                      </a:r>
                    </a:p>
                    <a:p>
                      <a:pPr marL="228600" lvl="2" indent="-228600" algn="l" rtl="0" eaLnBrk="0" fontAlgn="base" hangingPunct="0">
                        <a:spcBef>
                          <a:spcPts val="0"/>
                        </a:spcBef>
                        <a:spcAft>
                          <a:spcPts val="600"/>
                        </a:spcAft>
                        <a:buClr>
                          <a:srgbClr val="00743A"/>
                        </a:buClr>
                        <a:buFont typeface="Arial" panose="020B0604020202020204" pitchFamily="34" charset="0"/>
                        <a:buChar char="•"/>
                        <a:tabLst/>
                      </a:pPr>
                      <a:r>
                        <a:rPr lang="en-US" sz="2200" b="0" kern="1200" dirty="0" smtClean="0">
                          <a:solidFill>
                            <a:schemeClr val="tx1"/>
                          </a:solidFill>
                          <a:latin typeface="+mj-lt"/>
                          <a:ea typeface="+mn-ea"/>
                          <a:cs typeface="Times New Roman" panose="02020603050405020304" pitchFamily="18" charset="0"/>
                        </a:rPr>
                        <a:t>Long contraction </a:t>
                      </a:r>
                      <a:br>
                        <a:rPr lang="en-US" sz="2200" b="0" kern="1200" dirty="0" smtClean="0">
                          <a:solidFill>
                            <a:schemeClr val="tx1"/>
                          </a:solidFill>
                          <a:latin typeface="+mj-lt"/>
                          <a:ea typeface="+mn-ea"/>
                          <a:cs typeface="Times New Roman" panose="02020603050405020304" pitchFamily="18" charset="0"/>
                        </a:rPr>
                      </a:br>
                      <a:r>
                        <a:rPr lang="en-US" sz="2200" b="0" kern="1200" dirty="0" smtClean="0">
                          <a:solidFill>
                            <a:schemeClr val="tx1"/>
                          </a:solidFill>
                          <a:latin typeface="+mj-lt"/>
                          <a:ea typeface="+mn-ea"/>
                          <a:cs typeface="Times New Roman" panose="02020603050405020304" pitchFamily="18" charset="0"/>
                        </a:rPr>
                        <a:t>(~250 </a:t>
                      </a:r>
                      <a:r>
                        <a:rPr lang="en-US" sz="2200" b="0" kern="1200" dirty="0" err="1" smtClean="0">
                          <a:solidFill>
                            <a:schemeClr val="tx1"/>
                          </a:solidFill>
                          <a:latin typeface="+mj-lt"/>
                          <a:ea typeface="+mn-ea"/>
                          <a:cs typeface="Times New Roman" panose="02020603050405020304" pitchFamily="18" charset="0"/>
                        </a:rPr>
                        <a:t>msec</a:t>
                      </a:r>
                      <a:r>
                        <a:rPr lang="en-US" sz="2200" b="0" kern="1200" dirty="0" smtClean="0">
                          <a:solidFill>
                            <a:schemeClr val="tx1"/>
                          </a:solidFill>
                          <a:latin typeface="+mj-lt"/>
                          <a:ea typeface="+mn-ea"/>
                          <a:cs typeface="Times New Roman" panose="02020603050405020304" pitchFamily="18" charset="0"/>
                        </a:rPr>
                        <a:t>)</a:t>
                      </a:r>
                    </a:p>
                    <a:p>
                      <a:pPr marL="228600" lvl="2" indent="-228600" algn="l" rtl="0" eaLnBrk="0" fontAlgn="base" hangingPunct="0">
                        <a:spcBef>
                          <a:spcPts val="0"/>
                        </a:spcBef>
                        <a:spcAft>
                          <a:spcPts val="600"/>
                        </a:spcAft>
                        <a:buClr>
                          <a:srgbClr val="00743A"/>
                        </a:buClr>
                        <a:buFont typeface="Arial" panose="020B0604020202020204" pitchFamily="34" charset="0"/>
                        <a:buChar char="•"/>
                        <a:tabLst/>
                      </a:pPr>
                      <a:r>
                        <a:rPr lang="en-US" sz="2200" b="0" kern="1200" dirty="0" smtClean="0">
                          <a:solidFill>
                            <a:schemeClr val="tx1"/>
                          </a:solidFill>
                          <a:latin typeface="+mj-lt"/>
                          <a:ea typeface="+mn-ea"/>
                          <a:cs typeface="Times New Roman" panose="02020603050405020304" pitchFamily="18" charset="0"/>
                        </a:rPr>
                        <a:t>Refractory period continues into relaxation</a:t>
                      </a:r>
                    </a:p>
                    <a:p>
                      <a:pPr marL="228600" lvl="2" indent="-228600" algn="l" rtl="0" eaLnBrk="0" fontAlgn="base" hangingPunct="0">
                        <a:spcBef>
                          <a:spcPts val="0"/>
                        </a:spcBef>
                        <a:spcAft>
                          <a:spcPts val="600"/>
                        </a:spcAft>
                        <a:buClr>
                          <a:srgbClr val="00743A"/>
                        </a:buClr>
                        <a:buFont typeface="Arial" panose="020B0604020202020204" pitchFamily="34" charset="0"/>
                        <a:buChar char="•"/>
                        <a:tabLst/>
                      </a:pPr>
                      <a:r>
                        <a:rPr lang="en-US" sz="2200" b="0" kern="1200" dirty="0" smtClean="0">
                          <a:solidFill>
                            <a:schemeClr val="tx1"/>
                          </a:solidFill>
                          <a:latin typeface="+mj-lt"/>
                          <a:ea typeface="+mn-ea"/>
                          <a:cs typeface="Times New Roman" panose="02020603050405020304" pitchFamily="18" charset="0"/>
                        </a:rPr>
                        <a:t>No tetanic contractions occur (heart couldn’t pump blood)</a:t>
                      </a:r>
                      <a:endParaRPr lang="en-US" sz="22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FFF"/>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33886759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20520" y="503704"/>
            <a:ext cx="1556965" cy="215444"/>
          </a:xfrm>
          <a:prstGeom prst="rect">
            <a:avLst/>
          </a:prstGeom>
          <a:noFill/>
        </p:spPr>
        <p:txBody>
          <a:bodyPr wrap="none" lIns="0" tIns="0" rIns="0" bIns="0" rtlCol="0">
            <a:spAutoFit/>
          </a:bodyPr>
          <a:lstStyle/>
          <a:p>
            <a:pPr fontAlgn="auto">
              <a:spcBef>
                <a:spcPts val="0"/>
              </a:spcBef>
              <a:spcAft>
                <a:spcPts val="0"/>
              </a:spcAft>
            </a:pPr>
            <a:r>
              <a:rPr lang="en-US" sz="1400" b="1" smtClean="0">
                <a:solidFill>
                  <a:prstClr val="white"/>
                </a:solidFill>
                <a:latin typeface="Arial Black" pitchFamily="34" charset="0"/>
                <a:cs typeface="Arial" pitchFamily="34" charset="0"/>
              </a:rPr>
              <a:t>Skeletal Muscle</a:t>
            </a:r>
            <a:endParaRPr lang="en-US" sz="1400" b="1" baseline="-25000" dirty="0">
              <a:solidFill>
                <a:prstClr val="white"/>
              </a:solidFill>
              <a:latin typeface="Arial Black" pitchFamily="34" charset="0"/>
              <a:cs typeface="Arial" pitchFamily="34" charset="0"/>
            </a:endParaRPr>
          </a:p>
        </p:txBody>
      </p:sp>
      <p:sp>
        <p:nvSpPr>
          <p:cNvPr id="2" name="Title 1"/>
          <p:cNvSpPr>
            <a:spLocks noGrp="1"/>
          </p:cNvSpPr>
          <p:nvPr>
            <p:ph type="title"/>
          </p:nvPr>
        </p:nvSpPr>
        <p:spPr/>
        <p:txBody>
          <a:bodyPr/>
          <a:lstStyle/>
          <a:p>
            <a:r>
              <a:rPr lang="en-US" dirty="0"/>
              <a:t>Skeletal muscle fiber contraction</a:t>
            </a:r>
          </a:p>
        </p:txBody>
      </p:sp>
      <p:sp>
        <p:nvSpPr>
          <p:cNvPr id="8" name="Footer Placeholder 7"/>
          <p:cNvSpPr>
            <a:spLocks noGrp="1"/>
          </p:cNvSpPr>
          <p:nvPr>
            <p:ph type="ftr" sz="quarter" idx="10"/>
          </p:nvPr>
        </p:nvSpPr>
        <p:spPr/>
        <p:txBody>
          <a:bodyPr/>
          <a:lstStyle/>
          <a:p>
            <a:pPr>
              <a:defRPr/>
            </a:pPr>
            <a:r>
              <a:rPr lang="en-US" smtClean="0"/>
              <a:t>© 2018 Pearson Education, Inc.</a:t>
            </a:r>
            <a:endParaRPr lang="en-US" dirty="0"/>
          </a:p>
        </p:txBody>
      </p:sp>
      <p:pic>
        <p:nvPicPr>
          <p:cNvPr id="12" name="Picture 44" descr="\\192.168.4.30\conversion\IRDVD\JPG Creation\Martini _VAP3E\Output\Chapter 18\JPEG FILES\Labeled\fig_18_11_01-L.jpg"/>
          <p:cNvPicPr>
            <a:picLocks noChangeAspect="1" noChangeArrowheads="1"/>
          </p:cNvPicPr>
          <p:nvPr/>
        </p:nvPicPr>
        <p:blipFill>
          <a:blip r:embed="rId3">
            <a:extLst>
              <a:ext uri="{28A0092B-C50C-407E-A947-70E740481C1C}">
                <a14:useLocalDpi xmlns:a14="http://schemas.microsoft.com/office/drawing/2010/main" val="0"/>
              </a:ext>
            </a:extLst>
          </a:blip>
          <a:srcRect b="2541"/>
          <a:stretch>
            <a:fillRect/>
          </a:stretch>
        </p:blipFill>
        <p:spPr bwMode="auto">
          <a:xfrm>
            <a:off x="657795" y="1150938"/>
            <a:ext cx="7691933" cy="5261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16709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20520" y="503704"/>
            <a:ext cx="1556965" cy="215444"/>
          </a:xfrm>
          <a:prstGeom prst="rect">
            <a:avLst/>
          </a:prstGeom>
          <a:noFill/>
        </p:spPr>
        <p:txBody>
          <a:bodyPr wrap="none" lIns="0" tIns="0" rIns="0" bIns="0" rtlCol="0">
            <a:spAutoFit/>
          </a:bodyPr>
          <a:lstStyle/>
          <a:p>
            <a:pPr fontAlgn="auto">
              <a:spcBef>
                <a:spcPts val="0"/>
              </a:spcBef>
              <a:spcAft>
                <a:spcPts val="0"/>
              </a:spcAft>
            </a:pPr>
            <a:r>
              <a:rPr lang="en-US" sz="1400" b="1" smtClean="0">
                <a:solidFill>
                  <a:prstClr val="white"/>
                </a:solidFill>
                <a:latin typeface="Arial Black" pitchFamily="34" charset="0"/>
                <a:cs typeface="Arial" pitchFamily="34" charset="0"/>
              </a:rPr>
              <a:t>Skeletal Muscle</a:t>
            </a:r>
            <a:endParaRPr lang="en-US" sz="1400" b="1" baseline="-25000" dirty="0">
              <a:solidFill>
                <a:prstClr val="white"/>
              </a:solidFill>
              <a:latin typeface="Arial Black" pitchFamily="34" charset="0"/>
              <a:cs typeface="Arial" pitchFamily="34" charset="0"/>
            </a:endParaRPr>
          </a:p>
        </p:txBody>
      </p:sp>
      <p:sp>
        <p:nvSpPr>
          <p:cNvPr id="2" name="Title 1"/>
          <p:cNvSpPr>
            <a:spLocks noGrp="1"/>
          </p:cNvSpPr>
          <p:nvPr>
            <p:ph type="title"/>
          </p:nvPr>
        </p:nvSpPr>
        <p:spPr/>
        <p:txBody>
          <a:bodyPr/>
          <a:lstStyle/>
          <a:p>
            <a:r>
              <a:rPr lang="en-US" dirty="0"/>
              <a:t>Cardiac muscle cell contraction</a:t>
            </a:r>
          </a:p>
        </p:txBody>
      </p:sp>
      <p:sp>
        <p:nvSpPr>
          <p:cNvPr id="8" name="Footer Placeholder 7"/>
          <p:cNvSpPr>
            <a:spLocks noGrp="1"/>
          </p:cNvSpPr>
          <p:nvPr>
            <p:ph type="ftr" sz="quarter" idx="10"/>
          </p:nvPr>
        </p:nvSpPr>
        <p:spPr/>
        <p:txBody>
          <a:bodyPr/>
          <a:lstStyle/>
          <a:p>
            <a:pPr>
              <a:defRPr/>
            </a:pPr>
            <a:r>
              <a:rPr lang="en-US" smtClean="0"/>
              <a:t>© 2018 Pearson Education, Inc.</a:t>
            </a:r>
            <a:endParaRPr lang="en-US" dirty="0"/>
          </a:p>
        </p:txBody>
      </p:sp>
      <p:pic>
        <p:nvPicPr>
          <p:cNvPr id="12" name="Picture 45" descr="\\192.168.4.30\conversion\IRDVD\JPG Creation\Martini _VAP3E\Output\Chapter 18\JPEG FILES\Labeled\fig_18_11_02-L.jpg"/>
          <p:cNvPicPr>
            <a:picLocks noChangeAspect="1" noChangeArrowheads="1"/>
          </p:cNvPicPr>
          <p:nvPr/>
        </p:nvPicPr>
        <p:blipFill>
          <a:blip r:embed="rId3">
            <a:extLst>
              <a:ext uri="{28A0092B-C50C-407E-A947-70E740481C1C}">
                <a14:useLocalDpi xmlns:a14="http://schemas.microsoft.com/office/drawing/2010/main" val="0"/>
              </a:ext>
            </a:extLst>
          </a:blip>
          <a:srcRect b="2441"/>
          <a:stretch>
            <a:fillRect/>
          </a:stretch>
        </p:blipFill>
        <p:spPr bwMode="auto">
          <a:xfrm>
            <a:off x="783550" y="857355"/>
            <a:ext cx="7613412" cy="5424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86115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smtClean="0"/>
              <a:t>Module 18.11: Cardiac muscle cell contraction</a:t>
            </a:r>
            <a:br>
              <a:rPr lang="en-US" smtClean="0"/>
            </a:br>
            <a:endParaRPr lang="en-US" dirty="0"/>
          </a:p>
        </p:txBody>
      </p:sp>
      <p:sp>
        <p:nvSpPr>
          <p:cNvPr id="10" name="Content Placeholder 9"/>
          <p:cNvSpPr>
            <a:spLocks noGrp="1"/>
          </p:cNvSpPr>
          <p:nvPr>
            <p:ph idx="1"/>
          </p:nvPr>
        </p:nvSpPr>
        <p:spPr/>
        <p:txBody>
          <a:bodyPr/>
          <a:lstStyle/>
          <a:p>
            <a:r>
              <a:rPr lang="en-US" b="1" dirty="0" smtClean="0"/>
              <a:t>Three stages of a cardiac muscle action potential</a:t>
            </a:r>
          </a:p>
          <a:p>
            <a:pPr marL="690563" lvl="1" indent="-514350">
              <a:lnSpc>
                <a:spcPts val="2800"/>
              </a:lnSpc>
              <a:buFont typeface="+mj-lt"/>
              <a:buAutoNum type="arabicPeriod"/>
            </a:pPr>
            <a:r>
              <a:rPr lang="en-US" dirty="0" smtClean="0"/>
              <a:t>Rapid depolarization</a:t>
            </a:r>
          </a:p>
          <a:p>
            <a:pPr marL="690563" lvl="1" indent="-514350">
              <a:lnSpc>
                <a:spcPts val="2800"/>
              </a:lnSpc>
              <a:buFont typeface="+mj-lt"/>
              <a:buAutoNum type="arabicPeriod"/>
            </a:pPr>
            <a:r>
              <a:rPr lang="en-US" dirty="0" smtClean="0"/>
              <a:t>Plateau</a:t>
            </a:r>
          </a:p>
          <a:p>
            <a:pPr marL="690563" lvl="1" indent="-514350">
              <a:lnSpc>
                <a:spcPts val="2800"/>
              </a:lnSpc>
              <a:buFont typeface="+mj-lt"/>
              <a:buAutoNum type="arabicPeriod"/>
            </a:pPr>
            <a:r>
              <a:rPr lang="en-US" dirty="0" smtClean="0"/>
              <a:t>Repolarization</a:t>
            </a:r>
            <a:endParaRPr lang="en-US" dirty="0"/>
          </a:p>
        </p:txBody>
      </p:sp>
      <p:sp>
        <p:nvSpPr>
          <p:cNvPr id="6" name="Title 1"/>
          <p:cNvSpPr txBox="1">
            <a:spLocks/>
          </p:cNvSpPr>
          <p:nvPr/>
        </p:nvSpPr>
        <p:spPr>
          <a:xfrm>
            <a:off x="446088" y="84932"/>
            <a:ext cx="8288337" cy="6731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endParaRPr lang="en-US" sz="2000" dirty="0">
              <a:latin typeface="Arial Narrow" panose="020B0606020202030204" pitchFamily="34" charset="0"/>
            </a:endParaRPr>
          </a:p>
        </p:txBody>
      </p:sp>
      <p:sp>
        <p:nvSpPr>
          <p:cNvPr id="11" name="Footer Placeholder 10"/>
          <p:cNvSpPr>
            <a:spLocks noGrp="1"/>
          </p:cNvSpPr>
          <p:nvPr>
            <p:ph type="ftr" sz="quarter" idx="10"/>
          </p:nvPr>
        </p:nvSpPr>
        <p:spPr/>
        <p:txBody>
          <a:bodyPr/>
          <a:lstStyle/>
          <a:p>
            <a:pPr>
              <a:defRPr/>
            </a:pPr>
            <a:r>
              <a:rPr lang="en-US" smtClean="0"/>
              <a:t>© 2018 Pearson Education, Inc.</a:t>
            </a:r>
            <a:endParaRPr lang="en-US" dirty="0"/>
          </a:p>
        </p:txBody>
      </p:sp>
      <p:pic>
        <p:nvPicPr>
          <p:cNvPr id="15" name="Picture 46" descr="\\192.168.4.30\conversion\IRDVD\JPG Creation\Martini _VAP3E\Output\Chapter 18\JPEG FILES\Labeled\fig_18_11_03-L.jpg"/>
          <p:cNvPicPr>
            <a:picLocks noChangeAspect="1" noChangeArrowheads="1"/>
          </p:cNvPicPr>
          <p:nvPr/>
        </p:nvPicPr>
        <p:blipFill>
          <a:blip r:embed="rId2">
            <a:extLst>
              <a:ext uri="{28A0092B-C50C-407E-A947-70E740481C1C}">
                <a14:useLocalDpi xmlns:a14="http://schemas.microsoft.com/office/drawing/2010/main" val="0"/>
              </a:ext>
            </a:extLst>
          </a:blip>
          <a:srcRect b="2990"/>
          <a:stretch>
            <a:fillRect/>
          </a:stretch>
        </p:blipFill>
        <p:spPr bwMode="auto">
          <a:xfrm>
            <a:off x="2849935" y="3263935"/>
            <a:ext cx="5982614" cy="3460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6880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dirty="0" smtClean="0"/>
              <a:t>Module 18.2: The heart is located in the mediastinum and is enclosed by the pericardial cavity</a:t>
            </a:r>
            <a:endParaRPr lang="en-US" dirty="0"/>
          </a:p>
        </p:txBody>
      </p:sp>
      <p:sp>
        <p:nvSpPr>
          <p:cNvPr id="2" name="Content Placeholder 1"/>
          <p:cNvSpPr>
            <a:spLocks noGrp="1"/>
          </p:cNvSpPr>
          <p:nvPr>
            <p:ph idx="1"/>
          </p:nvPr>
        </p:nvSpPr>
        <p:spPr>
          <a:xfrm>
            <a:off x="446088" y="1612900"/>
            <a:ext cx="8288337" cy="4637088"/>
          </a:xfrm>
        </p:spPr>
        <p:txBody>
          <a:bodyPr/>
          <a:lstStyle/>
          <a:p>
            <a:r>
              <a:rPr lang="en-US" b="1" dirty="0" smtClean="0"/>
              <a:t>Mediastinum </a:t>
            </a:r>
            <a:r>
              <a:rPr lang="en-US" dirty="0" smtClean="0"/>
              <a:t>= space or region in thorax between the two pleural cavities (between the lungs)</a:t>
            </a:r>
            <a:endParaRPr lang="en-US" dirty="0"/>
          </a:p>
        </p:txBody>
      </p:sp>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pic>
        <p:nvPicPr>
          <p:cNvPr id="7" name="Picture 4" descr="\\192.168.4.30\conversion\IRDVD\JPG Creation\Martini _VAP3E\Output\Chapter 18\JPEG FILES\Labeled\fig_18_02_01-L.jpg"/>
          <p:cNvPicPr>
            <a:picLocks noChangeAspect="1" noChangeArrowheads="1"/>
          </p:cNvPicPr>
          <p:nvPr/>
        </p:nvPicPr>
        <p:blipFill>
          <a:blip r:embed="rId3">
            <a:extLst>
              <a:ext uri="{28A0092B-C50C-407E-A947-70E740481C1C}">
                <a14:useLocalDpi xmlns:a14="http://schemas.microsoft.com/office/drawing/2010/main" val="0"/>
              </a:ext>
            </a:extLst>
          </a:blip>
          <a:srcRect b="3467"/>
          <a:stretch>
            <a:fillRect/>
          </a:stretch>
        </p:blipFill>
        <p:spPr bwMode="auto">
          <a:xfrm>
            <a:off x="1073642" y="2929097"/>
            <a:ext cx="7033228" cy="3491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96647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p:txBody>
          <a:bodyPr/>
          <a:lstStyle/>
          <a:p>
            <a:r>
              <a:rPr lang="en-US" smtClean="0"/>
              <a:t>Module 18.11: Cardiac muscle cell contraction</a:t>
            </a:r>
            <a:br>
              <a:rPr lang="en-US" smtClean="0"/>
            </a:br>
            <a:endParaRPr lang="en-US" dirty="0"/>
          </a:p>
        </p:txBody>
      </p:sp>
      <p:sp>
        <p:nvSpPr>
          <p:cNvPr id="27" name="Content Placeholder 26"/>
          <p:cNvSpPr>
            <a:spLocks noGrp="1"/>
          </p:cNvSpPr>
          <p:nvPr>
            <p:ph idx="1"/>
          </p:nvPr>
        </p:nvSpPr>
        <p:spPr/>
        <p:txBody>
          <a:bodyPr/>
          <a:lstStyle/>
          <a:p>
            <a:pPr marL="514350" lvl="1" indent="-514350">
              <a:buFont typeface="+mj-lt"/>
              <a:buAutoNum type="arabicPeriod"/>
            </a:pPr>
            <a:r>
              <a:rPr lang="en-US" sz="2800" dirty="0" smtClean="0"/>
              <a:t>​</a:t>
            </a:r>
            <a:r>
              <a:rPr lang="en-US" sz="2800" b="1" dirty="0" smtClean="0"/>
              <a:t>Rapid depolarization</a:t>
            </a:r>
            <a:r>
              <a:rPr lang="en-US" sz="2800" dirty="0" smtClean="0"/>
              <a:t>—similar to that in skeletal muscle</a:t>
            </a:r>
          </a:p>
          <a:p>
            <a:pPr lvl="1"/>
            <a:r>
              <a:rPr lang="en-US" dirty="0" smtClean="0"/>
              <a:t>At threshold, voltage-gated </a:t>
            </a:r>
            <a:r>
              <a:rPr lang="en-US" b="1" dirty="0" smtClean="0"/>
              <a:t>fast</a:t>
            </a:r>
            <a:r>
              <a:rPr lang="en-US" dirty="0" smtClean="0"/>
              <a:t> </a:t>
            </a:r>
            <a:r>
              <a:rPr lang="en-US" b="1" dirty="0" smtClean="0"/>
              <a:t>sodium</a:t>
            </a:r>
            <a:r>
              <a:rPr lang="en-US" dirty="0" smtClean="0"/>
              <a:t> </a:t>
            </a:r>
            <a:r>
              <a:rPr lang="en-US" b="1" dirty="0" smtClean="0"/>
              <a:t>channels</a:t>
            </a:r>
            <a:r>
              <a:rPr lang="en-US" dirty="0" smtClean="0"/>
              <a:t> open</a:t>
            </a:r>
          </a:p>
          <a:p>
            <a:pPr lvl="1"/>
            <a:r>
              <a:rPr lang="en-US" dirty="0" smtClean="0"/>
              <a:t>Massive, rapid Na</a:t>
            </a:r>
            <a:r>
              <a:rPr lang="en-US" baseline="30000" dirty="0" smtClean="0"/>
              <a:t>+</a:t>
            </a:r>
            <a:r>
              <a:rPr lang="en-US" dirty="0" smtClean="0"/>
              <a:t> influx </a:t>
            </a:r>
          </a:p>
          <a:p>
            <a:pPr lvl="1"/>
            <a:r>
              <a:rPr lang="en-US" dirty="0" smtClean="0"/>
              <a:t>Channels </a:t>
            </a:r>
            <a:br>
              <a:rPr lang="en-US" dirty="0" smtClean="0"/>
            </a:br>
            <a:r>
              <a:rPr lang="en-US" dirty="0" smtClean="0"/>
              <a:t>open quickly</a:t>
            </a:r>
            <a:br>
              <a:rPr lang="en-US" dirty="0" smtClean="0"/>
            </a:br>
            <a:r>
              <a:rPr lang="en-US" dirty="0" smtClean="0"/>
              <a:t>and very </a:t>
            </a:r>
            <a:br>
              <a:rPr lang="en-US" dirty="0" smtClean="0"/>
            </a:br>
            <a:r>
              <a:rPr lang="en-US" dirty="0" smtClean="0"/>
              <a:t>briefly</a:t>
            </a:r>
            <a:endParaRPr lang="en-US" dirty="0"/>
          </a:p>
        </p:txBody>
      </p:sp>
      <p:sp>
        <p:nvSpPr>
          <p:cNvPr id="25" name="Footer Placeholder 24"/>
          <p:cNvSpPr>
            <a:spLocks noGrp="1"/>
          </p:cNvSpPr>
          <p:nvPr>
            <p:ph type="ftr" sz="quarter" idx="10"/>
          </p:nvPr>
        </p:nvSpPr>
        <p:spPr/>
        <p:txBody>
          <a:bodyPr/>
          <a:lstStyle/>
          <a:p>
            <a:r>
              <a:rPr lang="en-US" smtClean="0"/>
              <a:t>© 2018 Pearson Education, Inc.</a:t>
            </a:r>
            <a:endParaRPr lang="en-US" dirty="0"/>
          </a:p>
        </p:txBody>
      </p:sp>
      <p:sp>
        <p:nvSpPr>
          <p:cNvPr id="6" name="Title 1"/>
          <p:cNvSpPr txBox="1">
            <a:spLocks/>
          </p:cNvSpPr>
          <p:nvPr/>
        </p:nvSpPr>
        <p:spPr>
          <a:xfrm>
            <a:off x="446088" y="84932"/>
            <a:ext cx="8288337" cy="6731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endParaRPr lang="en-US" sz="2000" dirty="0">
              <a:latin typeface="Arial Narrow" panose="020B0606020202030204" pitchFamily="34" charset="0"/>
            </a:endParaRPr>
          </a:p>
        </p:txBody>
      </p:sp>
      <p:pic>
        <p:nvPicPr>
          <p:cNvPr id="29" name="Picture 47" descr="C:\Users\rajesh\Desktop\12-May\Lecture 9, 10 &amp;18\JPG\fig_18_11_03-01-L.jpg"/>
          <p:cNvPicPr>
            <a:picLocks noChangeAspect="1" noChangeArrowheads="1"/>
          </p:cNvPicPr>
          <p:nvPr/>
        </p:nvPicPr>
        <p:blipFill>
          <a:blip r:embed="rId3">
            <a:extLst>
              <a:ext uri="{28A0092B-C50C-407E-A947-70E740481C1C}">
                <a14:useLocalDpi xmlns:a14="http://schemas.microsoft.com/office/drawing/2010/main" val="0"/>
              </a:ext>
            </a:extLst>
          </a:blip>
          <a:srcRect b="2990"/>
          <a:stretch>
            <a:fillRect/>
          </a:stretch>
        </p:blipFill>
        <p:spPr bwMode="auto">
          <a:xfrm>
            <a:off x="3086100" y="3362813"/>
            <a:ext cx="5811683" cy="3361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3685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Module 18.11: Cardiac muscle cell contraction</a:t>
            </a:r>
            <a:br>
              <a:rPr lang="en-US" smtClean="0"/>
            </a:br>
            <a:endParaRPr lang="en-US" dirty="0"/>
          </a:p>
        </p:txBody>
      </p:sp>
      <p:sp>
        <p:nvSpPr>
          <p:cNvPr id="27" name="Content Placeholder 26"/>
          <p:cNvSpPr>
            <a:spLocks noGrp="1"/>
          </p:cNvSpPr>
          <p:nvPr>
            <p:ph idx="1"/>
          </p:nvPr>
        </p:nvSpPr>
        <p:spPr>
          <a:xfrm>
            <a:off x="446087" y="909522"/>
            <a:ext cx="8520491" cy="5340466"/>
          </a:xfrm>
        </p:spPr>
        <p:txBody>
          <a:bodyPr/>
          <a:lstStyle/>
          <a:p>
            <a:pPr marL="514350" lvl="1" indent="-514350">
              <a:buFont typeface="+mj-lt"/>
              <a:buAutoNum type="arabicPeriod" startAt="2"/>
            </a:pPr>
            <a:r>
              <a:rPr lang="en-US" sz="2800" dirty="0" smtClean="0"/>
              <a:t>​</a:t>
            </a:r>
            <a:r>
              <a:rPr lang="en-US" sz="2800" b="1" dirty="0" smtClean="0"/>
              <a:t>Plateau</a:t>
            </a:r>
            <a:r>
              <a:rPr lang="en-US" dirty="0" smtClean="0"/>
              <a:t>	 </a:t>
            </a:r>
          </a:p>
          <a:p>
            <a:pPr lvl="1"/>
            <a:r>
              <a:rPr lang="en-US" dirty="0" smtClean="0"/>
              <a:t>Membrane potential stays near 0 mV due to 2 opposing factors:</a:t>
            </a:r>
          </a:p>
          <a:p>
            <a:pPr lvl="2"/>
            <a:r>
              <a:rPr lang="en-US" b="1" dirty="0" smtClean="0"/>
              <a:t>Fast</a:t>
            </a:r>
            <a:r>
              <a:rPr lang="en-US" dirty="0" smtClean="0"/>
              <a:t> </a:t>
            </a:r>
            <a:r>
              <a:rPr lang="en-US" b="1" dirty="0" smtClean="0"/>
              <a:t>sodium</a:t>
            </a:r>
            <a:r>
              <a:rPr lang="en-US" dirty="0" smtClean="0"/>
              <a:t> </a:t>
            </a:r>
            <a:r>
              <a:rPr lang="en-US" b="1" dirty="0" smtClean="0"/>
              <a:t>channels</a:t>
            </a:r>
            <a:r>
              <a:rPr lang="en-US" dirty="0" smtClean="0"/>
              <a:t> close as potential nears +30 mV </a:t>
            </a:r>
          </a:p>
          <a:p>
            <a:pPr lvl="2"/>
            <a:r>
              <a:rPr lang="en-US" dirty="0" smtClean="0"/>
              <a:t>Cell actively pumps Na</a:t>
            </a:r>
            <a:r>
              <a:rPr lang="en-US" baseline="30000" dirty="0" smtClean="0"/>
              <a:t>+</a:t>
            </a:r>
            <a:r>
              <a:rPr lang="en-US" dirty="0" smtClean="0"/>
              <a:t> out </a:t>
            </a:r>
          </a:p>
          <a:p>
            <a:pPr lvl="1"/>
            <a:r>
              <a:rPr lang="en-US" dirty="0" smtClean="0"/>
              <a:t>Voltage-gated </a:t>
            </a:r>
            <a:r>
              <a:rPr lang="en-US" b="1" dirty="0" smtClean="0"/>
              <a:t>slow</a:t>
            </a:r>
            <a:r>
              <a:rPr lang="en-US" dirty="0" smtClean="0"/>
              <a:t> </a:t>
            </a:r>
            <a:r>
              <a:rPr lang="en-US" b="1" dirty="0" smtClean="0"/>
              <a:t>calcium</a:t>
            </a:r>
            <a:r>
              <a:rPr lang="en-US" dirty="0" smtClean="0"/>
              <a:t> </a:t>
            </a:r>
            <a:r>
              <a:rPr lang="en-US" b="1" dirty="0" smtClean="0"/>
              <a:t>channels</a:t>
            </a:r>
            <a:r>
              <a:rPr lang="en-US" dirty="0" smtClean="0"/>
              <a:t> open—</a:t>
            </a:r>
            <a:br>
              <a:rPr lang="en-US" dirty="0" smtClean="0"/>
            </a:br>
            <a:r>
              <a:rPr lang="en-US" dirty="0" smtClean="0"/>
              <a:t>Ca</a:t>
            </a:r>
            <a:r>
              <a:rPr lang="en-US" baseline="30000" dirty="0" smtClean="0"/>
              <a:t>2+</a:t>
            </a:r>
            <a:r>
              <a:rPr lang="en-US" dirty="0" smtClean="0"/>
              <a:t> influx (open </a:t>
            </a:r>
            <a:br>
              <a:rPr lang="en-US" dirty="0" smtClean="0"/>
            </a:br>
            <a:r>
              <a:rPr lang="en-US" dirty="0" smtClean="0"/>
              <a:t>slowly/stay open </a:t>
            </a:r>
            <a:br>
              <a:rPr lang="en-US" dirty="0" smtClean="0"/>
            </a:br>
            <a:r>
              <a:rPr lang="en-US" dirty="0" smtClean="0"/>
              <a:t>~175 </a:t>
            </a:r>
            <a:r>
              <a:rPr lang="en-US" dirty="0" err="1" smtClean="0"/>
              <a:t>msec</a:t>
            </a:r>
            <a:r>
              <a:rPr lang="en-US" dirty="0" smtClean="0"/>
              <a:t>)</a:t>
            </a:r>
            <a:endParaRPr lang="en-US" dirty="0"/>
          </a:p>
        </p:txBody>
      </p:sp>
      <p:sp>
        <p:nvSpPr>
          <p:cNvPr id="31" name="Footer Placeholder 30"/>
          <p:cNvSpPr>
            <a:spLocks noGrp="1"/>
          </p:cNvSpPr>
          <p:nvPr>
            <p:ph type="ftr" sz="quarter" idx="10"/>
          </p:nvPr>
        </p:nvSpPr>
        <p:spPr/>
        <p:txBody>
          <a:bodyPr/>
          <a:lstStyle/>
          <a:p>
            <a:r>
              <a:rPr lang="en-US" smtClean="0"/>
              <a:t>© 2018 Pearson Education, Inc.</a:t>
            </a:r>
            <a:endParaRPr lang="en-US" dirty="0"/>
          </a:p>
        </p:txBody>
      </p:sp>
      <p:sp>
        <p:nvSpPr>
          <p:cNvPr id="6" name="Title 1"/>
          <p:cNvSpPr txBox="1">
            <a:spLocks/>
          </p:cNvSpPr>
          <p:nvPr/>
        </p:nvSpPr>
        <p:spPr>
          <a:xfrm>
            <a:off x="446088" y="84932"/>
            <a:ext cx="8288337" cy="6731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endParaRPr lang="en-US" sz="2000" dirty="0">
              <a:latin typeface="Arial Narrow" panose="020B0606020202030204" pitchFamily="34" charset="0"/>
            </a:endParaRPr>
          </a:p>
        </p:txBody>
      </p:sp>
      <p:pic>
        <p:nvPicPr>
          <p:cNvPr id="17" name="Picture 48" descr="C:\Users\rajesh\Desktop\12-May\Lecture 9, 10 &amp;18\JPG\fig_18_11_03-02-L.jpg"/>
          <p:cNvPicPr>
            <a:picLocks noChangeAspect="1" noChangeArrowheads="1"/>
          </p:cNvPicPr>
          <p:nvPr/>
        </p:nvPicPr>
        <p:blipFill>
          <a:blip r:embed="rId2">
            <a:extLst>
              <a:ext uri="{28A0092B-C50C-407E-A947-70E740481C1C}">
                <a14:useLocalDpi xmlns:a14="http://schemas.microsoft.com/office/drawing/2010/main" val="0"/>
              </a:ext>
            </a:extLst>
          </a:blip>
          <a:srcRect b="2990"/>
          <a:stretch>
            <a:fillRect/>
          </a:stretch>
        </p:blipFill>
        <p:spPr bwMode="auto">
          <a:xfrm>
            <a:off x="4166674" y="4029751"/>
            <a:ext cx="4682324" cy="2708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7246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p:txBody>
          <a:bodyPr/>
          <a:lstStyle/>
          <a:p>
            <a:r>
              <a:rPr lang="en-US" smtClean="0"/>
              <a:t>Module 18.11: Cardiac muscle cell contraction.</a:t>
            </a:r>
            <a:br>
              <a:rPr lang="en-US" smtClean="0"/>
            </a:br>
            <a:endParaRPr lang="en-US" dirty="0"/>
          </a:p>
        </p:txBody>
      </p:sp>
      <p:sp>
        <p:nvSpPr>
          <p:cNvPr id="27" name="Content Placeholder 26"/>
          <p:cNvSpPr>
            <a:spLocks noGrp="1"/>
          </p:cNvSpPr>
          <p:nvPr>
            <p:ph idx="1"/>
          </p:nvPr>
        </p:nvSpPr>
        <p:spPr/>
        <p:txBody>
          <a:bodyPr/>
          <a:lstStyle/>
          <a:p>
            <a:pPr marL="514350" lvl="1" indent="-514350">
              <a:buFont typeface="+mj-lt"/>
              <a:buAutoNum type="arabicPeriod" startAt="3"/>
            </a:pPr>
            <a:r>
              <a:rPr lang="en-US" sz="2800" dirty="0" smtClean="0"/>
              <a:t>​</a:t>
            </a:r>
            <a:r>
              <a:rPr lang="en-US" sz="2800" b="1" dirty="0" smtClean="0"/>
              <a:t>Repolarization</a:t>
            </a:r>
          </a:p>
          <a:p>
            <a:pPr lvl="1"/>
            <a:r>
              <a:rPr lang="en-US" dirty="0" smtClean="0"/>
              <a:t>Slow calcium channels close</a:t>
            </a:r>
          </a:p>
          <a:p>
            <a:pPr lvl="1"/>
            <a:r>
              <a:rPr lang="en-US" dirty="0" smtClean="0"/>
              <a:t>Slow potassium channels open; K</a:t>
            </a:r>
            <a:r>
              <a:rPr lang="en-US" baseline="30000" dirty="0" smtClean="0"/>
              <a:t>+</a:t>
            </a:r>
            <a:r>
              <a:rPr lang="en-US" dirty="0" smtClean="0"/>
              <a:t> rushes out; causes rapid repolarization and restores resting potential</a:t>
            </a:r>
            <a:endParaRPr lang="en-US" dirty="0"/>
          </a:p>
        </p:txBody>
      </p:sp>
      <p:sp>
        <p:nvSpPr>
          <p:cNvPr id="13" name="Footer Placeholder 12"/>
          <p:cNvSpPr>
            <a:spLocks noGrp="1"/>
          </p:cNvSpPr>
          <p:nvPr>
            <p:ph type="ftr" sz="quarter" idx="10"/>
          </p:nvPr>
        </p:nvSpPr>
        <p:spPr/>
        <p:txBody>
          <a:bodyPr/>
          <a:lstStyle/>
          <a:p>
            <a:r>
              <a:rPr lang="en-US" smtClean="0"/>
              <a:t>© 2018 Pearson Education, Inc.</a:t>
            </a:r>
            <a:endParaRPr lang="en-US" dirty="0"/>
          </a:p>
        </p:txBody>
      </p:sp>
      <p:sp>
        <p:nvSpPr>
          <p:cNvPr id="6" name="Title 1"/>
          <p:cNvSpPr txBox="1">
            <a:spLocks/>
          </p:cNvSpPr>
          <p:nvPr/>
        </p:nvSpPr>
        <p:spPr>
          <a:xfrm>
            <a:off x="446088" y="84932"/>
            <a:ext cx="8288337" cy="6731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endParaRPr lang="en-US" sz="2000" dirty="0">
              <a:latin typeface="Arial Narrow" panose="020B0606020202030204" pitchFamily="34" charset="0"/>
            </a:endParaRPr>
          </a:p>
        </p:txBody>
      </p:sp>
      <p:pic>
        <p:nvPicPr>
          <p:cNvPr id="17" name="Picture 49" descr="C:\Users\rajesh\Desktop\12-May\Lecture 9, 10 &amp;18\JPG\fig_18_11_03-03-L.jpg"/>
          <p:cNvPicPr>
            <a:picLocks noChangeAspect="1" noChangeArrowheads="1"/>
          </p:cNvPicPr>
          <p:nvPr/>
        </p:nvPicPr>
        <p:blipFill>
          <a:blip r:embed="rId2">
            <a:extLst>
              <a:ext uri="{28A0092B-C50C-407E-A947-70E740481C1C}">
                <a14:useLocalDpi xmlns:a14="http://schemas.microsoft.com/office/drawing/2010/main" val="0"/>
              </a:ext>
            </a:extLst>
          </a:blip>
          <a:srcRect b="2990"/>
          <a:stretch>
            <a:fillRect/>
          </a:stretch>
        </p:blipFill>
        <p:spPr bwMode="auto">
          <a:xfrm>
            <a:off x="1770472" y="3275683"/>
            <a:ext cx="5639567" cy="326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75696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smtClean="0"/>
              <a:t>Module 18.11: Review</a:t>
            </a:r>
            <a:endParaRPr lang="en-US" dirty="0"/>
          </a:p>
        </p:txBody>
      </p:sp>
      <p:sp>
        <p:nvSpPr>
          <p:cNvPr id="30722" name="Content Placeholder 2"/>
          <p:cNvSpPr>
            <a:spLocks noGrp="1"/>
          </p:cNvSpPr>
          <p:nvPr>
            <p:ph idx="1"/>
          </p:nvPr>
        </p:nvSpPr>
        <p:spPr/>
        <p:txBody>
          <a:bodyPr/>
          <a:lstStyle/>
          <a:p>
            <a:pPr marL="514350" indent="-514350">
              <a:buClr>
                <a:srgbClr val="00743A"/>
              </a:buClr>
              <a:buFont typeface="+mj-lt"/>
              <a:buAutoNum type="alphaUcPeriod"/>
            </a:pPr>
            <a:r>
              <a:rPr lang="en-US" dirty="0" smtClean="0"/>
              <a:t>Why does tetany not occur in cardiac muscle?</a:t>
            </a:r>
          </a:p>
          <a:p>
            <a:pPr marL="514350" indent="-514350">
              <a:buClr>
                <a:srgbClr val="00743A"/>
              </a:buClr>
              <a:buFont typeface="+mj-lt"/>
              <a:buAutoNum type="alphaUcPeriod"/>
            </a:pPr>
            <a:r>
              <a:rPr lang="en-US" dirty="0" smtClean="0"/>
              <a:t>List the three stages of an action potential in a cardiac muscle cell.</a:t>
            </a:r>
          </a:p>
          <a:p>
            <a:pPr marL="514350" indent="-514350">
              <a:buClr>
                <a:srgbClr val="00743A"/>
              </a:buClr>
              <a:buFont typeface="+mj-lt"/>
              <a:buAutoNum type="alphaUcPeriod"/>
            </a:pPr>
            <a:r>
              <a:rPr lang="en-US" dirty="0" smtClean="0"/>
              <a:t>Describe slow calcium channels and the significance of their activity.</a:t>
            </a:r>
          </a:p>
          <a:p>
            <a:endParaRPr lang="en-US" sz="1200" dirty="0" smtClean="0"/>
          </a:p>
          <a:p>
            <a:r>
              <a:rPr lang="en-US" i="1" dirty="0" smtClean="0"/>
              <a:t>Learning Outcome:</a:t>
            </a:r>
            <a:r>
              <a:rPr lang="en-US" dirty="0" smtClean="0"/>
              <a:t> Describe an action potential in cardiac muscle, and explain the role of calcium ions.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24548242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Module 18.12: Electrical events of pacemaker cells and conducting cells establish the heart rate</a:t>
            </a:r>
            <a:br>
              <a:rPr lang="en-US" smtClean="0"/>
            </a:br>
            <a:endParaRPr lang="en-US" dirty="0"/>
          </a:p>
        </p:txBody>
      </p:sp>
      <p:sp>
        <p:nvSpPr>
          <p:cNvPr id="10" name="Content Placeholder 9"/>
          <p:cNvSpPr>
            <a:spLocks noGrp="1"/>
          </p:cNvSpPr>
          <p:nvPr>
            <p:ph idx="1"/>
          </p:nvPr>
        </p:nvSpPr>
        <p:spPr>
          <a:xfrm>
            <a:off x="446088" y="1640114"/>
            <a:ext cx="8288337" cy="4609874"/>
          </a:xfrm>
        </p:spPr>
        <p:txBody>
          <a:bodyPr/>
          <a:lstStyle/>
          <a:p>
            <a:r>
              <a:rPr lang="en-US" b="1" dirty="0" smtClean="0"/>
              <a:t>Cardiac output </a:t>
            </a:r>
            <a:r>
              <a:rPr lang="en-US" dirty="0" smtClean="0"/>
              <a:t>(</a:t>
            </a:r>
            <a:r>
              <a:rPr lang="en-US" b="1" dirty="0" smtClean="0"/>
              <a:t>CO</a:t>
            </a:r>
            <a:r>
              <a:rPr lang="en-US" dirty="0" smtClean="0"/>
              <a:t>)</a:t>
            </a:r>
            <a:r>
              <a:rPr lang="en-US" b="1" dirty="0" smtClean="0"/>
              <a:t> </a:t>
            </a:r>
            <a:r>
              <a:rPr lang="en-US" dirty="0" smtClean="0"/>
              <a:t>= amount of blood pumped from the left ventricle each minute </a:t>
            </a:r>
          </a:p>
          <a:p>
            <a:pPr lvl="1"/>
            <a:r>
              <a:rPr lang="en-US" dirty="0" smtClean="0"/>
              <a:t>Determined by heart rate and stroke volume</a:t>
            </a:r>
          </a:p>
          <a:p>
            <a:pPr lvl="1"/>
            <a:r>
              <a:rPr lang="en-US" dirty="0" smtClean="0"/>
              <a:t>Precisely adjusted to meet needs of tissues</a:t>
            </a:r>
            <a:endParaRPr lang="en-US" dirty="0"/>
          </a:p>
        </p:txBody>
      </p:sp>
      <p:sp>
        <p:nvSpPr>
          <p:cNvPr id="11" name="Footer Placeholder 10"/>
          <p:cNvSpPr>
            <a:spLocks noGrp="1"/>
          </p:cNvSpPr>
          <p:nvPr>
            <p:ph type="ftr" sz="quarter" idx="10"/>
          </p:nvPr>
        </p:nvSpPr>
        <p:spPr/>
        <p:txBody>
          <a:bodyPr/>
          <a:lstStyle/>
          <a:p>
            <a:pPr>
              <a:defRPr/>
            </a:pPr>
            <a:r>
              <a:rPr lang="en-US" smtClean="0"/>
              <a:t>© 2018 Pearson Education, Inc.</a:t>
            </a:r>
            <a:endParaRPr lang="en-US" dirty="0"/>
          </a:p>
        </p:txBody>
      </p:sp>
      <p:pic>
        <p:nvPicPr>
          <p:cNvPr id="15" name="Picture 50" descr="\\192.168.4.30\conversion\IRDVD\JPG Creation\Martini _VAP3E\Output\Chapter 18\JPEG FILES\Labeled\fig_18_12_01-L.jpg"/>
          <p:cNvPicPr>
            <a:picLocks noChangeAspect="1" noChangeArrowheads="1"/>
          </p:cNvPicPr>
          <p:nvPr/>
        </p:nvPicPr>
        <p:blipFill>
          <a:blip r:embed="rId3">
            <a:extLst>
              <a:ext uri="{28A0092B-C50C-407E-A947-70E740481C1C}">
                <a14:useLocalDpi xmlns:a14="http://schemas.microsoft.com/office/drawing/2010/main" val="0"/>
              </a:ext>
            </a:extLst>
          </a:blip>
          <a:srcRect b="4112"/>
          <a:stretch>
            <a:fillRect/>
          </a:stretch>
        </p:blipFill>
        <p:spPr bwMode="auto">
          <a:xfrm>
            <a:off x="1153363" y="3706284"/>
            <a:ext cx="6837274" cy="2843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44849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Module 18.12: Cardiac conducting system</a:t>
            </a:r>
            <a:br>
              <a:rPr lang="en-US" smtClean="0"/>
            </a:br>
            <a:endParaRPr lang="en-US" dirty="0"/>
          </a:p>
        </p:txBody>
      </p:sp>
      <p:sp>
        <p:nvSpPr>
          <p:cNvPr id="10" name="Content Placeholder 9"/>
          <p:cNvSpPr>
            <a:spLocks noGrp="1"/>
          </p:cNvSpPr>
          <p:nvPr>
            <p:ph idx="1"/>
          </p:nvPr>
        </p:nvSpPr>
        <p:spPr/>
        <p:txBody>
          <a:bodyPr/>
          <a:lstStyle/>
          <a:p>
            <a:r>
              <a:rPr lang="en-US" dirty="0" smtClean="0"/>
              <a:t>To calculate cardiac output:</a:t>
            </a:r>
          </a:p>
          <a:p>
            <a:pPr algn="ctr"/>
            <a:r>
              <a:rPr lang="en-US" dirty="0" smtClean="0"/>
              <a:t>Cardiac Output = HR </a:t>
            </a:r>
            <a:r>
              <a:rPr lang="en-US" dirty="0" smtClean="0">
                <a:latin typeface="Arial" panose="020B0604020202020204" pitchFamily="34" charset="0"/>
                <a:cs typeface="Arial" panose="020B0604020202020204" pitchFamily="34" charset="0"/>
              </a:rPr>
              <a:t>×</a:t>
            </a:r>
            <a:r>
              <a:rPr lang="en-US" dirty="0" smtClean="0"/>
              <a:t> SV</a:t>
            </a:r>
          </a:p>
          <a:p>
            <a:pPr lvl="1"/>
            <a:r>
              <a:rPr lang="en-US" b="1" dirty="0" smtClean="0"/>
              <a:t>Heart rate </a:t>
            </a:r>
            <a:r>
              <a:rPr lang="en-US" dirty="0" smtClean="0"/>
              <a:t>(</a:t>
            </a:r>
            <a:r>
              <a:rPr lang="en-US" b="1" dirty="0" smtClean="0"/>
              <a:t>HR</a:t>
            </a:r>
            <a:r>
              <a:rPr lang="en-US" dirty="0" smtClean="0"/>
              <a:t>) = # contractions/minute (beats per minute)</a:t>
            </a:r>
          </a:p>
          <a:p>
            <a:pPr lvl="1"/>
            <a:r>
              <a:rPr lang="en-US" b="1" dirty="0" smtClean="0"/>
              <a:t>Stroke volume</a:t>
            </a:r>
            <a:r>
              <a:rPr lang="en-US" dirty="0" smtClean="0"/>
              <a:t> = volume of blood pumped out of ventricle per contraction</a:t>
            </a:r>
          </a:p>
          <a:p>
            <a:pPr lvl="1"/>
            <a:endParaRPr lang="en-US" dirty="0" smtClean="0"/>
          </a:p>
          <a:p>
            <a:endParaRPr lang="en-US" dirty="0" smtClean="0"/>
          </a:p>
          <a:p>
            <a:endParaRPr lang="en-US" dirty="0" smtClean="0"/>
          </a:p>
          <a:p>
            <a:endParaRPr lang="en-US" sz="1200" dirty="0" smtClean="0"/>
          </a:p>
          <a:p>
            <a:r>
              <a:rPr lang="en-US" sz="2600" dirty="0" smtClean="0"/>
              <a:t>By changing either or both HR and SV, cardiac output is precisely controlled to meet changing needs of tissues.</a:t>
            </a:r>
            <a:endParaRPr lang="en-US" dirty="0"/>
          </a:p>
        </p:txBody>
      </p:sp>
      <p:sp>
        <p:nvSpPr>
          <p:cNvPr id="21" name="Footer Placeholder 20"/>
          <p:cNvSpPr>
            <a:spLocks noGrp="1"/>
          </p:cNvSpPr>
          <p:nvPr>
            <p:ph type="ftr" sz="quarter" idx="10"/>
          </p:nvPr>
        </p:nvSpPr>
        <p:spPr/>
        <p:txBody>
          <a:bodyPr/>
          <a:lstStyle/>
          <a:p>
            <a:pPr>
              <a:defRPr/>
            </a:pPr>
            <a:r>
              <a:rPr lang="en-US" smtClean="0"/>
              <a:t>© 2018 Pearson Education, Inc.</a:t>
            </a:r>
            <a:endParaRPr lang="en-US" dirty="0"/>
          </a:p>
        </p:txBody>
      </p:sp>
      <p:pic>
        <p:nvPicPr>
          <p:cNvPr id="22" name="Picture 51" descr="\\192.168.4.30\conversion\IRDVD\JPG Creation\Martini _VAP3E\Output\Chapter 18\JPEG FILES\Labeled\fig_18_12_02-L.jpg"/>
          <p:cNvPicPr>
            <a:picLocks noChangeAspect="1" noChangeArrowheads="1"/>
          </p:cNvPicPr>
          <p:nvPr/>
        </p:nvPicPr>
        <p:blipFill>
          <a:blip r:embed="rId2">
            <a:extLst>
              <a:ext uri="{28A0092B-C50C-407E-A947-70E740481C1C}">
                <a14:useLocalDpi xmlns:a14="http://schemas.microsoft.com/office/drawing/2010/main" val="0"/>
              </a:ext>
            </a:extLst>
          </a:blip>
          <a:srcRect b="9470"/>
          <a:stretch>
            <a:fillRect/>
          </a:stretch>
        </p:blipFill>
        <p:spPr bwMode="auto">
          <a:xfrm>
            <a:off x="298704" y="3750286"/>
            <a:ext cx="8546592" cy="1456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21603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smtClean="0"/>
              <a:t>Module 18.12: Cardiac conducting system</a:t>
            </a:r>
            <a:br>
              <a:rPr lang="en-US" smtClean="0"/>
            </a:br>
            <a:endParaRPr lang="en-US" dirty="0"/>
          </a:p>
        </p:txBody>
      </p:sp>
      <p:sp>
        <p:nvSpPr>
          <p:cNvPr id="8" name="Content Placeholder 7"/>
          <p:cNvSpPr>
            <a:spLocks noGrp="1"/>
          </p:cNvSpPr>
          <p:nvPr>
            <p:ph idx="1"/>
          </p:nvPr>
        </p:nvSpPr>
        <p:spPr/>
        <p:txBody>
          <a:bodyPr/>
          <a:lstStyle/>
          <a:p>
            <a:r>
              <a:rPr lang="en-US" b="1" dirty="0" err="1" smtClean="0"/>
              <a:t>Autorhythmicity</a:t>
            </a:r>
            <a:r>
              <a:rPr lang="en-US" dirty="0" smtClean="0"/>
              <a:t> = cardiac muscle’s ability to contract at its own pace independent of neural or hormonal stimulation</a:t>
            </a:r>
          </a:p>
          <a:p>
            <a:r>
              <a:rPr lang="en-US" b="1" dirty="0" smtClean="0"/>
              <a:t>Conducting system </a:t>
            </a:r>
            <a:r>
              <a:rPr lang="en-US" dirty="0" smtClean="0"/>
              <a:t>= network of specialized cardiac muscle cells (pacemaker and conducting cells) that initiate/distribute a stimulus to contract</a:t>
            </a:r>
          </a:p>
          <a:p>
            <a:pPr lvl="1"/>
            <a:r>
              <a:rPr lang="en-US" b="1" dirty="0" smtClean="0"/>
              <a:t>Components of conducting system:</a:t>
            </a:r>
          </a:p>
          <a:p>
            <a:pPr marL="1027113" lvl="2" indent="-457200">
              <a:buFont typeface="+mj-lt"/>
              <a:buAutoNum type="arabicPeriod"/>
            </a:pPr>
            <a:r>
              <a:rPr lang="en-US" dirty="0" smtClean="0"/>
              <a:t>Sinoatrial node (SA node)</a:t>
            </a:r>
          </a:p>
          <a:p>
            <a:pPr marL="1027113" lvl="2" indent="-457200">
              <a:buFont typeface="+mj-lt"/>
              <a:buAutoNum type="arabicPeriod"/>
            </a:pPr>
            <a:r>
              <a:rPr lang="en-US" dirty="0" err="1" smtClean="0"/>
              <a:t>Internodal</a:t>
            </a:r>
            <a:r>
              <a:rPr lang="en-US" dirty="0" smtClean="0"/>
              <a:t> pathways</a:t>
            </a:r>
          </a:p>
          <a:p>
            <a:pPr marL="1027113" lvl="2" indent="-457200">
              <a:buFont typeface="+mj-lt"/>
              <a:buAutoNum type="arabicPeriod"/>
            </a:pPr>
            <a:r>
              <a:rPr lang="en-US" dirty="0" smtClean="0"/>
              <a:t>Atrioventricular node (AV node)</a:t>
            </a:r>
          </a:p>
          <a:p>
            <a:pPr marL="1027113" lvl="2" indent="-457200">
              <a:buFont typeface="+mj-lt"/>
              <a:buAutoNum type="arabicPeriod"/>
            </a:pPr>
            <a:r>
              <a:rPr lang="en-US" dirty="0" smtClean="0"/>
              <a:t>AV bundle and bundle branches</a:t>
            </a:r>
          </a:p>
          <a:p>
            <a:pPr marL="1027113" lvl="2" indent="-457200">
              <a:buFont typeface="+mj-lt"/>
              <a:buAutoNum type="arabicPeriod"/>
            </a:pPr>
            <a:r>
              <a:rPr lang="en-US" dirty="0" smtClean="0"/>
              <a:t>Purkinje fibers</a:t>
            </a:r>
            <a:endParaRPr lang="en-US" dirty="0"/>
          </a:p>
        </p:txBody>
      </p:sp>
      <p:sp>
        <p:nvSpPr>
          <p:cNvPr id="9" name="Footer Placeholder 8"/>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36226843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2" descr="\\192.168.4.30\conversion\IRDVD\JPG Creation\Martini _VAP3E\Output\Chapter 18\JPEG FILES\Labeled\fig_18_12_03-L.jpg"/>
          <p:cNvPicPr>
            <a:picLocks noChangeAspect="1" noChangeArrowheads="1"/>
          </p:cNvPicPr>
          <p:nvPr/>
        </p:nvPicPr>
        <p:blipFill>
          <a:blip r:embed="rId3">
            <a:extLst>
              <a:ext uri="{28A0092B-C50C-407E-A947-70E740481C1C}">
                <a14:useLocalDpi xmlns:a14="http://schemas.microsoft.com/office/drawing/2010/main" val="0"/>
              </a:ext>
            </a:extLst>
          </a:blip>
          <a:srcRect b="2456"/>
          <a:stretch>
            <a:fillRect/>
          </a:stretch>
        </p:blipFill>
        <p:spPr bwMode="auto">
          <a:xfrm>
            <a:off x="4327561" y="1608259"/>
            <a:ext cx="4529694" cy="3208257"/>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24"/>
          <p:cNvSpPr>
            <a:spLocks noGrp="1"/>
          </p:cNvSpPr>
          <p:nvPr>
            <p:ph type="title"/>
          </p:nvPr>
        </p:nvSpPr>
        <p:spPr/>
        <p:txBody>
          <a:bodyPr/>
          <a:lstStyle/>
          <a:p>
            <a:r>
              <a:rPr lang="en-US" smtClean="0"/>
              <a:t>Module 18.12: Cardiac conducting system</a:t>
            </a:r>
            <a:br>
              <a:rPr lang="en-US" smtClean="0"/>
            </a:br>
            <a:endParaRPr lang="en-US" dirty="0"/>
          </a:p>
        </p:txBody>
      </p:sp>
      <p:sp>
        <p:nvSpPr>
          <p:cNvPr id="11" name="Content Placeholder 10"/>
          <p:cNvSpPr>
            <a:spLocks noGrp="1"/>
          </p:cNvSpPr>
          <p:nvPr>
            <p:ph idx="1"/>
          </p:nvPr>
        </p:nvSpPr>
        <p:spPr/>
        <p:txBody>
          <a:bodyPr/>
          <a:lstStyle/>
          <a:p>
            <a:r>
              <a:rPr lang="en-US" b="1" dirty="0" smtClean="0"/>
              <a:t>Conducting system </a:t>
            </a:r>
            <a:r>
              <a:rPr lang="en-US" dirty="0" smtClean="0"/>
              <a:t>(continued)</a:t>
            </a:r>
          </a:p>
          <a:p>
            <a:pPr marL="690563" lvl="1" indent="-514350">
              <a:buFont typeface="+mj-lt"/>
              <a:buAutoNum type="arabicPeriod"/>
            </a:pPr>
            <a:r>
              <a:rPr lang="en-US" b="1" dirty="0" smtClean="0"/>
              <a:t>​Sinoatrial </a:t>
            </a:r>
            <a:r>
              <a:rPr lang="en-US" dirty="0" smtClean="0"/>
              <a:t>(</a:t>
            </a:r>
            <a:r>
              <a:rPr lang="en-US" b="1" dirty="0" smtClean="0"/>
              <a:t>SA</a:t>
            </a:r>
            <a:r>
              <a:rPr lang="en-US" dirty="0" smtClean="0"/>
              <a:t>)</a:t>
            </a:r>
            <a:r>
              <a:rPr lang="en-US" b="1" dirty="0" smtClean="0"/>
              <a:t> node</a:t>
            </a:r>
          </a:p>
          <a:p>
            <a:pPr lvl="2"/>
            <a:r>
              <a:rPr lang="en-US" dirty="0" smtClean="0"/>
              <a:t>= pacemaker </a:t>
            </a:r>
          </a:p>
          <a:p>
            <a:pPr lvl="2"/>
            <a:r>
              <a:rPr lang="en-US" dirty="0" smtClean="0"/>
              <a:t>Each heartbeat begins</a:t>
            </a:r>
            <a:br>
              <a:rPr lang="en-US" dirty="0" smtClean="0"/>
            </a:br>
            <a:r>
              <a:rPr lang="en-US" dirty="0" smtClean="0"/>
              <a:t>with action potential</a:t>
            </a:r>
            <a:br>
              <a:rPr lang="en-US" dirty="0" smtClean="0"/>
            </a:br>
            <a:r>
              <a:rPr lang="en-US" dirty="0" smtClean="0"/>
              <a:t>generated here</a:t>
            </a:r>
          </a:p>
          <a:p>
            <a:pPr lvl="2"/>
            <a:r>
              <a:rPr lang="en-US" dirty="0" smtClean="0"/>
              <a:t>In posterior wall of</a:t>
            </a:r>
            <a:br>
              <a:rPr lang="en-US" dirty="0" smtClean="0"/>
            </a:br>
            <a:r>
              <a:rPr lang="en-US" dirty="0" smtClean="0"/>
              <a:t>right atrium, near</a:t>
            </a:r>
            <a:br>
              <a:rPr lang="en-US" dirty="0" smtClean="0"/>
            </a:br>
            <a:r>
              <a:rPr lang="en-US" dirty="0" smtClean="0"/>
              <a:t>superior vena cava</a:t>
            </a:r>
          </a:p>
          <a:p>
            <a:pPr lvl="2"/>
            <a:r>
              <a:rPr lang="en-US" dirty="0" smtClean="0"/>
              <a:t>Impulse is initiated here</a:t>
            </a:r>
            <a:br>
              <a:rPr lang="en-US" dirty="0" smtClean="0"/>
            </a:br>
            <a:r>
              <a:rPr lang="en-US" dirty="0" smtClean="0"/>
              <a:t>and spreads through adjacent cells</a:t>
            </a:r>
          </a:p>
          <a:p>
            <a:pPr lvl="2"/>
            <a:r>
              <a:rPr lang="en-US" dirty="0" smtClean="0"/>
              <a:t>Average 60–100 bpm</a:t>
            </a:r>
            <a:endParaRPr lang="en-US" dirty="0"/>
          </a:p>
        </p:txBody>
      </p:sp>
      <p:sp>
        <p:nvSpPr>
          <p:cNvPr id="12" name="Footer Placeholder 11"/>
          <p:cNvSpPr>
            <a:spLocks noGrp="1"/>
          </p:cNvSpPr>
          <p:nvPr>
            <p:ph type="ftr" sz="quarter" idx="10"/>
          </p:nvPr>
        </p:nvSpPr>
        <p:spPr/>
        <p:txBody>
          <a:bodyPr/>
          <a:lstStyle/>
          <a:p>
            <a:r>
              <a:rPr lang="en-US" smtClean="0"/>
              <a:t>© 2018 Pearson Education, Inc.</a:t>
            </a:r>
            <a:endParaRPr lang="en-US" dirty="0"/>
          </a:p>
        </p:txBody>
      </p:sp>
      <p:sp>
        <p:nvSpPr>
          <p:cNvPr id="8" name="Title 1"/>
          <p:cNvSpPr txBox="1">
            <a:spLocks/>
          </p:cNvSpPr>
          <p:nvPr/>
        </p:nvSpPr>
        <p:spPr>
          <a:xfrm>
            <a:off x="268667" y="0"/>
            <a:ext cx="9144000" cy="347133"/>
          </a:xfrm>
          <a:prstGeom prst="rect">
            <a:avLst/>
          </a:prstGeom>
        </p:spPr>
        <p:txBody>
          <a:bodyPr lIns="91440" tIns="45720" rIns="91440" bIns="45720" anchor="t"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endParaRPr lang="en-US" sz="2000" dirty="0">
              <a:solidFill>
                <a:prstClr val="black"/>
              </a:solidFill>
              <a:latin typeface="Arial Narrow" panose="020B0606020202030204" pitchFamily="34" charset="0"/>
              <a:cs typeface="Arial" pitchFamily="34" charset="0"/>
            </a:endParaRPr>
          </a:p>
        </p:txBody>
      </p:sp>
    </p:spTree>
    <p:extLst>
      <p:ext uri="{BB962C8B-B14F-4D97-AF65-F5344CB8AC3E}">
        <p14:creationId xmlns:p14="http://schemas.microsoft.com/office/powerpoint/2010/main" val="88237914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2" descr="\\192.168.4.30\conversion\IRDVD\JPG Creation\Martini _VAP3E\Output\Chapter 18\JPEG FILES\Labeled\fig_18_12_03-L.jpg"/>
          <p:cNvPicPr>
            <a:picLocks noChangeAspect="1" noChangeArrowheads="1"/>
          </p:cNvPicPr>
          <p:nvPr/>
        </p:nvPicPr>
        <p:blipFill>
          <a:blip r:embed="rId2">
            <a:extLst>
              <a:ext uri="{28A0092B-C50C-407E-A947-70E740481C1C}">
                <a14:useLocalDpi xmlns:a14="http://schemas.microsoft.com/office/drawing/2010/main" val="0"/>
              </a:ext>
            </a:extLst>
          </a:blip>
          <a:srcRect b="2456"/>
          <a:stretch>
            <a:fillRect/>
          </a:stretch>
        </p:blipFill>
        <p:spPr bwMode="auto">
          <a:xfrm>
            <a:off x="4327561" y="1608259"/>
            <a:ext cx="4529694" cy="3208257"/>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24"/>
          <p:cNvSpPr>
            <a:spLocks noGrp="1"/>
          </p:cNvSpPr>
          <p:nvPr>
            <p:ph type="title"/>
          </p:nvPr>
        </p:nvSpPr>
        <p:spPr/>
        <p:txBody>
          <a:bodyPr/>
          <a:lstStyle/>
          <a:p>
            <a:r>
              <a:rPr lang="en-US" smtClean="0"/>
              <a:t>Module 18.12: Cardiac conducting system</a:t>
            </a:r>
            <a:br>
              <a:rPr lang="en-US" smtClean="0"/>
            </a:br>
            <a:endParaRPr lang="en-US" dirty="0"/>
          </a:p>
        </p:txBody>
      </p:sp>
      <p:sp>
        <p:nvSpPr>
          <p:cNvPr id="9" name="Content Placeholder 8"/>
          <p:cNvSpPr>
            <a:spLocks noGrp="1"/>
          </p:cNvSpPr>
          <p:nvPr>
            <p:ph idx="1"/>
          </p:nvPr>
        </p:nvSpPr>
        <p:spPr>
          <a:xfrm>
            <a:off x="446087" y="909522"/>
            <a:ext cx="5763643" cy="5340466"/>
          </a:xfrm>
        </p:spPr>
        <p:txBody>
          <a:bodyPr/>
          <a:lstStyle/>
          <a:p>
            <a:r>
              <a:rPr lang="en-US" b="1" dirty="0" smtClean="0"/>
              <a:t>Conducting system </a:t>
            </a:r>
            <a:r>
              <a:rPr lang="en-US" dirty="0" smtClean="0"/>
              <a:t>(continued)</a:t>
            </a:r>
            <a:endParaRPr lang="en-US" b="1" dirty="0" smtClean="0"/>
          </a:p>
          <a:p>
            <a:pPr marL="690563" lvl="1" indent="-514350">
              <a:buFont typeface="+mj-lt"/>
              <a:buAutoNum type="arabicPeriod" startAt="2"/>
            </a:pPr>
            <a:r>
              <a:rPr lang="en-US" dirty="0" smtClean="0"/>
              <a:t>​</a:t>
            </a:r>
            <a:r>
              <a:rPr lang="en-US" b="1" dirty="0" err="1" smtClean="0"/>
              <a:t>Internodal</a:t>
            </a:r>
            <a:r>
              <a:rPr lang="en-US" b="1" dirty="0" smtClean="0"/>
              <a:t> pathways</a:t>
            </a:r>
          </a:p>
          <a:p>
            <a:pPr lvl="2"/>
            <a:r>
              <a:rPr lang="en-US" dirty="0" smtClean="0"/>
              <a:t>Formed by </a:t>
            </a:r>
            <a:r>
              <a:rPr lang="en-US" dirty="0"/>
              <a:t/>
            </a:r>
            <a:br>
              <a:rPr lang="en-US" dirty="0"/>
            </a:br>
            <a:r>
              <a:rPr lang="en-US" dirty="0" smtClean="0"/>
              <a:t>conducting cells</a:t>
            </a:r>
          </a:p>
          <a:p>
            <a:pPr lvl="2"/>
            <a:r>
              <a:rPr lang="en-US" dirty="0" smtClean="0"/>
              <a:t>Distribute signal </a:t>
            </a:r>
            <a:br>
              <a:rPr lang="en-US" dirty="0" smtClean="0"/>
            </a:br>
            <a:r>
              <a:rPr lang="en-US" dirty="0" smtClean="0"/>
              <a:t>through both atria</a:t>
            </a:r>
            <a:endParaRPr lang="en-US" dirty="0"/>
          </a:p>
        </p:txBody>
      </p:sp>
      <p:sp>
        <p:nvSpPr>
          <p:cNvPr id="8" name="Title 1"/>
          <p:cNvSpPr txBox="1">
            <a:spLocks/>
          </p:cNvSpPr>
          <p:nvPr/>
        </p:nvSpPr>
        <p:spPr>
          <a:xfrm>
            <a:off x="268667" y="0"/>
            <a:ext cx="9144000" cy="347133"/>
          </a:xfrm>
          <a:prstGeom prst="rect">
            <a:avLst/>
          </a:prstGeom>
        </p:spPr>
        <p:txBody>
          <a:bodyPr lIns="91440" tIns="45720" rIns="91440" bIns="45720" anchor="t"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endParaRPr lang="en-US" sz="2000" dirty="0">
              <a:solidFill>
                <a:prstClr val="black"/>
              </a:solidFill>
              <a:latin typeface="Arial Narrow" panose="020B0606020202030204" pitchFamily="34" charset="0"/>
              <a:cs typeface="Arial" pitchFamily="34" charset="0"/>
            </a:endParaRPr>
          </a:p>
        </p:txBody>
      </p:sp>
      <p:sp>
        <p:nvSpPr>
          <p:cNvPr id="10" name="Footer Placeholder 9"/>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4083742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2" descr="\\192.168.4.30\conversion\IRDVD\JPG Creation\Martini _VAP3E\Output\Chapter 18\JPEG FILES\Labeled\fig_18_12_03-L.jpg"/>
          <p:cNvPicPr>
            <a:picLocks noChangeAspect="1" noChangeArrowheads="1"/>
          </p:cNvPicPr>
          <p:nvPr/>
        </p:nvPicPr>
        <p:blipFill>
          <a:blip r:embed="rId2">
            <a:extLst>
              <a:ext uri="{28A0092B-C50C-407E-A947-70E740481C1C}">
                <a14:useLocalDpi xmlns:a14="http://schemas.microsoft.com/office/drawing/2010/main" val="0"/>
              </a:ext>
            </a:extLst>
          </a:blip>
          <a:srcRect b="2456"/>
          <a:stretch>
            <a:fillRect/>
          </a:stretch>
        </p:blipFill>
        <p:spPr bwMode="auto">
          <a:xfrm>
            <a:off x="4327561" y="1608259"/>
            <a:ext cx="4529694" cy="320825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smtClean="0"/>
              <a:t>Module 18.12: Cardiac conducting system</a:t>
            </a:r>
            <a:br>
              <a:rPr lang="en-US" smtClean="0"/>
            </a:br>
            <a:endParaRPr lang="en-US" dirty="0"/>
          </a:p>
        </p:txBody>
      </p:sp>
      <p:sp>
        <p:nvSpPr>
          <p:cNvPr id="13" name="Content Placeholder 12"/>
          <p:cNvSpPr>
            <a:spLocks noGrp="1"/>
          </p:cNvSpPr>
          <p:nvPr>
            <p:ph idx="1"/>
          </p:nvPr>
        </p:nvSpPr>
        <p:spPr>
          <a:xfrm>
            <a:off x="446088" y="909522"/>
            <a:ext cx="8611122" cy="5340466"/>
          </a:xfrm>
        </p:spPr>
        <p:txBody>
          <a:bodyPr/>
          <a:lstStyle/>
          <a:p>
            <a:r>
              <a:rPr lang="en-US" b="1" dirty="0" smtClean="0"/>
              <a:t>Conducting system </a:t>
            </a:r>
            <a:r>
              <a:rPr lang="en-US" dirty="0" smtClean="0"/>
              <a:t>(continued)</a:t>
            </a:r>
            <a:endParaRPr lang="en-US" b="1" dirty="0" smtClean="0"/>
          </a:p>
          <a:p>
            <a:pPr marL="690563" lvl="1" indent="-514350">
              <a:buFont typeface="+mj-lt"/>
              <a:buAutoNum type="arabicPeriod" startAt="3"/>
            </a:pPr>
            <a:r>
              <a:rPr lang="en-US" dirty="0" smtClean="0"/>
              <a:t>​</a:t>
            </a:r>
            <a:r>
              <a:rPr lang="en-US" b="1" dirty="0" smtClean="0"/>
              <a:t>Atrioventricular</a:t>
            </a:r>
            <a:br>
              <a:rPr lang="en-US" b="1" dirty="0" smtClean="0"/>
            </a:br>
            <a:r>
              <a:rPr lang="en-US" dirty="0" smtClean="0"/>
              <a:t>(</a:t>
            </a:r>
            <a:r>
              <a:rPr lang="en-US" b="1" dirty="0" smtClean="0"/>
              <a:t>AV</a:t>
            </a:r>
            <a:r>
              <a:rPr lang="en-US" dirty="0" smtClean="0"/>
              <a:t>) </a:t>
            </a:r>
            <a:r>
              <a:rPr lang="en-US" b="1" dirty="0" smtClean="0"/>
              <a:t>node</a:t>
            </a:r>
          </a:p>
          <a:p>
            <a:pPr lvl="2"/>
            <a:r>
              <a:rPr lang="en-US" dirty="0" smtClean="0"/>
              <a:t>At junction between</a:t>
            </a:r>
            <a:br>
              <a:rPr lang="en-US" dirty="0" smtClean="0"/>
            </a:br>
            <a:r>
              <a:rPr lang="en-US" dirty="0" smtClean="0"/>
              <a:t>atria and ventricles</a:t>
            </a:r>
          </a:p>
          <a:p>
            <a:pPr lvl="2"/>
            <a:r>
              <a:rPr lang="en-US" dirty="0" smtClean="0"/>
              <a:t>Relays signals from</a:t>
            </a:r>
            <a:br>
              <a:rPr lang="en-US" dirty="0" smtClean="0"/>
            </a:br>
            <a:r>
              <a:rPr lang="en-US" dirty="0" smtClean="0"/>
              <a:t>atria to ventricles</a:t>
            </a:r>
          </a:p>
          <a:p>
            <a:pPr lvl="2"/>
            <a:r>
              <a:rPr lang="en-US" dirty="0" smtClean="0"/>
              <a:t>Has pacemaker cells</a:t>
            </a:r>
            <a:br>
              <a:rPr lang="en-US" dirty="0" smtClean="0"/>
            </a:br>
            <a:r>
              <a:rPr lang="en-US" dirty="0" smtClean="0"/>
              <a:t>that can take over</a:t>
            </a:r>
            <a:br>
              <a:rPr lang="en-US" dirty="0" smtClean="0"/>
            </a:br>
            <a:r>
              <a:rPr lang="en-US" dirty="0" smtClean="0"/>
              <a:t>pacing if SA node fails</a:t>
            </a:r>
          </a:p>
          <a:p>
            <a:pPr lvl="2"/>
            <a:r>
              <a:rPr lang="en-US" dirty="0" smtClean="0"/>
              <a:t>AV pacing is slower—40 to 60 bpm</a:t>
            </a:r>
            <a:endParaRPr lang="en-US" dirty="0"/>
          </a:p>
        </p:txBody>
      </p:sp>
      <p:sp>
        <p:nvSpPr>
          <p:cNvPr id="8" name="Title 1"/>
          <p:cNvSpPr txBox="1">
            <a:spLocks/>
          </p:cNvSpPr>
          <p:nvPr/>
        </p:nvSpPr>
        <p:spPr>
          <a:xfrm>
            <a:off x="193353" y="63013"/>
            <a:ext cx="9144000" cy="347133"/>
          </a:xfrm>
          <a:prstGeom prst="rect">
            <a:avLst/>
          </a:prstGeom>
        </p:spPr>
        <p:txBody>
          <a:bodyPr lIns="91440" tIns="45720" rIns="91440" bIns="45720" anchor="t"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endParaRPr lang="en-US" sz="2000" dirty="0">
              <a:solidFill>
                <a:prstClr val="black"/>
              </a:solidFill>
              <a:latin typeface="Arial Narrow" panose="020B0606020202030204" pitchFamily="34" charset="0"/>
              <a:cs typeface="Arial" pitchFamily="34" charset="0"/>
            </a:endParaRPr>
          </a:p>
        </p:txBody>
      </p:sp>
      <p:sp>
        <p:nvSpPr>
          <p:cNvPr id="14" name="Footer Placeholder 13"/>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9903564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VAP 3e">
      <a:dk1>
        <a:sysClr val="windowText" lastClr="000000"/>
      </a:dk1>
      <a:lt1>
        <a:sysClr val="window" lastClr="FFFFFF"/>
      </a:lt1>
      <a:dk2>
        <a:srgbClr val="00743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14775</TotalTime>
  <Words>7387</Words>
  <Application>Microsoft Office PowerPoint</Application>
  <PresentationFormat>On-screen Show (4:3)</PresentationFormat>
  <Paragraphs>978</Paragraphs>
  <Slides>143</Slides>
  <Notes>43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143</vt:i4>
      </vt:variant>
    </vt:vector>
  </HeadingPairs>
  <TitlesOfParts>
    <vt:vector size="151" baseType="lpstr">
      <vt:lpstr>Arial</vt:lpstr>
      <vt:lpstr>Arial Black</vt:lpstr>
      <vt:lpstr>Arial Narrow</vt:lpstr>
      <vt:lpstr>Calibri</vt:lpstr>
      <vt:lpstr>Courier New</vt:lpstr>
      <vt:lpstr>Times New Roman</vt:lpstr>
      <vt:lpstr>Wingdings</vt:lpstr>
      <vt:lpstr>Office Theme</vt:lpstr>
      <vt:lpstr>PowerPoint Presentation</vt:lpstr>
      <vt:lpstr>Note to the Instructor:</vt:lpstr>
      <vt:lpstr>Section 1: Structure of the Heart</vt:lpstr>
      <vt:lpstr>Section 1: Structure of the Heart</vt:lpstr>
      <vt:lpstr>Module 18.1: The heart has four chambers that pump and circulate blood through the pulmonary and systemic circuits</vt:lpstr>
      <vt:lpstr>Borders of the heart </vt:lpstr>
      <vt:lpstr>Module 18.1: Heart location and chambers</vt:lpstr>
      <vt:lpstr>Module 18.1: Review</vt:lpstr>
      <vt:lpstr>Module 18.2: The heart is located in the mediastinum and is enclosed by the pericardial cavity</vt:lpstr>
      <vt:lpstr>Module 18.2: The pericardium</vt:lpstr>
      <vt:lpstr>Module 18.2: The pericardium</vt:lpstr>
      <vt:lpstr>Module 18.2: The pericardium</vt:lpstr>
      <vt:lpstr>Module 18.2: The pericardium</vt:lpstr>
      <vt:lpstr>Module 18.2: Review</vt:lpstr>
      <vt:lpstr>Module 18.3: The heart wall contains concentric layers of cardiac muscle tissue</vt:lpstr>
      <vt:lpstr>The layers of the heart wall </vt:lpstr>
      <vt:lpstr>Module 18.3: The heart wall</vt:lpstr>
      <vt:lpstr>Module 18.3: The heart wall—cardiac muscle</vt:lpstr>
      <vt:lpstr>Module 18.3: The heart wall—cardiac muscle</vt:lpstr>
      <vt:lpstr>Module 18.3: The heart wall—cardiac muscle</vt:lpstr>
      <vt:lpstr>Module 18.3: Review</vt:lpstr>
      <vt:lpstr>Module 18.4: The boundaries between the four chambers of the heart can be identified on its external surface</vt:lpstr>
      <vt:lpstr>Surface anatomy of the heart (anterior view)</vt:lpstr>
      <vt:lpstr>Cadaver heart (anterior view)</vt:lpstr>
      <vt:lpstr>Module 18.4: Heart surface anatomy </vt:lpstr>
      <vt:lpstr>Surface anatomy of the heart (posterior view)</vt:lpstr>
      <vt:lpstr>Module 18.4: Review</vt:lpstr>
      <vt:lpstr>Module 18.5: The heart has an extensive blood supply</vt:lpstr>
      <vt:lpstr>Module 18.5: Coronary circulation</vt:lpstr>
      <vt:lpstr>Module 18.5: Coronary circulation</vt:lpstr>
      <vt:lpstr>Coronary circulation, main arteries (anterior view)</vt:lpstr>
      <vt:lpstr>Coronary circulation, main arteries (posterior view)</vt:lpstr>
      <vt:lpstr>Module 18.5: Coronary circulation </vt:lpstr>
      <vt:lpstr>Module 18.5: Coronary circulation </vt:lpstr>
      <vt:lpstr>Module 18.5: Coronary circulation </vt:lpstr>
      <vt:lpstr>Module 18.5: Review</vt:lpstr>
      <vt:lpstr>Module 18.6: Internal valves control the direction of blood flow between the heart chambers and great vessels</vt:lpstr>
      <vt:lpstr>Module 18.6: Heart valves</vt:lpstr>
      <vt:lpstr>Internal anatomy of the heart, showing chambers and heart valves (coronal section) </vt:lpstr>
      <vt:lpstr>Module 18.6: Heart valves</vt:lpstr>
      <vt:lpstr>Module 18.6: Heart valves</vt:lpstr>
      <vt:lpstr>Module 18.6: Heart valves</vt:lpstr>
      <vt:lpstr>Module 18.6: Heart valves </vt:lpstr>
      <vt:lpstr>Internal anatomy of the heart (coronal section) </vt:lpstr>
      <vt:lpstr>Module 18.6: Heart valves</vt:lpstr>
      <vt:lpstr>Module 18.6: Heart valves</vt:lpstr>
      <vt:lpstr>Module 18.6: Heart valves</vt:lpstr>
      <vt:lpstr>Module 18.6: Heart valves</vt:lpstr>
      <vt:lpstr>Module 18.6: Review</vt:lpstr>
      <vt:lpstr>Module 18.7: When the heart beats, the AV valves close before the semilunar valves open, and the semilunar valves close before the AV valves open</vt:lpstr>
      <vt:lpstr>Position of heart valves while ventricles are filling (ventricular relaxation)</vt:lpstr>
      <vt:lpstr>Module 18.7: Valves control direction of flow</vt:lpstr>
      <vt:lpstr>Position of heart valves while ventricles are emptying (ventricular contraction)</vt:lpstr>
      <vt:lpstr>Module 18.6: Valves control direction of flow </vt:lpstr>
      <vt:lpstr>Module 18.7: Valves control direction of flow </vt:lpstr>
      <vt:lpstr>Module 18.7: Valves control direction of flow </vt:lpstr>
      <vt:lpstr>Module 18.7: Review</vt:lpstr>
      <vt:lpstr>Module 18.8: Arteriosclerosis can lead to coronary artery disease </vt:lpstr>
      <vt:lpstr>Module 18.8: Arteriosclerosis</vt:lpstr>
      <vt:lpstr>Module 18.8: Arteriosclerosis</vt:lpstr>
      <vt:lpstr>Module 18.8: Arteriosclerosis</vt:lpstr>
      <vt:lpstr>Module 18.8: Arteriosclerosis</vt:lpstr>
      <vt:lpstr>Module 18.8: Arteriosclerosis </vt:lpstr>
      <vt:lpstr>Module 18.8: Arteriosclerosis </vt:lpstr>
      <vt:lpstr>Module 18.8: Review</vt:lpstr>
      <vt:lpstr>Section 2: Cardiac Cycle</vt:lpstr>
      <vt:lpstr>Section 2: Cardiac Cycle</vt:lpstr>
      <vt:lpstr>Module 18.9: The cardiac cycle is a complete round of systole and diastole</vt:lpstr>
      <vt:lpstr>Module 18.9: The cardiac cycle is a complete round of systole and diastole</vt:lpstr>
      <vt:lpstr>Module 18.9: The cardiac cycle </vt:lpstr>
      <vt:lpstr>Phases of cardiac cycle for a heart rate of  75 bpm</vt:lpstr>
      <vt:lpstr>Module 18.9: Review</vt:lpstr>
      <vt:lpstr>Module 18.10: The cardiac cycle creates pressure gradients that maintain blood flow</vt:lpstr>
      <vt:lpstr>Module 18.10: The cardiac cycle creates pressure gradients that maintain blood flow </vt:lpstr>
      <vt:lpstr>Module 18.10: The cardiac cycle creates pressure gradients that maintain blood flow </vt:lpstr>
      <vt:lpstr>Module 18.10: The cardiac cycle creates pressure gradients that maintain blood flow </vt:lpstr>
      <vt:lpstr>Module 18.10: The cardiac cycle creates pressure gradients that maintain blood flow </vt:lpstr>
      <vt:lpstr>Module 18.10: The cardiac cycle creates pressure gradients that maintain blood flow </vt:lpstr>
      <vt:lpstr>Module 18.10: The cardiac cycle creates pressure gradients that maintain blood flow </vt:lpstr>
      <vt:lpstr>Module 18.10: The cardiac cycle creates pressure gradients that maintain blood flow </vt:lpstr>
      <vt:lpstr>SmartArt Video: The cardiac cycle</vt:lpstr>
      <vt:lpstr>Module 18.10: The cardiac cycle creates pressure gradients that maintain blood flow </vt:lpstr>
      <vt:lpstr>Pressure changes in aorta and left chambers during the cardiac cycle. Note the dicrotic notch, which occurs when the elastic walls of the aorta expand to receive incoming blood. The peak that follows shows the effect of elastic recoil.</vt:lpstr>
      <vt:lpstr>Module 18.10: The cardiac cycle creates pressure gradients that maintain blood flow </vt:lpstr>
      <vt:lpstr>Module 18.10: Review</vt:lpstr>
      <vt:lpstr>Module 18.11: Cardiac muscle cell contractions last longer than skeletal muscle fiber contractions primarily because of differences in calcium ion membrane permeability</vt:lpstr>
      <vt:lpstr>Skeletal muscle fiber contraction</vt:lpstr>
      <vt:lpstr>Cardiac muscle cell contraction</vt:lpstr>
      <vt:lpstr>Module 18.11: Cardiac muscle cell contraction </vt:lpstr>
      <vt:lpstr>Module 18.11: Cardiac muscle cell contraction </vt:lpstr>
      <vt:lpstr>Module 18.11: Cardiac muscle cell contraction </vt:lpstr>
      <vt:lpstr>Module 18.11: Cardiac muscle cell contraction. </vt:lpstr>
      <vt:lpstr>Module 18.11: Review</vt:lpstr>
      <vt:lpstr>Module 18.12: Electrical events of pacemaker cells and conducting cells establish the heart rate </vt:lpstr>
      <vt:lpstr>Module 18.12: Cardiac conducting system </vt:lpstr>
      <vt:lpstr>Module 18.12: Cardiac conducting system </vt:lpstr>
      <vt:lpstr>Module 18.12: Cardiac conducting system </vt:lpstr>
      <vt:lpstr>Module 18.12: Cardiac conducting system </vt:lpstr>
      <vt:lpstr>Module 18.12: Cardiac conducting system </vt:lpstr>
      <vt:lpstr>Module 18.12: Cardiac conducting system </vt:lpstr>
      <vt:lpstr>Module 18.12: Cardiac conducting system </vt:lpstr>
      <vt:lpstr>Module 18.12: Cardiac conducting system </vt:lpstr>
      <vt:lpstr>Components of the cardiac conducting system</vt:lpstr>
      <vt:lpstr>The cardiac conduction system’s coordination of the cardiac cycle </vt:lpstr>
      <vt:lpstr>The cardiac conduction system’s coordination of the cardiac cycle </vt:lpstr>
      <vt:lpstr>The cardiac conduction system’s coordination of the cardiac cycle </vt:lpstr>
      <vt:lpstr>SmartArt Video: The conducting system of the heart</vt:lpstr>
      <vt:lpstr>Module 18.12: Review</vt:lpstr>
      <vt:lpstr>Module 18.13: Normal and abnormal cardiac activity can be detected in an electrocardiogram </vt:lpstr>
      <vt:lpstr>Module 18.13: ECG</vt:lpstr>
      <vt:lpstr>Module 18.13: ECG</vt:lpstr>
      <vt:lpstr>Module 18.13: ECG</vt:lpstr>
      <vt:lpstr>Module 18.13: ECG</vt:lpstr>
      <vt:lpstr>Module 18.13: ECG</vt:lpstr>
      <vt:lpstr>Module 18.13: ECG and arrhythmias</vt:lpstr>
      <vt:lpstr>Module 18.13: Arrhythmias</vt:lpstr>
      <vt:lpstr>Module 18.13: Arrhythmias </vt:lpstr>
      <vt:lpstr>Module 18.13: Arrhythmias </vt:lpstr>
      <vt:lpstr>Module 18.13: Arrhythmias </vt:lpstr>
      <vt:lpstr>Module 18.13: Arrhythmias </vt:lpstr>
      <vt:lpstr>Module 18.13: Arrhythmias </vt:lpstr>
      <vt:lpstr>Module 18.13: Review</vt:lpstr>
      <vt:lpstr>Module 18.14: The intrinsic heart rate can be altered by autonomic activity</vt:lpstr>
      <vt:lpstr>Module 18.14: The intrinsic heart rate can be altered by autonomic activity</vt:lpstr>
      <vt:lpstr>Module 18.14: Autonomic effects on heart rate</vt:lpstr>
      <vt:lpstr>Module 18.14: Autonomic effects on heart rate</vt:lpstr>
      <vt:lpstr>Module 18.14: Autonomic effects on heart rate</vt:lpstr>
      <vt:lpstr>Module 18.14: Autonomic effects on heart rate</vt:lpstr>
      <vt:lpstr>The cardiac centers and innervation of the heart </vt:lpstr>
      <vt:lpstr>Module 18.14: Review</vt:lpstr>
      <vt:lpstr>Module 18.15: Stroke volume depends on the relationship between end-diastolic volume and end-systolic volume</vt:lpstr>
      <vt:lpstr>Module 18.15: Stroke volume analogy</vt:lpstr>
      <vt:lpstr>Module 18.15: Stroke volume analogy</vt:lpstr>
      <vt:lpstr>Module 18.15: Stroke volume analogy</vt:lpstr>
      <vt:lpstr>Module 18.15: Stroke volume analogy</vt:lpstr>
      <vt:lpstr>Module 18.15: Factors affecting stroke volume</vt:lpstr>
      <vt:lpstr>Module 18.15: Factors affecting stroke volume</vt:lpstr>
      <vt:lpstr>Module 18.15: Factors affecting stroke volume</vt:lpstr>
      <vt:lpstr>Module 18.15: Factors affecting stroke volume</vt:lpstr>
      <vt:lpstr>Module 18.15: Review</vt:lpstr>
      <vt:lpstr>Module 18.16: Cardiac output is regulated by adjustments in heart rate and stroke volume</vt:lpstr>
      <vt:lpstr>Module 18.16: Cardiac output adjustment</vt:lpstr>
      <vt:lpstr>Module 18.15: Review</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Hastings</dc:creator>
  <cp:lastModifiedBy>Jennifer Hastings</cp:lastModifiedBy>
  <cp:revision>1060</cp:revision>
  <dcterms:created xsi:type="dcterms:W3CDTF">2013-10-29T17:07:36Z</dcterms:created>
  <dcterms:modified xsi:type="dcterms:W3CDTF">2017-08-16T16:30:42Z</dcterms:modified>
</cp:coreProperties>
</file>