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5"/>
  </p:notesMasterIdLst>
  <p:handoutMasterIdLst>
    <p:handoutMasterId r:id="rId236"/>
  </p:handoutMasterIdLst>
  <p:sldIdLst>
    <p:sldId id="256" r:id="rId2"/>
    <p:sldId id="491" r:id="rId3"/>
    <p:sldId id="489"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490"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50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e Bailey" initials="DB" lastIdx="4" clrIdx="0"/>
  <p:cmAuthor id="1" name="Lori Garrett" initials="LG"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3A"/>
    <a:srgbClr val="006666"/>
    <a:srgbClr val="F9D50A"/>
    <a:srgbClr val="34539A"/>
    <a:srgbClr val="EBA82C"/>
    <a:srgbClr val="06A4A0"/>
    <a:srgbClr val="1D5072"/>
    <a:srgbClr val="204162"/>
    <a:srgbClr val="203E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7" autoAdjust="0"/>
    <p:restoredTop sz="91169" autoAdjust="0"/>
  </p:normalViewPr>
  <p:slideViewPr>
    <p:cSldViewPr snapToGrid="0">
      <p:cViewPr varScale="1">
        <p:scale>
          <a:sx n="89" d="100"/>
          <a:sy n="89" d="100"/>
        </p:scale>
        <p:origin x="66" y="240"/>
      </p:cViewPr>
      <p:guideLst>
        <p:guide orient="horz" pos="504"/>
        <p:guide pos="2880"/>
      </p:guideLst>
    </p:cSldViewPr>
  </p:slideViewPr>
  <p:notesTextViewPr>
    <p:cViewPr>
      <p:scale>
        <a:sx n="100" d="100"/>
        <a:sy n="100" d="100"/>
      </p:scale>
      <p:origin x="0" y="0"/>
    </p:cViewPr>
  </p:notesTextViewPr>
  <p:sorterViewPr>
    <p:cViewPr>
      <p:scale>
        <a:sx n="100" d="100"/>
        <a:sy n="100" d="100"/>
      </p:scale>
      <p:origin x="0" y="-10181"/>
    </p:cViewPr>
  </p:sorterViewPr>
  <p:notesViewPr>
    <p:cSldViewPr snapToGrid="0">
      <p:cViewPr varScale="1">
        <p:scale>
          <a:sx n="63" d="100"/>
          <a:sy n="63"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commentAuthors" Target="commentAuthor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handoutMaster" Target="handoutMasters/handoutMaster1.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560D4E-9E4F-48BC-A23F-64FCEE2CB1DB}" type="datetimeFigureOut">
              <a:rPr lang="en-US" smtClean="0"/>
              <a:t>8/16/2017</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4271402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B6B8AFE-3AA1-400F-821A-617BBC586E76}" type="datetimeFigureOut">
              <a:rPr lang="en-US"/>
              <a:pPr>
                <a:defRPr/>
              </a:pPr>
              <a:t>8/16/2017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668A4230-A740-45D3-9BAF-90A8C6F538B2}" type="slidenum">
              <a:rPr lang="en-US" altLang="en-US"/>
              <a:pPr/>
              <a:t>‹#›</a:t>
            </a:fld>
            <a:endParaRPr lang="en-US" altLang="en-US" dirty="0"/>
          </a:p>
        </p:txBody>
      </p:sp>
    </p:spTree>
    <p:extLst>
      <p:ext uri="{BB962C8B-B14F-4D97-AF65-F5344CB8AC3E}">
        <p14:creationId xmlns:p14="http://schemas.microsoft.com/office/powerpoint/2010/main" val="24013337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C2AF49A-58F0-4A2C-8AFA-5C17B251CE89}" type="slidenum">
              <a:rPr lang="en-US" altLang="en-US">
                <a:latin typeface="Calibri" panose="020F0502020204030204" pitchFamily="34" charset="0"/>
              </a:rPr>
              <a:pPr/>
              <a:t>1</a:t>
            </a:fld>
            <a:endParaRPr lang="en-US" altLang="en-US" dirty="0">
              <a:latin typeface="Calibri" panose="020F0502020204030204" pitchFamily="34" charset="0"/>
            </a:endParaRPr>
          </a:p>
        </p:txBody>
      </p:sp>
    </p:spTree>
    <p:extLst>
      <p:ext uri="{BB962C8B-B14F-4D97-AF65-F5344CB8AC3E}">
        <p14:creationId xmlns:p14="http://schemas.microsoft.com/office/powerpoint/2010/main" val="1615795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Not all students will understand “vessel luminal diameter” so remind them what the lumen is and that it is the diameter of the lumen, not of the entire vessel, that determines resistance and, thus, flow and blood pressure.</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59</a:t>
            </a:fld>
            <a:endParaRPr lang="en-US" altLang="en-US"/>
          </a:p>
        </p:txBody>
      </p:sp>
    </p:spTree>
    <p:extLst>
      <p:ext uri="{BB962C8B-B14F-4D97-AF65-F5344CB8AC3E}">
        <p14:creationId xmlns:p14="http://schemas.microsoft.com/office/powerpoint/2010/main" val="474724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As an analogy, have students think about the flow of water in a large river. In the center, the water flows quite rapidly, but near the edges—the riverbanks—it moves slower.</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60</a:t>
            </a:fld>
            <a:endParaRPr lang="en-US" altLang="en-US"/>
          </a:p>
        </p:txBody>
      </p:sp>
    </p:spTree>
    <p:extLst>
      <p:ext uri="{BB962C8B-B14F-4D97-AF65-F5344CB8AC3E}">
        <p14:creationId xmlns:p14="http://schemas.microsoft.com/office/powerpoint/2010/main" val="2857020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Students may want to see the math here. For the top image, the luminal diameter is 2 cm, so the radius is 1. Using the equation from the previous slide: R = 1/r</a:t>
            </a:r>
            <a:r>
              <a:rPr lang="en-US" sz="1200" kern="1200" baseline="30000" dirty="0" smtClean="0">
                <a:solidFill>
                  <a:schemeClr val="tx1"/>
                </a:solidFill>
                <a:latin typeface="+mn-lt"/>
                <a:ea typeface="+mn-ea"/>
                <a:cs typeface="+mn-cs"/>
              </a:rPr>
              <a:t>4</a:t>
            </a:r>
            <a:r>
              <a:rPr lang="en-US" sz="1200" kern="1200" baseline="0" dirty="0" smtClean="0">
                <a:solidFill>
                  <a:schemeClr val="tx1"/>
                </a:solidFill>
                <a:latin typeface="+mn-lt"/>
                <a:ea typeface="+mn-ea"/>
                <a:cs typeface="+mn-cs"/>
              </a:rPr>
              <a:t>. 1</a:t>
            </a:r>
            <a:r>
              <a:rPr lang="en-US" sz="1200" kern="1200" baseline="30000" dirty="0" smtClean="0">
                <a:solidFill>
                  <a:schemeClr val="tx1"/>
                </a:solidFill>
                <a:latin typeface="+mn-lt"/>
                <a:ea typeface="+mn-ea"/>
                <a:cs typeface="+mn-cs"/>
              </a:rPr>
              <a:t>4</a:t>
            </a:r>
            <a:r>
              <a:rPr lang="en-US" sz="1200" kern="1200" baseline="0" dirty="0" smtClean="0">
                <a:solidFill>
                  <a:schemeClr val="tx1"/>
                </a:solidFill>
                <a:latin typeface="+mn-lt"/>
                <a:ea typeface="+mn-ea"/>
                <a:cs typeface="+mn-cs"/>
              </a:rPr>
              <a:t> = 1; 1 ÷ 1 = 1 so resistance is 1. In the bottom image, the diameter is 1 so the radius is 0.5, and 0.5</a:t>
            </a:r>
            <a:r>
              <a:rPr lang="en-US" sz="1200" kern="1200" baseline="30000" dirty="0" smtClean="0">
                <a:solidFill>
                  <a:schemeClr val="tx1"/>
                </a:solidFill>
                <a:latin typeface="+mn-lt"/>
                <a:ea typeface="+mn-ea"/>
                <a:cs typeface="+mn-cs"/>
              </a:rPr>
              <a:t>4</a:t>
            </a:r>
            <a:r>
              <a:rPr lang="en-US" sz="1200" kern="1200" baseline="0" dirty="0" smtClean="0">
                <a:solidFill>
                  <a:schemeClr val="tx1"/>
                </a:solidFill>
                <a:latin typeface="+mn-lt"/>
                <a:ea typeface="+mn-ea"/>
                <a:cs typeface="+mn-cs"/>
              </a:rPr>
              <a:t> = 0.0625 (0.5 x 0.5 x 0.5 x 0.5), and 1 ÷ 0.625 = 16.</a:t>
            </a:r>
            <a:endParaRPr lang="en-US" baseline="0"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62</a:t>
            </a:fld>
            <a:endParaRPr lang="en-US" altLang="en-US"/>
          </a:p>
        </p:txBody>
      </p:sp>
    </p:spTree>
    <p:extLst>
      <p:ext uri="{BB962C8B-B14F-4D97-AF65-F5344CB8AC3E}">
        <p14:creationId xmlns:p14="http://schemas.microsoft.com/office/powerpoint/2010/main" val="1927348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Consider providing a photo that shows actual plaque within a blood vessel. </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67</a:t>
            </a:fld>
            <a:endParaRPr lang="en-US" altLang="en-US"/>
          </a:p>
        </p:txBody>
      </p:sp>
    </p:spTree>
    <p:extLst>
      <p:ext uri="{BB962C8B-B14F-4D97-AF65-F5344CB8AC3E}">
        <p14:creationId xmlns:p14="http://schemas.microsoft.com/office/powerpoint/2010/main" val="2492796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latin typeface="+mn-lt"/>
                <a:ea typeface="+mn-ea"/>
                <a:cs typeface="+mn-cs"/>
              </a:rPr>
              <a:t>Additional resource</a:t>
            </a:r>
            <a:r>
              <a:rPr lang="en-US" sz="1200" i="0" kern="1200" dirty="0" smtClean="0">
                <a:solidFill>
                  <a:schemeClr val="tx1"/>
                </a:solidFill>
                <a:latin typeface="+mn-lt"/>
                <a:ea typeface="+mn-ea"/>
                <a:cs typeface="+mn-cs"/>
              </a:rPr>
              <a:t>:  Mastering A&amp;P—IP 2; Factors Affecting Blood Pressure.</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69</a:t>
            </a:fld>
            <a:endParaRPr lang="en-US" altLang="en-US"/>
          </a:p>
        </p:txBody>
      </p:sp>
    </p:spTree>
    <p:extLst>
      <p:ext uri="{BB962C8B-B14F-4D97-AF65-F5344CB8AC3E}">
        <p14:creationId xmlns:p14="http://schemas.microsoft.com/office/powerpoint/2010/main" val="1462989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Many students struggle with graphs, so walk them through this, starting with what each component represents. The colored curve represents blood flow in each type of vessel, and blood flow is a rate(volume/time), so the lower the flow, the less blood that is passing through in a given time. Have students focus on the center of the graph to see that capillaries have the greatest total cross-sectional area but the lowest blood flow. Ask them to explain why the flow is lower in capillaries.</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71</a:t>
            </a:fld>
            <a:endParaRPr lang="en-US" altLang="en-US"/>
          </a:p>
        </p:txBody>
      </p:sp>
    </p:spTree>
    <p:extLst>
      <p:ext uri="{BB962C8B-B14F-4D97-AF65-F5344CB8AC3E}">
        <p14:creationId xmlns:p14="http://schemas.microsoft.com/office/powerpoint/2010/main" val="2065037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Students often think flow and blood pressure are directly correlated so that they would both vary the same. This graph shows the continuous decrease in blood pressure as the blood moves farther from the heart, yet flow decreases to the capillaries and then increases in the veins. Have them ponder the reasons for this difference. </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73</a:t>
            </a:fld>
            <a:endParaRPr lang="en-US" altLang="en-US"/>
          </a:p>
        </p:txBody>
      </p:sp>
    </p:spTree>
    <p:extLst>
      <p:ext uri="{BB962C8B-B14F-4D97-AF65-F5344CB8AC3E}">
        <p14:creationId xmlns:p14="http://schemas.microsoft.com/office/powerpoint/2010/main" val="4219001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graph shows blood velocity and is also a rate—distance traveled/time. It does correlate directly with blood flow. Thus, blood moves slowest through the capillaries. Ask students why this is an advantage.</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75</a:t>
            </a:fld>
            <a:endParaRPr lang="en-US" altLang="en-US"/>
          </a:p>
        </p:txBody>
      </p:sp>
    </p:spTree>
    <p:extLst>
      <p:ext uri="{BB962C8B-B14F-4D97-AF65-F5344CB8AC3E}">
        <p14:creationId xmlns:p14="http://schemas.microsoft.com/office/powerpoint/2010/main" val="3527734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Point out that systolic, diastolic, and pulse pressure are only shown in the arteries and ask students to explain why.</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78</a:t>
            </a:fld>
            <a:endParaRPr lang="en-US" altLang="en-US"/>
          </a:p>
        </p:txBody>
      </p:sp>
    </p:spTree>
    <p:extLst>
      <p:ext uri="{BB962C8B-B14F-4D97-AF65-F5344CB8AC3E}">
        <p14:creationId xmlns:p14="http://schemas.microsoft.com/office/powerpoint/2010/main" val="444640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is a complex figure that will challenge many students. Start by pointing out the key in the upper left, which lists relevant abbreviations. Be sure they see the numbers for CHP and BCOP before they focus on the NFP. Remind them that the NFP determines the movements that occur, not vice versa.</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88</a:t>
            </a:fld>
            <a:endParaRPr lang="en-US" altLang="en-US"/>
          </a:p>
        </p:txBody>
      </p:sp>
    </p:spTree>
    <p:extLst>
      <p:ext uri="{BB962C8B-B14F-4D97-AF65-F5344CB8AC3E}">
        <p14:creationId xmlns:p14="http://schemas.microsoft.com/office/powerpoint/2010/main" val="4182366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Ask students which side of the image represents the inside of a vessel, and how they can tell. This gets them examining the image more closely and they should note the curvature and relate that to vessel structure, and hopefully they will gain better understanding of the names of the layers, instead of merely memorizing them.</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10</a:t>
            </a:fld>
            <a:endParaRPr lang="en-US" altLang="en-US"/>
          </a:p>
        </p:txBody>
      </p:sp>
    </p:spTree>
    <p:extLst>
      <p:ext uri="{BB962C8B-B14F-4D97-AF65-F5344CB8AC3E}">
        <p14:creationId xmlns:p14="http://schemas.microsoft.com/office/powerpoint/2010/main" val="2842248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Have students start at the heart to see cardiac output (with the outgoing arrow); the other components indicate how the output is being distributed.</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109</a:t>
            </a:fld>
            <a:endParaRPr lang="en-US" altLang="en-US"/>
          </a:p>
        </p:txBody>
      </p:sp>
    </p:spTree>
    <p:extLst>
      <p:ext uri="{BB962C8B-B14F-4D97-AF65-F5344CB8AC3E}">
        <p14:creationId xmlns:p14="http://schemas.microsoft.com/office/powerpoint/2010/main" val="1165272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Students should view this image from the top (14 day embryo) down (4 week embryo). </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136</a:t>
            </a:fld>
            <a:endParaRPr lang="en-US" altLang="en-US"/>
          </a:p>
        </p:txBody>
      </p:sp>
    </p:spTree>
    <p:extLst>
      <p:ext uri="{BB962C8B-B14F-4D97-AF65-F5344CB8AC3E}">
        <p14:creationId xmlns:p14="http://schemas.microsoft.com/office/powerpoint/2010/main" val="3112726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Have students begin at the heart and follow the arrows on the right side of the heart (left side of image) first, and then do the same for the left side of the heart.</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142</a:t>
            </a:fld>
            <a:endParaRPr lang="en-US" altLang="en-US"/>
          </a:p>
        </p:txBody>
      </p:sp>
    </p:spTree>
    <p:extLst>
      <p:ext uri="{BB962C8B-B14F-4D97-AF65-F5344CB8AC3E}">
        <p14:creationId xmlns:p14="http://schemas.microsoft.com/office/powerpoint/2010/main" val="1820034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Use this image to reinforce the concept that artery is a directional term and does not always indicate oxygenation. Ask students what color the pulmonary arteries and veins are and what that says about the oxygenation of the blood within each. Also, be sure students see the very small circle in the left lung indicating the location of the structures depicted in the blow-up image. Also point out to them the change in the scale; they are moving from the gross to the microscopic level.</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145</a:t>
            </a:fld>
            <a:endParaRPr lang="en-US" altLang="en-US"/>
          </a:p>
        </p:txBody>
      </p:sp>
    </p:spTree>
    <p:extLst>
      <p:ext uri="{BB962C8B-B14F-4D97-AF65-F5344CB8AC3E}">
        <p14:creationId xmlns:p14="http://schemas.microsoft.com/office/powerpoint/2010/main" val="2739754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latin typeface="+mn-lt"/>
                <a:ea typeface="+mn-ea"/>
                <a:cs typeface="+mn-cs"/>
              </a:rPr>
              <a:t>Additional resource for arteries and veins</a:t>
            </a:r>
            <a:r>
              <a:rPr lang="en-US" sz="1200" i="0" kern="1200" dirty="0" smtClean="0">
                <a:solidFill>
                  <a:schemeClr val="tx1"/>
                </a:solidFill>
                <a:latin typeface="+mn-lt"/>
                <a:ea typeface="+mn-ea"/>
                <a:cs typeface="+mn-cs"/>
              </a:rPr>
              <a:t>:  PAL 3.0—Human Cadaver: Cardiovascular System and Anatomical Models: Cardiovascular System.</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147</a:t>
            </a:fld>
            <a:endParaRPr lang="en-US" altLang="en-US"/>
          </a:p>
        </p:txBody>
      </p:sp>
    </p:spTree>
    <p:extLst>
      <p:ext uri="{BB962C8B-B14F-4D97-AF65-F5344CB8AC3E}">
        <p14:creationId xmlns:p14="http://schemas.microsoft.com/office/powerpoint/2010/main" val="586551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Point out that the two vertebral arteries unite to form the basilar artery, and walk students through the connections between the basilar artery and the two internal carotid arteries so they see all the branches that form the complete circle. Ask them to explain how a patient might have 90 percent occlusion in, say, the right internal carotid artery and yet suffer little or no cognitive impairment.</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173</a:t>
            </a:fld>
            <a:endParaRPr lang="en-US" altLang="en-US"/>
          </a:p>
        </p:txBody>
      </p:sp>
    </p:spTree>
    <p:extLst>
      <p:ext uri="{BB962C8B-B14F-4D97-AF65-F5344CB8AC3E}">
        <p14:creationId xmlns:p14="http://schemas.microsoft.com/office/powerpoint/2010/main" val="1683425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If you teach from cadavers, it is important to realize that there is tremendous variation in the azygos system. Not everyone has a </a:t>
            </a:r>
            <a:r>
              <a:rPr lang="en-US" sz="1200" kern="1200" dirty="0" err="1" smtClean="0">
                <a:solidFill>
                  <a:schemeClr val="tx1"/>
                </a:solidFill>
                <a:latin typeface="+mn-lt"/>
                <a:ea typeface="+mn-ea"/>
                <a:cs typeface="+mn-cs"/>
              </a:rPr>
              <a:t>hemiazygos</a:t>
            </a:r>
            <a:r>
              <a:rPr lang="en-US" sz="1200" kern="1200" dirty="0" smtClean="0">
                <a:solidFill>
                  <a:schemeClr val="tx1"/>
                </a:solidFill>
                <a:latin typeface="+mn-lt"/>
                <a:ea typeface="+mn-ea"/>
                <a:cs typeface="+mn-cs"/>
              </a:rPr>
              <a:t>, and many bodies also have an accessory </a:t>
            </a:r>
            <a:r>
              <a:rPr lang="en-US" sz="1200" kern="1200" dirty="0" err="1" smtClean="0">
                <a:solidFill>
                  <a:schemeClr val="tx1"/>
                </a:solidFill>
                <a:latin typeface="+mn-lt"/>
                <a:ea typeface="+mn-ea"/>
                <a:cs typeface="+mn-cs"/>
              </a:rPr>
              <a:t>hemiazygos</a:t>
            </a:r>
            <a:r>
              <a:rPr lang="en-US" sz="1200" kern="1200" dirty="0" smtClean="0">
                <a:solidFill>
                  <a:schemeClr val="tx1"/>
                </a:solidFill>
                <a:latin typeface="+mn-lt"/>
                <a:ea typeface="+mn-ea"/>
                <a:cs typeface="+mn-cs"/>
              </a:rPr>
              <a:t>; those two branches will always be to the left of the vertebral column, and the </a:t>
            </a:r>
            <a:r>
              <a:rPr lang="en-US" sz="1200" kern="1200" dirty="0" err="1" smtClean="0">
                <a:solidFill>
                  <a:schemeClr val="tx1"/>
                </a:solidFill>
                <a:latin typeface="+mn-lt"/>
                <a:ea typeface="+mn-ea"/>
                <a:cs typeface="+mn-cs"/>
              </a:rPr>
              <a:t>hemiazygos</a:t>
            </a:r>
            <a:r>
              <a:rPr lang="en-US" sz="1200" kern="1200" dirty="0" smtClean="0">
                <a:solidFill>
                  <a:schemeClr val="tx1"/>
                </a:solidFill>
                <a:latin typeface="+mn-lt"/>
                <a:ea typeface="+mn-ea"/>
                <a:cs typeface="+mn-cs"/>
              </a:rPr>
              <a:t> crosses to enter the azygos on the right. In the absence of a </a:t>
            </a:r>
            <a:r>
              <a:rPr lang="en-US" sz="1200" kern="1200" dirty="0" err="1" smtClean="0">
                <a:solidFill>
                  <a:schemeClr val="tx1"/>
                </a:solidFill>
                <a:latin typeface="+mn-lt"/>
                <a:ea typeface="+mn-ea"/>
                <a:cs typeface="+mn-cs"/>
              </a:rPr>
              <a:t>hemiazygos</a:t>
            </a:r>
            <a:r>
              <a:rPr lang="en-US" sz="1200" kern="1200" dirty="0" smtClean="0">
                <a:solidFill>
                  <a:schemeClr val="tx1"/>
                </a:solidFill>
                <a:latin typeface="+mn-lt"/>
                <a:ea typeface="+mn-ea"/>
                <a:cs typeface="+mn-cs"/>
              </a:rPr>
              <a:t>, the azygos begins on the left and crosses the vertebral column as it ascends. The key is that the azygos is always present and ends with the azygos arch curving into the superior vena cava high on the right side. </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186</a:t>
            </a:fld>
            <a:endParaRPr lang="en-US" altLang="en-US"/>
          </a:p>
        </p:txBody>
      </p:sp>
    </p:spTree>
    <p:extLst>
      <p:ext uri="{BB962C8B-B14F-4D97-AF65-F5344CB8AC3E}">
        <p14:creationId xmlns:p14="http://schemas.microsoft.com/office/powerpoint/2010/main" val="1848504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Note that the left phrenic, adrenal, and gonadal veins all drain into the left renal, whereas their counterparts on the right side drain directly into the inferior vena cava.</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190</a:t>
            </a:fld>
            <a:endParaRPr lang="en-US" altLang="en-US"/>
          </a:p>
        </p:txBody>
      </p:sp>
    </p:spTree>
    <p:extLst>
      <p:ext uri="{BB962C8B-B14F-4D97-AF65-F5344CB8AC3E}">
        <p14:creationId xmlns:p14="http://schemas.microsoft.com/office/powerpoint/2010/main" val="1682070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Note that in most bodies, the inferior mesenteric vein drains into the splenic v., and then the splenic v. and superior mesenteric v. join to form the hepatic portal vein.</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196</a:t>
            </a:fld>
            <a:endParaRPr lang="en-US" altLang="en-US"/>
          </a:p>
        </p:txBody>
      </p:sp>
    </p:spTree>
    <p:extLst>
      <p:ext uri="{BB962C8B-B14F-4D97-AF65-F5344CB8AC3E}">
        <p14:creationId xmlns:p14="http://schemas.microsoft.com/office/powerpoint/2010/main" val="632791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For this and the next slide, remind students that the systemic circuit begins with blood pumped from the left ventricle, and that is where they should begin in these images.</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212</a:t>
            </a:fld>
            <a:endParaRPr lang="en-US" altLang="en-US"/>
          </a:p>
        </p:txBody>
      </p:sp>
    </p:spTree>
    <p:extLst>
      <p:ext uri="{BB962C8B-B14F-4D97-AF65-F5344CB8AC3E}">
        <p14:creationId xmlns:p14="http://schemas.microsoft.com/office/powerpoint/2010/main" val="2072083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Ask students to look at the image and determine what type of epithelium is shown. Ask why this is the best type for a capillary wall (simple squamous epithelium provides the thinnest barrier, allowing easy exchange across capillary walls).</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16</a:t>
            </a:fld>
            <a:endParaRPr lang="en-US" altLang="en-US"/>
          </a:p>
        </p:txBody>
      </p:sp>
    </p:spTree>
    <p:extLst>
      <p:ext uri="{BB962C8B-B14F-4D97-AF65-F5344CB8AC3E}">
        <p14:creationId xmlns:p14="http://schemas.microsoft.com/office/powerpoint/2010/main" val="1793976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For this image, students should start at the abdominal aorta.</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214</a:t>
            </a:fld>
            <a:endParaRPr lang="en-US" altLang="en-US"/>
          </a:p>
        </p:txBody>
      </p:sp>
    </p:spTree>
    <p:extLst>
      <p:ext uri="{BB962C8B-B14F-4D97-AF65-F5344CB8AC3E}">
        <p14:creationId xmlns:p14="http://schemas.microsoft.com/office/powerpoint/2010/main" val="1922743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Because students tend to view images from left to right, some will see the veins on the left side and follow them down to the capillaries. Remind them to start at the heart with the arteries carrying blood away (right side) and to the capillaries, then it returns through the veins (left side).</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20</a:t>
            </a:fld>
            <a:endParaRPr lang="en-US" altLang="en-US"/>
          </a:p>
        </p:txBody>
      </p:sp>
    </p:spTree>
    <p:extLst>
      <p:ext uri="{BB962C8B-B14F-4D97-AF65-F5344CB8AC3E}">
        <p14:creationId xmlns:p14="http://schemas.microsoft.com/office/powerpoint/2010/main" val="3665075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Note that individual capillaries are not labeled, so be sure students know what they are. </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31</a:t>
            </a:fld>
            <a:endParaRPr lang="en-US" altLang="en-US"/>
          </a:p>
        </p:txBody>
      </p:sp>
    </p:spTree>
    <p:extLst>
      <p:ext uri="{BB962C8B-B14F-4D97-AF65-F5344CB8AC3E}">
        <p14:creationId xmlns:p14="http://schemas.microsoft.com/office/powerpoint/2010/main" val="272260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latin typeface="+mn-lt"/>
                <a:ea typeface="+mn-ea"/>
                <a:cs typeface="+mn-cs"/>
              </a:rPr>
              <a:t>Additional resource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PhysioEx</a:t>
            </a:r>
            <a:r>
              <a:rPr lang="en-US" sz="1200" i="0" kern="1200" dirty="0" smtClean="0">
                <a:solidFill>
                  <a:schemeClr val="tx1"/>
                </a:solidFill>
                <a:latin typeface="+mn-lt"/>
                <a:ea typeface="+mn-ea"/>
                <a:cs typeface="+mn-cs"/>
              </a:rPr>
              <a:t> 9.1—Ex 5.4; Blood Pressure and Blood Flow Rate.</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37</a:t>
            </a:fld>
            <a:endParaRPr lang="en-US" altLang="en-US"/>
          </a:p>
        </p:txBody>
      </p:sp>
    </p:spTree>
    <p:extLst>
      <p:ext uri="{BB962C8B-B14F-4D97-AF65-F5344CB8AC3E}">
        <p14:creationId xmlns:p14="http://schemas.microsoft.com/office/powerpoint/2010/main" val="1405039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Although this is a simple pie chart, ask students questions to help give meaning to the numbers. Why is there so much more blood in the systemic circuit than in the pulmonary circuit? Which has the same percentage of the blood volume as the heart?</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41</a:t>
            </a:fld>
            <a:endParaRPr lang="en-US" altLang="en-US"/>
          </a:p>
        </p:txBody>
      </p:sp>
    </p:spTree>
    <p:extLst>
      <p:ext uri="{BB962C8B-B14F-4D97-AF65-F5344CB8AC3E}">
        <p14:creationId xmlns:p14="http://schemas.microsoft.com/office/powerpoint/2010/main" val="2690180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latin typeface="+mn-lt"/>
                <a:ea typeface="+mn-ea"/>
                <a:cs typeface="+mn-cs"/>
              </a:rPr>
              <a:t>Additional resource</a:t>
            </a:r>
            <a:r>
              <a:rPr lang="en-US" sz="1200" i="0" kern="1200" dirty="0" smtClean="0">
                <a:solidFill>
                  <a:schemeClr val="tx1"/>
                </a:solidFill>
                <a:latin typeface="+mn-lt"/>
                <a:ea typeface="+mn-ea"/>
                <a:cs typeface="+mn-cs"/>
              </a:rPr>
              <a:t>: Mastering A&amp;P—IP 2; Cardiac Output.</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48</a:t>
            </a:fld>
            <a:endParaRPr lang="en-US" altLang="en-US"/>
          </a:p>
        </p:txBody>
      </p:sp>
    </p:spTree>
    <p:extLst>
      <p:ext uri="{BB962C8B-B14F-4D97-AF65-F5344CB8AC3E}">
        <p14:creationId xmlns:p14="http://schemas.microsoft.com/office/powerpoint/2010/main" val="827371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latin typeface="+mn-lt"/>
                <a:ea typeface="+mn-ea"/>
                <a:cs typeface="+mn-cs"/>
              </a:rPr>
              <a:t>Additional recourse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PhysioEx</a:t>
            </a:r>
            <a:r>
              <a:rPr lang="en-US" sz="1200" i="0" kern="1200" dirty="0" smtClean="0">
                <a:solidFill>
                  <a:schemeClr val="tx1"/>
                </a:solidFill>
                <a:latin typeface="+mn-lt"/>
                <a:ea typeface="+mn-ea"/>
                <a:cs typeface="+mn-cs"/>
              </a:rPr>
              <a:t> 9.1—Ex 5.1; Blood Vessel Radius and Blood Flow Rate.</a:t>
            </a:r>
            <a:endParaRPr lang="en-US" dirty="0"/>
          </a:p>
        </p:txBody>
      </p:sp>
      <p:sp>
        <p:nvSpPr>
          <p:cNvPr id="4" name="Slide Number Placeholder 3"/>
          <p:cNvSpPr>
            <a:spLocks noGrp="1"/>
          </p:cNvSpPr>
          <p:nvPr>
            <p:ph type="sldNum" sz="quarter" idx="10"/>
          </p:nvPr>
        </p:nvSpPr>
        <p:spPr/>
        <p:txBody>
          <a:bodyPr/>
          <a:lstStyle/>
          <a:p>
            <a:fld id="{00E3AAAA-F583-4682-987F-5218E99610CE}" type="slidenum">
              <a:rPr lang="en-US" altLang="en-US" smtClean="0"/>
              <a:pPr/>
              <a:t>56</a:t>
            </a:fld>
            <a:endParaRPr lang="en-US" altLang="en-US"/>
          </a:p>
        </p:txBody>
      </p:sp>
    </p:spTree>
    <p:extLst>
      <p:ext uri="{BB962C8B-B14F-4D97-AF65-F5344CB8AC3E}">
        <p14:creationId xmlns:p14="http://schemas.microsoft.com/office/powerpoint/2010/main" val="36838299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lvl1pPr>
              <a:defRPr/>
            </a:lvl1pPr>
          </a:lstStyle>
          <a:p>
            <a:pPr>
              <a:defRPr/>
            </a:pPr>
            <a:r>
              <a:rPr lang="en-US" dirty="0"/>
              <a:t>© 2018 Pearson Education, Inc.</a:t>
            </a:r>
          </a:p>
        </p:txBody>
      </p:sp>
      <p:sp>
        <p:nvSpPr>
          <p:cNvPr id="8" name="TextBox 9"/>
          <p:cNvSpPr txBox="1"/>
          <p:nvPr userDrawn="1"/>
        </p:nvSpPr>
        <p:spPr>
          <a:xfrm>
            <a:off x="5264150" y="0"/>
            <a:ext cx="3797300" cy="2862263"/>
          </a:xfrm>
          <a:prstGeom prst="rect">
            <a:avLst/>
          </a:prstGeom>
          <a:noFill/>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US" sz="18000" b="1" dirty="0" smtClean="0">
                <a:solidFill>
                  <a:srgbClr val="00743A"/>
                </a:solidFill>
                <a:latin typeface="Times New Roman" panose="02020603050405020304" pitchFamily="18" charset="0"/>
                <a:cs typeface="Times New Roman" panose="02020603050405020304" pitchFamily="18" charset="0"/>
              </a:rPr>
              <a:t>19</a:t>
            </a:r>
            <a:endParaRPr lang="en-US" sz="18000" b="1" dirty="0">
              <a:solidFill>
                <a:srgbClr val="00743A"/>
              </a:solidFill>
              <a:latin typeface="Times New Roman" panose="02020603050405020304" pitchFamily="18" charset="0"/>
              <a:cs typeface="Times New Roman" panose="02020603050405020304" pitchFamily="18" charset="0"/>
            </a:endParaRPr>
          </a:p>
        </p:txBody>
      </p:sp>
      <p:sp>
        <p:nvSpPr>
          <p:cNvPr id="9" name="TextBox 12"/>
          <p:cNvSpPr txBox="1">
            <a:spLocks noChangeArrowheads="1"/>
          </p:cNvSpPr>
          <p:nvPr userDrawn="1"/>
        </p:nvSpPr>
        <p:spPr bwMode="auto">
          <a:xfrm>
            <a:off x="5397962" y="2947988"/>
            <a:ext cx="364807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0" eaLnBrk="1" fontAlgn="base" hangingPunct="1">
              <a:spcBef>
                <a:spcPct val="50000"/>
              </a:spcBef>
              <a:spcAft>
                <a:spcPct val="0"/>
              </a:spcAft>
              <a:defRPr/>
            </a:pPr>
            <a:r>
              <a:rPr lang="en-US" sz="2600" b="1" i="1" kern="1200" dirty="0" smtClean="0">
                <a:solidFill>
                  <a:schemeClr val="tx1"/>
                </a:solidFill>
                <a:latin typeface="Arial" panose="020B0604020202020204" pitchFamily="34" charset="0"/>
                <a:ea typeface="+mn-ea"/>
                <a:cs typeface="Arial" panose="020B0604020202020204" pitchFamily="34" charset="0"/>
              </a:rPr>
              <a:t>Blood</a:t>
            </a:r>
            <a:r>
              <a:rPr lang="en-US" sz="2600" b="1" i="1" kern="1200" baseline="0" dirty="0" smtClean="0">
                <a:solidFill>
                  <a:schemeClr val="tx1"/>
                </a:solidFill>
                <a:latin typeface="Arial" panose="020B0604020202020204" pitchFamily="34" charset="0"/>
                <a:ea typeface="+mn-ea"/>
                <a:cs typeface="Arial" panose="020B0604020202020204" pitchFamily="34" charset="0"/>
              </a:rPr>
              <a:t> Vessels and Circulation</a:t>
            </a:r>
            <a:endParaRPr lang="en-US" sz="2600" b="1" i="1" kern="1200" dirty="0" smtClean="0">
              <a:solidFill>
                <a:schemeClr val="tx1"/>
              </a:solidFill>
              <a:latin typeface="Arial" panose="020B0604020202020204" pitchFamily="34" charset="0"/>
              <a:ea typeface="+mn-ea"/>
              <a:cs typeface="Arial" panose="020B0604020202020204" pitchFamily="34" charset="0"/>
            </a:endParaRPr>
          </a:p>
        </p:txBody>
      </p:sp>
      <p:pic>
        <p:nvPicPr>
          <p:cNvPr id="10"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6063" y="317500"/>
            <a:ext cx="5018087" cy="605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7"/>
          <p:cNvSpPr>
            <a:spLocks noChangeArrowheads="1"/>
          </p:cNvSpPr>
          <p:nvPr userDrawn="1"/>
        </p:nvSpPr>
        <p:spPr bwMode="auto">
          <a:xfrm>
            <a:off x="5264150" y="5422881"/>
            <a:ext cx="38798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1400" i="1" dirty="0" smtClean="0"/>
              <a:t>Lecture Presentation by</a:t>
            </a:r>
            <a:r>
              <a:rPr lang="en-US" altLang="en-US" sz="1400" dirty="0" smtClean="0"/>
              <a:t> </a:t>
            </a:r>
          </a:p>
          <a:p>
            <a:pPr algn="ctr">
              <a:defRPr/>
            </a:pPr>
            <a:r>
              <a:rPr lang="en-US" altLang="en-US" sz="1400" dirty="0" smtClean="0"/>
              <a:t>Chasity O’Malley, Palm Beach State College </a:t>
            </a:r>
            <a:br>
              <a:rPr lang="en-US" altLang="en-US" sz="1400" dirty="0" smtClean="0"/>
            </a:br>
            <a:r>
              <a:rPr lang="en-US" altLang="en-US" sz="1400" i="1" dirty="0" smtClean="0"/>
              <a:t>with Notes by</a:t>
            </a:r>
            <a:r>
              <a:rPr lang="en-US" altLang="en-US" sz="1400" dirty="0" smtClean="0"/>
              <a:t> </a:t>
            </a:r>
            <a:br>
              <a:rPr lang="en-US" altLang="en-US" sz="1400" dirty="0" smtClean="0"/>
            </a:br>
            <a:r>
              <a:rPr lang="en-US" altLang="en-US" sz="1400" dirty="0" smtClean="0"/>
              <a:t>Lori Garrett, Parkland College</a:t>
            </a:r>
          </a:p>
        </p:txBody>
      </p:sp>
    </p:spTree>
    <p:extLst>
      <p:ext uri="{BB962C8B-B14F-4D97-AF65-F5344CB8AC3E}">
        <p14:creationId xmlns:p14="http://schemas.microsoft.com/office/powerpoint/2010/main" val="16634917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 line_Title and Content">
    <p:spTree>
      <p:nvGrpSpPr>
        <p:cNvPr id="1" name=""/>
        <p:cNvGrpSpPr/>
        <p:nvPr/>
      </p:nvGrpSpPr>
      <p:grpSpPr>
        <a:xfrm>
          <a:off x="0" y="0"/>
          <a:ext cx="0" cy="0"/>
          <a:chOff x="0" y="0"/>
          <a:chExt cx="0" cy="0"/>
        </a:xfrm>
      </p:grpSpPr>
      <p:cxnSp>
        <p:nvCxnSpPr>
          <p:cNvPr id="4" name="Straight Connector 6"/>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sz="2800" b="1">
                <a:solidFill>
                  <a:srgbClr val="00743A"/>
                </a:solidFill>
              </a:defRPr>
            </a:lvl1pPr>
          </a:lstStyle>
          <a:p>
            <a:r>
              <a:rPr lang="en-US" dirty="0"/>
              <a:t>Click </a:t>
            </a:r>
            <a:r>
              <a:rPr lang="en-US" dirty="0" smtClean="0"/>
              <a:t>to </a:t>
            </a:r>
            <a:r>
              <a:rPr lang="en-US" dirty="0"/>
              <a:t>edit Master title style</a:t>
            </a:r>
          </a:p>
        </p:txBody>
      </p:sp>
      <p:sp>
        <p:nvSpPr>
          <p:cNvPr id="3" name="Content Placeholder 2"/>
          <p:cNvSpPr>
            <a:spLocks noGrp="1"/>
          </p:cNvSpPr>
          <p:nvPr>
            <p:ph idx="1"/>
          </p:nvPr>
        </p:nvSpPr>
        <p:spPr/>
        <p:txBody>
          <a:bodyPr/>
          <a:lstStyle>
            <a:lvl1pPr>
              <a:spcAft>
                <a:spcPts val="600"/>
              </a:spcAft>
              <a:defRPr>
                <a:solidFill>
                  <a:schemeClr val="tx1"/>
                </a:solidFill>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smtClean="0"/>
              <a:t>level</a:t>
            </a:r>
          </a:p>
          <a:p>
            <a:pPr lvl="5"/>
            <a:r>
              <a:rPr lang="en-US" dirty="0" err="1" smtClean="0"/>
              <a:t>cdcdc</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n-US" dirty="0"/>
              <a:t>© 2018 Pearson Education, Inc.</a:t>
            </a:r>
          </a:p>
        </p:txBody>
      </p:sp>
    </p:spTree>
    <p:extLst>
      <p:ext uri="{BB962C8B-B14F-4D97-AF65-F5344CB8AC3E}">
        <p14:creationId xmlns:p14="http://schemas.microsoft.com/office/powerpoint/2010/main" val="35408854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line__Title and Content">
    <p:spTree>
      <p:nvGrpSpPr>
        <p:cNvPr id="1" name=""/>
        <p:cNvGrpSpPr/>
        <p:nvPr/>
      </p:nvGrpSpPr>
      <p:grpSpPr>
        <a:xfrm>
          <a:off x="0" y="0"/>
          <a:ext cx="0" cy="0"/>
          <a:chOff x="0" y="0"/>
          <a:chExt cx="0" cy="0"/>
        </a:xfrm>
      </p:grpSpPr>
      <p:cxnSp>
        <p:nvCxnSpPr>
          <p:cNvPr id="4" name="Straight Connector 6"/>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46088" y="193677"/>
            <a:ext cx="8288337" cy="557094"/>
          </a:xfrm>
        </p:spPr>
        <p:txBody>
          <a:bodyPr/>
          <a:lstStyle>
            <a:lvl1pPr>
              <a:defRPr sz="2800" b="1">
                <a:solidFill>
                  <a:srgbClr val="00743A"/>
                </a:solidFill>
              </a:defRPr>
            </a:lvl1pPr>
          </a:lstStyle>
          <a:p>
            <a:r>
              <a:rPr lang="en-US" dirty="0"/>
              <a:t>Click to </a:t>
            </a:r>
            <a:r>
              <a:rPr lang="en-US" dirty="0" smtClean="0"/>
              <a:t>edit </a:t>
            </a:r>
            <a:r>
              <a:rPr lang="en-US" dirty="0"/>
              <a:t>Master title style</a:t>
            </a:r>
          </a:p>
        </p:txBody>
      </p:sp>
      <p:sp>
        <p:nvSpPr>
          <p:cNvPr id="3" name="Content Placeholder 2"/>
          <p:cNvSpPr>
            <a:spLocks noGrp="1"/>
          </p:cNvSpPr>
          <p:nvPr>
            <p:ph idx="1"/>
          </p:nvPr>
        </p:nvSpPr>
        <p:spPr>
          <a:xfrm>
            <a:off x="446088" y="909522"/>
            <a:ext cx="8288337" cy="5340466"/>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pPr>
              <a:defRPr/>
            </a:pPr>
            <a:r>
              <a:rPr lang="en-US" dirty="0"/>
              <a:t>© 2018 Pearson Education, Inc.</a:t>
            </a:r>
          </a:p>
        </p:txBody>
      </p:sp>
    </p:spTree>
    <p:extLst>
      <p:ext uri="{BB962C8B-B14F-4D97-AF65-F5344CB8AC3E}">
        <p14:creationId xmlns:p14="http://schemas.microsoft.com/office/powerpoint/2010/main" val="39997872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7"/>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2pPr>
              <a:buClr>
                <a:srgbClr val="006666"/>
              </a:buClr>
              <a:defRPr/>
            </a:lvl2pPr>
            <a:lvl3pPr>
              <a:buClr>
                <a:srgbClr val="006666"/>
              </a:buClr>
              <a:defRPr/>
            </a:lvl3pPr>
            <a:lvl4pPr>
              <a:buClr>
                <a:srgbClr val="006666"/>
              </a:buClr>
              <a:defRPr/>
            </a:lvl4pPr>
            <a:lvl5pPr>
              <a:buClr>
                <a:srgbClr val="0066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2pPr>
              <a:buClr>
                <a:srgbClr val="006666"/>
              </a:buClr>
              <a:defRPr/>
            </a:lvl2pPr>
            <a:lvl3pPr>
              <a:buClr>
                <a:srgbClr val="006666"/>
              </a:buClr>
              <a:defRPr/>
            </a:lvl3pPr>
            <a:lvl4pPr>
              <a:buClr>
                <a:srgbClr val="006666"/>
              </a:buClr>
              <a:defRPr/>
            </a:lvl4pPr>
            <a:lvl5pPr>
              <a:buClr>
                <a:srgbClr val="0066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4"/>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dirty="0"/>
          </a:p>
        </p:txBody>
      </p:sp>
      <p:sp>
        <p:nvSpPr>
          <p:cNvPr id="7" name="Footer Placeholder 5"/>
          <p:cNvSpPr>
            <a:spLocks noGrp="1"/>
          </p:cNvSpPr>
          <p:nvPr>
            <p:ph type="ftr" sz="quarter" idx="11"/>
          </p:nvPr>
        </p:nvSpPr>
        <p:spPr/>
        <p:txBody>
          <a:bodyPr/>
          <a:lstStyle>
            <a:lvl1pPr>
              <a:defRPr/>
            </a:lvl1pPr>
          </a:lstStyle>
          <a:p>
            <a:pPr>
              <a:defRPr/>
            </a:pPr>
            <a:r>
              <a:rPr lang="en-US" dirty="0"/>
              <a:t>© 2018 Pearson Education, Inc.</a:t>
            </a:r>
          </a:p>
        </p:txBody>
      </p:sp>
      <p:sp>
        <p:nvSpPr>
          <p:cNvPr id="8" name="Slide Number Placeholder 6"/>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C59DB62D-6472-45BA-B20C-A6A53328C4DF}" type="slidenum">
              <a:rPr lang="en-US" altLang="en-US"/>
              <a:pPr/>
              <a:t>‹#›</a:t>
            </a:fld>
            <a:endParaRPr lang="en-US" altLang="en-US" dirty="0"/>
          </a:p>
        </p:txBody>
      </p:sp>
    </p:spTree>
    <p:extLst>
      <p:ext uri="{BB962C8B-B14F-4D97-AF65-F5344CB8AC3E}">
        <p14:creationId xmlns:p14="http://schemas.microsoft.com/office/powerpoint/2010/main" val="350964426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4"/>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sz="2800" b="1">
                <a:solidFill>
                  <a:srgbClr val="00743A"/>
                </a:solidFill>
              </a:defRPr>
            </a:lvl1pPr>
          </a:lstStyle>
          <a:p>
            <a:r>
              <a:rPr lang="en-US" dirty="0"/>
              <a:t>Click to edit Master title style</a:t>
            </a:r>
          </a:p>
        </p:txBody>
      </p:sp>
      <p:sp>
        <p:nvSpPr>
          <p:cNvPr id="4" name="Footer Placeholder 3"/>
          <p:cNvSpPr>
            <a:spLocks noGrp="1"/>
          </p:cNvSpPr>
          <p:nvPr>
            <p:ph type="ftr" sz="quarter" idx="10"/>
          </p:nvPr>
        </p:nvSpPr>
        <p:spPr/>
        <p:txBody>
          <a:bodyPr/>
          <a:lstStyle>
            <a:lvl1pPr>
              <a:defRPr/>
            </a:lvl1pPr>
          </a:lstStyle>
          <a:p>
            <a:pPr>
              <a:defRPr/>
            </a:pPr>
            <a:r>
              <a:rPr lang="en-US" dirty="0"/>
              <a:t>© 2018 Pearson Education, Inc.</a:t>
            </a:r>
          </a:p>
        </p:txBody>
      </p:sp>
    </p:spTree>
    <p:extLst>
      <p:ext uri="{BB962C8B-B14F-4D97-AF65-F5344CB8AC3E}">
        <p14:creationId xmlns:p14="http://schemas.microsoft.com/office/powerpoint/2010/main" val="42545473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dirty="0"/>
              <a:t>© 2018 Pearson Education, Inc.</a:t>
            </a:r>
          </a:p>
        </p:txBody>
      </p:sp>
    </p:spTree>
    <p:extLst>
      <p:ext uri="{BB962C8B-B14F-4D97-AF65-F5344CB8AC3E}">
        <p14:creationId xmlns:p14="http://schemas.microsoft.com/office/powerpoint/2010/main" val="3833707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eview">
    <p:spTree>
      <p:nvGrpSpPr>
        <p:cNvPr id="1" name=""/>
        <p:cNvGrpSpPr/>
        <p:nvPr/>
      </p:nvGrpSpPr>
      <p:grpSpPr>
        <a:xfrm>
          <a:off x="0" y="0"/>
          <a:ext cx="0" cy="0"/>
          <a:chOff x="0" y="0"/>
          <a:chExt cx="0" cy="0"/>
        </a:xfrm>
      </p:grpSpPr>
      <p:cxnSp>
        <p:nvCxnSpPr>
          <p:cNvPr id="4" name="Straight Connector 6"/>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46088" y="193677"/>
            <a:ext cx="8288337" cy="557094"/>
          </a:xfrm>
        </p:spPr>
        <p:txBody>
          <a:bodyPr/>
          <a:lstStyle>
            <a:lvl1pPr>
              <a:defRPr sz="2800" b="1">
                <a:solidFill>
                  <a:srgbClr val="00743A"/>
                </a:solidFill>
              </a:defRPr>
            </a:lvl1pPr>
          </a:lstStyle>
          <a:p>
            <a:r>
              <a:rPr lang="en-US" dirty="0"/>
              <a:t>Click to </a:t>
            </a:r>
            <a:r>
              <a:rPr lang="en-US" dirty="0" smtClean="0"/>
              <a:t>edit </a:t>
            </a:r>
            <a:r>
              <a:rPr lang="en-US" dirty="0"/>
              <a:t>Master title style</a:t>
            </a:r>
          </a:p>
        </p:txBody>
      </p:sp>
      <p:sp>
        <p:nvSpPr>
          <p:cNvPr id="3" name="Content Placeholder 2"/>
          <p:cNvSpPr>
            <a:spLocks noGrp="1"/>
          </p:cNvSpPr>
          <p:nvPr>
            <p:ph idx="1" hasCustomPrompt="1"/>
          </p:nvPr>
        </p:nvSpPr>
        <p:spPr>
          <a:xfrm>
            <a:off x="446088" y="909522"/>
            <a:ext cx="8288337" cy="5340466"/>
          </a:xfrm>
        </p:spPr>
        <p:txBody>
          <a:bodyPr/>
          <a:lstStyle>
            <a:lvl1pPr marL="514350" indent="-514350">
              <a:buClr>
                <a:srgbClr val="00743A"/>
              </a:buClr>
              <a:buFont typeface="+mj-lt"/>
              <a:buAutoNum type="alphaUcPeriod"/>
              <a:defRPr>
                <a:solidFill>
                  <a:schemeClr val="tx1"/>
                </a:solidFill>
              </a:defRPr>
            </a:lvl1pPr>
            <a:lvl2pPr marL="690563" indent="-514350">
              <a:buFont typeface="+mj-lt"/>
              <a:buAutoNum type="alphaUcPeriod"/>
              <a:defRPr/>
            </a:lvl2pPr>
          </a:lstStyle>
          <a:p>
            <a:pPr lvl="0"/>
            <a:r>
              <a:rPr lang="en-US" dirty="0" smtClean="0"/>
              <a:t>Second level</a:t>
            </a:r>
          </a:p>
          <a:p>
            <a:pPr lvl="0"/>
            <a:r>
              <a:rPr lang="en-US" dirty="0" err="1" smtClean="0"/>
              <a:t>Kldasda</a:t>
            </a:r>
            <a:endParaRPr lang="en-US" dirty="0" smtClean="0"/>
          </a:p>
          <a:p>
            <a:pPr lvl="0"/>
            <a:endParaRPr lang="en-US" dirty="0"/>
          </a:p>
        </p:txBody>
      </p:sp>
      <p:sp>
        <p:nvSpPr>
          <p:cNvPr id="5" name="Footer Placeholder 4"/>
          <p:cNvSpPr>
            <a:spLocks noGrp="1"/>
          </p:cNvSpPr>
          <p:nvPr>
            <p:ph type="ftr" sz="quarter" idx="10"/>
          </p:nvPr>
        </p:nvSpPr>
        <p:spPr/>
        <p:txBody>
          <a:bodyPr/>
          <a:lstStyle>
            <a:lvl1pPr>
              <a:defRPr/>
            </a:lvl1pPr>
          </a:lstStyle>
          <a:p>
            <a:pPr>
              <a:defRPr/>
            </a:pPr>
            <a:r>
              <a:rPr lang="en-US" dirty="0"/>
              <a:t>© 2018 Pearson Education, Inc.</a:t>
            </a:r>
          </a:p>
        </p:txBody>
      </p:sp>
    </p:spTree>
    <p:extLst>
      <p:ext uri="{BB962C8B-B14F-4D97-AF65-F5344CB8AC3E}">
        <p14:creationId xmlns:p14="http://schemas.microsoft.com/office/powerpoint/2010/main" val="108530049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6088" y="193675"/>
            <a:ext cx="8288337"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46088" y="1290638"/>
            <a:ext cx="8288337"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p:cNvSpPr>
            <a:spLocks noGrp="1"/>
          </p:cNvSpPr>
          <p:nvPr>
            <p:ph type="ftr" sz="quarter" idx="3"/>
          </p:nvPr>
        </p:nvSpPr>
        <p:spPr>
          <a:xfrm>
            <a:off x="0" y="6591300"/>
            <a:ext cx="3086100" cy="266700"/>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solidFill>
                <a:latin typeface="+mn-lt"/>
                <a:cs typeface="+mn-cs"/>
              </a:defRPr>
            </a:lvl1pPr>
          </a:lstStyle>
          <a:p>
            <a:pPr>
              <a:defRPr/>
            </a:pPr>
            <a:r>
              <a:rPr lang="en-US" dirty="0"/>
              <a:t>© 2018 Pearson Education, Inc.</a:t>
            </a:r>
          </a:p>
        </p:txBody>
      </p:sp>
    </p:spTree>
  </p:cSld>
  <p:clrMap bg1="lt1" tx1="dk1" bg2="lt2" tx2="dk2" accent1="accent1" accent2="accent2" accent3="accent3" accent4="accent4" accent5="accent5" accent6="accent6" hlink="hlink" folHlink="folHlink"/>
  <p:sldLayoutIdLst>
    <p:sldLayoutId id="2147483941" r:id="rId1"/>
    <p:sldLayoutId id="2147483942" r:id="rId2"/>
    <p:sldLayoutId id="2147483959" r:id="rId3"/>
    <p:sldLayoutId id="2147483943" r:id="rId4"/>
    <p:sldLayoutId id="2147483944" r:id="rId5"/>
    <p:sldLayoutId id="2147483940" r:id="rId6"/>
    <p:sldLayoutId id="2147483960" r:id="rId7"/>
  </p:sldLayoutIdLst>
  <p:timing>
    <p:tnLst>
      <p:par>
        <p:cTn id="1" dur="indefinite" restart="never" nodeType="tmRoot"/>
      </p:par>
    </p:tnLst>
  </p:timing>
  <p:hf sldNum="0" hdr="0" dt="0"/>
  <p:txStyles>
    <p:titleStyle>
      <a:lvl1pPr algn="l" rtl="0" eaLnBrk="0" fontAlgn="base" hangingPunct="0">
        <a:lnSpc>
          <a:spcPct val="90000"/>
        </a:lnSpc>
        <a:spcBef>
          <a:spcPct val="0"/>
        </a:spcBef>
        <a:spcAft>
          <a:spcPct val="0"/>
        </a:spcAft>
        <a:defRPr sz="2800" b="1" kern="1200">
          <a:solidFill>
            <a:srgbClr val="00743A"/>
          </a:solidFill>
          <a:latin typeface="+mn-lt"/>
          <a:ea typeface="+mj-ea"/>
          <a:cs typeface="+mj-cs"/>
        </a:defRPr>
      </a:lvl1pPr>
      <a:lvl2pPr algn="l" rtl="0" eaLnBrk="0" fontAlgn="base" hangingPunct="0">
        <a:lnSpc>
          <a:spcPct val="90000"/>
        </a:lnSpc>
        <a:spcBef>
          <a:spcPct val="0"/>
        </a:spcBef>
        <a:spcAft>
          <a:spcPct val="0"/>
        </a:spcAft>
        <a:defRPr sz="3000" b="1">
          <a:solidFill>
            <a:srgbClr val="34539A"/>
          </a:solidFill>
          <a:latin typeface="Arial" charset="0"/>
        </a:defRPr>
      </a:lvl2pPr>
      <a:lvl3pPr algn="l" rtl="0" eaLnBrk="0" fontAlgn="base" hangingPunct="0">
        <a:lnSpc>
          <a:spcPct val="90000"/>
        </a:lnSpc>
        <a:spcBef>
          <a:spcPct val="0"/>
        </a:spcBef>
        <a:spcAft>
          <a:spcPct val="0"/>
        </a:spcAft>
        <a:defRPr sz="3000" b="1">
          <a:solidFill>
            <a:srgbClr val="34539A"/>
          </a:solidFill>
          <a:latin typeface="Arial" charset="0"/>
        </a:defRPr>
      </a:lvl3pPr>
      <a:lvl4pPr algn="l" rtl="0" eaLnBrk="0" fontAlgn="base" hangingPunct="0">
        <a:lnSpc>
          <a:spcPct val="90000"/>
        </a:lnSpc>
        <a:spcBef>
          <a:spcPct val="0"/>
        </a:spcBef>
        <a:spcAft>
          <a:spcPct val="0"/>
        </a:spcAft>
        <a:defRPr sz="3000" b="1">
          <a:solidFill>
            <a:srgbClr val="34539A"/>
          </a:solidFill>
          <a:latin typeface="Arial" charset="0"/>
        </a:defRPr>
      </a:lvl4pPr>
      <a:lvl5pPr algn="l" rtl="0" eaLnBrk="0" fontAlgn="base" hangingPunct="0">
        <a:lnSpc>
          <a:spcPct val="90000"/>
        </a:lnSpc>
        <a:spcBef>
          <a:spcPct val="0"/>
        </a:spcBef>
        <a:spcAft>
          <a:spcPct val="0"/>
        </a:spcAft>
        <a:defRPr sz="3000" b="1">
          <a:solidFill>
            <a:srgbClr val="34539A"/>
          </a:solidFill>
          <a:latin typeface="Arial" charset="0"/>
        </a:defRPr>
      </a:lvl5pPr>
      <a:lvl6pPr marL="457200" algn="l" rtl="0" fontAlgn="base">
        <a:lnSpc>
          <a:spcPct val="90000"/>
        </a:lnSpc>
        <a:spcBef>
          <a:spcPct val="0"/>
        </a:spcBef>
        <a:spcAft>
          <a:spcPct val="0"/>
        </a:spcAft>
        <a:defRPr sz="3000" b="1">
          <a:solidFill>
            <a:srgbClr val="34539A"/>
          </a:solidFill>
          <a:latin typeface="Arial" charset="0"/>
        </a:defRPr>
      </a:lvl6pPr>
      <a:lvl7pPr marL="914400" algn="l" rtl="0" fontAlgn="base">
        <a:lnSpc>
          <a:spcPct val="90000"/>
        </a:lnSpc>
        <a:spcBef>
          <a:spcPct val="0"/>
        </a:spcBef>
        <a:spcAft>
          <a:spcPct val="0"/>
        </a:spcAft>
        <a:defRPr sz="3000" b="1">
          <a:solidFill>
            <a:srgbClr val="34539A"/>
          </a:solidFill>
          <a:latin typeface="Arial" charset="0"/>
        </a:defRPr>
      </a:lvl7pPr>
      <a:lvl8pPr marL="1371600" algn="l" rtl="0" fontAlgn="base">
        <a:lnSpc>
          <a:spcPct val="90000"/>
        </a:lnSpc>
        <a:spcBef>
          <a:spcPct val="0"/>
        </a:spcBef>
        <a:spcAft>
          <a:spcPct val="0"/>
        </a:spcAft>
        <a:defRPr sz="3000" b="1">
          <a:solidFill>
            <a:srgbClr val="34539A"/>
          </a:solidFill>
          <a:latin typeface="Arial" charset="0"/>
        </a:defRPr>
      </a:lvl8pPr>
      <a:lvl9pPr marL="1828800" algn="l" rtl="0" fontAlgn="base">
        <a:lnSpc>
          <a:spcPct val="90000"/>
        </a:lnSpc>
        <a:spcBef>
          <a:spcPct val="0"/>
        </a:spcBef>
        <a:spcAft>
          <a:spcPct val="0"/>
        </a:spcAft>
        <a:defRPr sz="3000" b="1">
          <a:solidFill>
            <a:srgbClr val="34539A"/>
          </a:solidFill>
          <a:latin typeface="Arial" charset="0"/>
        </a:defRPr>
      </a:lvl9pPr>
    </p:titleStyle>
    <p:bodyStyle>
      <a:lvl1pPr algn="l" rtl="0" eaLnBrk="0" fontAlgn="base" hangingPunct="0">
        <a:spcBef>
          <a:spcPts val="0"/>
        </a:spcBef>
        <a:spcAft>
          <a:spcPts val="600"/>
        </a:spcAft>
        <a:buClr>
          <a:srgbClr val="34539A"/>
        </a:buClr>
        <a:buFont typeface="Arial" panose="020B0604020202020204" pitchFamily="34" charset="0"/>
        <a:defRPr sz="2800" b="0" kern="1200">
          <a:solidFill>
            <a:schemeClr val="tx1"/>
          </a:solidFill>
          <a:latin typeface="+mn-lt"/>
          <a:ea typeface="+mn-ea"/>
          <a:cs typeface="Times New Roman" panose="02020603050405020304" pitchFamily="18" charset="0"/>
        </a:defRPr>
      </a:lvl1pPr>
      <a:lvl2pPr marL="404813" indent="-228600" algn="l" rtl="0" eaLnBrk="0" fontAlgn="base" hangingPunct="0">
        <a:spcBef>
          <a:spcPts val="0"/>
        </a:spcBef>
        <a:spcAft>
          <a:spcPts val="600"/>
        </a:spcAft>
        <a:buClr>
          <a:srgbClr val="00743A"/>
        </a:buClr>
        <a:buFont typeface="Wingdings" panose="05000000000000000000" pitchFamily="2" charset="2"/>
        <a:buChar char="§"/>
        <a:defRPr sz="2600" b="0" kern="1200">
          <a:solidFill>
            <a:schemeClr val="tx1"/>
          </a:solidFill>
          <a:latin typeface="+mn-lt"/>
          <a:ea typeface="+mn-ea"/>
          <a:cs typeface="Times New Roman" panose="02020603050405020304" pitchFamily="18" charset="0"/>
        </a:defRPr>
      </a:lvl2pPr>
      <a:lvl3pPr marL="798513" indent="-228600" algn="l" rtl="0" eaLnBrk="0" fontAlgn="base" hangingPunct="0">
        <a:spcBef>
          <a:spcPts val="0"/>
        </a:spcBef>
        <a:spcAft>
          <a:spcPts val="600"/>
        </a:spcAft>
        <a:buClr>
          <a:srgbClr val="00743A"/>
        </a:buClr>
        <a:buFont typeface="Arial" panose="020B0604020202020204" pitchFamily="34" charset="0"/>
        <a:buChar char="•"/>
        <a:tabLst/>
        <a:defRPr sz="2400" b="0" kern="1200">
          <a:solidFill>
            <a:schemeClr val="tx1"/>
          </a:solidFill>
          <a:latin typeface="+mn-lt"/>
          <a:ea typeface="+mn-ea"/>
          <a:cs typeface="Times New Roman" panose="02020603050405020304" pitchFamily="18" charset="0"/>
        </a:defRPr>
      </a:lvl3pPr>
      <a:lvl4pPr marL="1203325" indent="-228600" algn="l" rtl="0" eaLnBrk="0" fontAlgn="base" hangingPunct="0">
        <a:spcBef>
          <a:spcPts val="0"/>
        </a:spcBef>
        <a:spcAft>
          <a:spcPts val="600"/>
        </a:spcAft>
        <a:buClr>
          <a:srgbClr val="00743A"/>
        </a:buClr>
        <a:buFont typeface="Times New Roman" panose="02020603050405020304" pitchFamily="18" charset="0"/>
        <a:buChar char="–"/>
        <a:defRPr sz="2200" b="0" kern="1200">
          <a:solidFill>
            <a:schemeClr val="tx1"/>
          </a:solidFill>
          <a:latin typeface="+mn-lt"/>
          <a:ea typeface="+mn-ea"/>
          <a:cs typeface="Times New Roman" panose="02020603050405020304" pitchFamily="18" charset="0"/>
        </a:defRPr>
      </a:lvl4pPr>
      <a:lvl5pPr marL="1539875" indent="-228600" algn="l" rtl="0" eaLnBrk="0" fontAlgn="base" hangingPunct="0">
        <a:spcBef>
          <a:spcPts val="0"/>
        </a:spcBef>
        <a:spcAft>
          <a:spcPts val="600"/>
        </a:spcAft>
        <a:buClr>
          <a:srgbClr val="00743A"/>
        </a:buClr>
        <a:buFont typeface="Courier New" panose="02070309020205020404" pitchFamily="49" charset="0"/>
        <a:buChar char="o"/>
        <a:defRPr sz="2200" b="0" kern="1200">
          <a:solidFill>
            <a:schemeClr val="tx1"/>
          </a:solidFill>
          <a:latin typeface="+mn-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1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21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21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21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21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22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23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192.168.4.30\conversion\IRDVD\JPG Creation\Martini _VAP3E\Output\Chapter 19\JPEG FILES\Labeled\fig_19_02_01_A_2-L.jpg"/>
          <p:cNvPicPr>
            <a:picLocks noChangeAspect="1" noChangeArrowheads="1"/>
          </p:cNvPicPr>
          <p:nvPr/>
        </p:nvPicPr>
        <p:blipFill>
          <a:blip r:embed="rId3">
            <a:extLst>
              <a:ext uri="{28A0092B-C50C-407E-A947-70E740481C1C}">
                <a14:useLocalDpi xmlns:a14="http://schemas.microsoft.com/office/drawing/2010/main" val="0"/>
              </a:ext>
            </a:extLst>
          </a:blip>
          <a:srcRect b="2577"/>
          <a:stretch>
            <a:fillRect/>
          </a:stretch>
        </p:blipFill>
        <p:spPr bwMode="auto">
          <a:xfrm>
            <a:off x="4590256" y="3247776"/>
            <a:ext cx="4310321" cy="3385743"/>
          </a:xfrm>
          <a:prstGeom prst="rect">
            <a:avLst/>
          </a:prstGeom>
          <a:noFill/>
          <a:extLst>
            <a:ext uri="{909E8E84-426E-40DD-AFC4-6F175D3DCCD1}">
              <a14:hiddenFill xmlns:a14="http://schemas.microsoft.com/office/drawing/2010/main">
                <a:solidFill>
                  <a:srgbClr val="FFFFFF"/>
                </a:solidFill>
              </a14:hiddenFill>
            </a:ext>
          </a:extLst>
        </p:spPr>
      </p:pic>
      <p:sp>
        <p:nvSpPr>
          <p:cNvPr id="16386" name="Title 1"/>
          <p:cNvSpPr>
            <a:spLocks noGrp="1"/>
          </p:cNvSpPr>
          <p:nvPr>
            <p:ph type="title"/>
          </p:nvPr>
        </p:nvSpPr>
        <p:spPr/>
        <p:txBody>
          <a:bodyPr/>
          <a:lstStyle/>
          <a:p>
            <a:r>
              <a:rPr lang="en-US" altLang="en-US" dirty="0" smtClean="0"/>
              <a:t>Module 19.2: Arteries and veins differ in the structure and thickness of their walls</a:t>
            </a:r>
          </a:p>
        </p:txBody>
      </p:sp>
      <p:sp>
        <p:nvSpPr>
          <p:cNvPr id="3" name="Content Placeholder 2"/>
          <p:cNvSpPr>
            <a:spLocks noGrp="1"/>
          </p:cNvSpPr>
          <p:nvPr>
            <p:ph idx="1"/>
          </p:nvPr>
        </p:nvSpPr>
        <p:spPr/>
        <p:txBody>
          <a:bodyPr/>
          <a:lstStyle/>
          <a:p>
            <a:r>
              <a:rPr lang="en-US" b="1" dirty="0" smtClean="0"/>
              <a:t>Three layers of arteries and veins</a:t>
            </a:r>
          </a:p>
          <a:p>
            <a:pPr marL="690563" lvl="1" indent="-514350">
              <a:buFont typeface="+mj-lt"/>
              <a:buAutoNum type="arabicPeriod"/>
            </a:pPr>
            <a:r>
              <a:rPr lang="en-US" dirty="0"/>
              <a:t>​</a:t>
            </a:r>
            <a:r>
              <a:rPr lang="en-US" b="1" dirty="0" smtClean="0"/>
              <a:t>Tunica intima</a:t>
            </a:r>
            <a:r>
              <a:rPr lang="en-US" dirty="0" smtClean="0"/>
              <a:t>,</a:t>
            </a:r>
            <a:r>
              <a:rPr lang="en-US" b="1" dirty="0" smtClean="0"/>
              <a:t> </a:t>
            </a:r>
            <a:r>
              <a:rPr lang="en-US" dirty="0" smtClean="0"/>
              <a:t>or </a:t>
            </a:r>
            <a:r>
              <a:rPr lang="en-US" i="1" dirty="0" smtClean="0"/>
              <a:t>tunica </a:t>
            </a:r>
            <a:r>
              <a:rPr lang="en-US" i="1" dirty="0" err="1" smtClean="0"/>
              <a:t>interna</a:t>
            </a:r>
            <a:endParaRPr lang="en-US" i="1" dirty="0" smtClean="0"/>
          </a:p>
          <a:p>
            <a:pPr lvl="2"/>
            <a:r>
              <a:rPr lang="en-US" dirty="0" smtClean="0"/>
              <a:t>Innermost layer</a:t>
            </a:r>
          </a:p>
          <a:p>
            <a:pPr lvl="2"/>
            <a:r>
              <a:rPr lang="en-US" dirty="0" smtClean="0"/>
              <a:t>Endothelial cells with connective tissue with elastic fibers</a:t>
            </a:r>
          </a:p>
          <a:p>
            <a:pPr lvl="3"/>
            <a:r>
              <a:rPr lang="en-US" dirty="0" smtClean="0"/>
              <a:t>In arteries, outer </a:t>
            </a:r>
            <a:br>
              <a:rPr lang="en-US" dirty="0" smtClean="0"/>
            </a:br>
            <a:r>
              <a:rPr lang="en-US" dirty="0" smtClean="0"/>
              <a:t>margin has layer of </a:t>
            </a:r>
            <a:br>
              <a:rPr lang="en-US" dirty="0" smtClean="0"/>
            </a:br>
            <a:r>
              <a:rPr lang="en-US" dirty="0" smtClean="0"/>
              <a:t>elastic fibers (</a:t>
            </a:r>
            <a:r>
              <a:rPr lang="en-US" b="1" dirty="0" smtClean="0"/>
              <a:t>internal</a:t>
            </a:r>
            <a:r>
              <a:rPr lang="en-US" dirty="0" smtClean="0"/>
              <a:t> </a:t>
            </a:r>
            <a:br>
              <a:rPr lang="en-US" dirty="0" smtClean="0"/>
            </a:br>
            <a:r>
              <a:rPr lang="en-US" b="1" dirty="0" smtClean="0"/>
              <a:t>elastic</a:t>
            </a:r>
            <a:r>
              <a:rPr lang="en-US" dirty="0" smtClean="0"/>
              <a:t> </a:t>
            </a:r>
            <a:r>
              <a:rPr lang="en-US" b="1" dirty="0" smtClean="0"/>
              <a:t>membrane</a:t>
            </a:r>
            <a:r>
              <a:rPr lang="en-US" dirty="0" smtClean="0"/>
              <a:t>)</a:t>
            </a:r>
          </a:p>
        </p:txBody>
      </p:sp>
      <p:sp>
        <p:nvSpPr>
          <p:cNvPr id="13" name="Footer Placeholder 12"/>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09270080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US" altLang="en-US" smtClean="0"/>
              <a:t>Module 19.10: Endocrine responses to low blood pressure and low blood volume…</a:t>
            </a:r>
            <a:endParaRPr lang="en-US" altLang="en-US" dirty="0" smtClean="0"/>
          </a:p>
        </p:txBody>
      </p:sp>
      <p:sp>
        <p:nvSpPr>
          <p:cNvPr id="108547" name="Content Placeholder 2"/>
          <p:cNvSpPr>
            <a:spLocks noGrp="1"/>
          </p:cNvSpPr>
          <p:nvPr>
            <p:ph idx="1"/>
          </p:nvPr>
        </p:nvSpPr>
        <p:spPr/>
        <p:txBody>
          <a:bodyPr/>
          <a:lstStyle/>
          <a:p>
            <a:r>
              <a:rPr lang="en-US" altLang="en-US" b="1" dirty="0" smtClean="0"/>
              <a:t>Endocrine responses</a:t>
            </a:r>
          </a:p>
          <a:p>
            <a:pPr lvl="1"/>
            <a:r>
              <a:rPr lang="en-US" altLang="en-US" dirty="0" smtClean="0"/>
              <a:t>Provide short-term and long-term regulation of cardiovascular function</a:t>
            </a:r>
          </a:p>
          <a:p>
            <a:pPr lvl="1"/>
            <a:r>
              <a:rPr lang="en-US" altLang="en-US" dirty="0" smtClean="0"/>
              <a:t>Utilize endocrine functions of:</a:t>
            </a:r>
          </a:p>
          <a:p>
            <a:pPr lvl="2"/>
            <a:r>
              <a:rPr lang="en-US" altLang="en-US" dirty="0" smtClean="0"/>
              <a:t>The heart</a:t>
            </a:r>
          </a:p>
          <a:p>
            <a:pPr lvl="2"/>
            <a:r>
              <a:rPr lang="en-US" altLang="en-US" dirty="0" smtClean="0"/>
              <a:t>The kidneys</a:t>
            </a:r>
          </a:p>
          <a:p>
            <a:pPr lvl="2"/>
            <a:r>
              <a:rPr lang="en-US" altLang="en-US" dirty="0" smtClean="0"/>
              <a:t>The pituitary gland (antidiuretic hormone, or ADH)</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19936080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altLang="en-US" smtClean="0"/>
              <a:t>Module 19.10: Endocrine responses to changes in blood pressure and volume</a:t>
            </a:r>
            <a:endParaRPr lang="en-US" altLang="en-US" dirty="0" smtClean="0"/>
          </a:p>
        </p:txBody>
      </p:sp>
      <p:sp>
        <p:nvSpPr>
          <p:cNvPr id="39938" name="Content Placeholder 2"/>
          <p:cNvSpPr>
            <a:spLocks noGrp="1"/>
          </p:cNvSpPr>
          <p:nvPr>
            <p:ph idx="1"/>
          </p:nvPr>
        </p:nvSpPr>
        <p:spPr/>
        <p:txBody>
          <a:bodyPr/>
          <a:lstStyle/>
          <a:p>
            <a:r>
              <a:rPr lang="en-US" b="1" dirty="0" smtClean="0"/>
              <a:t>Hormonal response to low blood pressure and volume</a:t>
            </a:r>
          </a:p>
          <a:p>
            <a:pPr lvl="1"/>
            <a:r>
              <a:rPr lang="en-US" dirty="0" smtClean="0"/>
              <a:t>Immediate response</a:t>
            </a:r>
          </a:p>
          <a:p>
            <a:pPr lvl="2"/>
            <a:r>
              <a:rPr lang="en-US" dirty="0" smtClean="0"/>
              <a:t>Release of epinephrine (E) and norepinephrine (NE)</a:t>
            </a:r>
          </a:p>
          <a:p>
            <a:pPr lvl="3"/>
            <a:r>
              <a:rPr lang="en-US" dirty="0" smtClean="0"/>
              <a:t>Released from the adrenal medullae</a:t>
            </a:r>
          </a:p>
          <a:p>
            <a:pPr lvl="1"/>
            <a:r>
              <a:rPr lang="en-US" dirty="0" smtClean="0"/>
              <a:t>Other hormones important in the long-term response</a:t>
            </a:r>
          </a:p>
          <a:p>
            <a:pPr marL="1027113" lvl="2" indent="-457200">
              <a:buFont typeface="+mj-lt"/>
              <a:buAutoNum type="arabicPeriod"/>
            </a:pPr>
            <a:r>
              <a:rPr lang="en-US" dirty="0" smtClean="0"/>
              <a:t>Antidiuretic hormone (ADH)</a:t>
            </a:r>
          </a:p>
          <a:p>
            <a:pPr marL="1027113" lvl="2" indent="-457200">
              <a:buFont typeface="+mj-lt"/>
              <a:buAutoNum type="arabicPeriod"/>
            </a:pPr>
            <a:r>
              <a:rPr lang="en-US" dirty="0" smtClean="0"/>
              <a:t>Angiotensin II </a:t>
            </a:r>
          </a:p>
          <a:p>
            <a:pPr marL="1027113" lvl="2" indent="-457200">
              <a:buFont typeface="+mj-lt"/>
              <a:buAutoNum type="arabicPeriod"/>
            </a:pPr>
            <a:r>
              <a:rPr lang="en-US" dirty="0" smtClean="0"/>
              <a:t>Erythropoietin (EPO)</a:t>
            </a:r>
          </a:p>
          <a:p>
            <a:pPr marL="1027113" lvl="2" indent="-457200">
              <a:buFont typeface="+mj-lt"/>
              <a:buAutoNum type="arabicPeriod"/>
            </a:pPr>
            <a:r>
              <a:rPr lang="en-US" dirty="0" smtClean="0"/>
              <a:t>Aldosterone</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12338014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altLang="en-US" smtClean="0"/>
              <a:t>Endocrine response to decreased low blood pressure and volume</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110595" name="Content Placeholder 2"/>
          <p:cNvSpPr>
            <a:spLocks noGrp="1"/>
          </p:cNvSpPr>
          <p:nvPr>
            <p:ph idx="4294967295"/>
          </p:nvPr>
        </p:nvSpPr>
        <p:spPr>
          <a:xfrm>
            <a:off x="855663" y="1290638"/>
            <a:ext cx="8288337" cy="4959350"/>
          </a:xfrm>
        </p:spPr>
        <p:txBody>
          <a:bodyPr/>
          <a:lstStyle/>
          <a:p>
            <a:r>
              <a:rPr lang="en-US" altLang="en-US" b="1" dirty="0" smtClean="0"/>
              <a:t> </a:t>
            </a:r>
          </a:p>
        </p:txBody>
      </p:sp>
      <p:pic>
        <p:nvPicPr>
          <p:cNvPr id="5" name="Picture 38" descr="\\192.168.4.30\conversion\IRDVD\JPG Creation\Martini _VAP3E\Output\Chapter 19\JPEG FILES\Labeled\fig_19_10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379177" y="1219200"/>
            <a:ext cx="6385646" cy="4891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09812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altLang="en-US" smtClean="0"/>
              <a:t>Module 19.10: </a:t>
            </a:r>
            <a:r>
              <a:rPr lang="en-US" smtClean="0"/>
              <a:t>...are very different from those</a:t>
            </a:r>
            <a:r>
              <a:rPr lang="en-US" altLang="en-US" smtClean="0"/>
              <a:t> to high blood pressure and high blood volume</a:t>
            </a:r>
            <a:endParaRPr lang="en-US" altLang="en-US" dirty="0" smtClean="0"/>
          </a:p>
        </p:txBody>
      </p:sp>
      <p:sp>
        <p:nvSpPr>
          <p:cNvPr id="111619" name="Content Placeholder 2"/>
          <p:cNvSpPr>
            <a:spLocks noGrp="1"/>
          </p:cNvSpPr>
          <p:nvPr>
            <p:ph idx="1"/>
          </p:nvPr>
        </p:nvSpPr>
        <p:spPr/>
        <p:txBody>
          <a:bodyPr/>
          <a:lstStyle/>
          <a:p>
            <a:r>
              <a:rPr lang="en-US" altLang="en-US" b="1" dirty="0" smtClean="0"/>
              <a:t>Hormonal response to high blood pressure and blood volume</a:t>
            </a:r>
          </a:p>
          <a:p>
            <a:pPr lvl="1">
              <a:lnSpc>
                <a:spcPts val="3000"/>
              </a:lnSpc>
            </a:pPr>
            <a:r>
              <a:rPr lang="en-US" altLang="en-US" dirty="0" smtClean="0"/>
              <a:t>High blood volume stretches the heart wall during diastole</a:t>
            </a:r>
          </a:p>
          <a:p>
            <a:pPr lvl="2">
              <a:lnSpc>
                <a:spcPts val="2800"/>
              </a:lnSpc>
            </a:pPr>
            <a:r>
              <a:rPr lang="en-US" altLang="en-US" dirty="0" smtClean="0"/>
              <a:t>Triggers release of </a:t>
            </a:r>
            <a:r>
              <a:rPr lang="en-US" altLang="en-US" b="1" dirty="0" smtClean="0"/>
              <a:t>natriuretic peptides</a:t>
            </a:r>
          </a:p>
          <a:p>
            <a:pPr lvl="3">
              <a:lnSpc>
                <a:spcPts val="2600"/>
              </a:lnSpc>
            </a:pPr>
            <a:r>
              <a:rPr lang="en-US" altLang="en-US" b="1" dirty="0" smtClean="0"/>
              <a:t>Atrial</a:t>
            </a:r>
            <a:r>
              <a:rPr lang="en-US" altLang="en-US" dirty="0" smtClean="0"/>
              <a:t> </a:t>
            </a:r>
            <a:r>
              <a:rPr lang="en-US" altLang="en-US" b="1" dirty="0" smtClean="0"/>
              <a:t>natriuretic</a:t>
            </a:r>
            <a:r>
              <a:rPr lang="en-US" altLang="en-US" dirty="0" smtClean="0"/>
              <a:t> </a:t>
            </a:r>
            <a:r>
              <a:rPr lang="en-US" altLang="en-US" b="1" dirty="0" smtClean="0"/>
              <a:t>peptide</a:t>
            </a:r>
            <a:r>
              <a:rPr lang="en-US" altLang="en-US" dirty="0" smtClean="0"/>
              <a:t> (</a:t>
            </a:r>
            <a:r>
              <a:rPr lang="en-US" altLang="en-US" i="1" dirty="0" err="1" smtClean="0"/>
              <a:t>natrium</a:t>
            </a:r>
            <a:r>
              <a:rPr lang="en-US" altLang="en-US" dirty="0" smtClean="0"/>
              <a:t>, sodium + </a:t>
            </a:r>
            <a:r>
              <a:rPr lang="en-US" altLang="en-US" i="1" dirty="0" err="1" smtClean="0"/>
              <a:t>ouresis</a:t>
            </a:r>
            <a:r>
              <a:rPr lang="en-US" altLang="en-US" dirty="0" smtClean="0"/>
              <a:t>, urination), or </a:t>
            </a:r>
            <a:r>
              <a:rPr lang="en-US" altLang="en-US" b="1" dirty="0" smtClean="0"/>
              <a:t>ANP</a:t>
            </a:r>
          </a:p>
          <a:p>
            <a:pPr lvl="4">
              <a:lnSpc>
                <a:spcPts val="2600"/>
              </a:lnSpc>
            </a:pPr>
            <a:r>
              <a:rPr lang="en-US" altLang="en-US" dirty="0" smtClean="0"/>
              <a:t>Released from right atrial walls</a:t>
            </a:r>
          </a:p>
          <a:p>
            <a:pPr lvl="3">
              <a:lnSpc>
                <a:spcPts val="2600"/>
              </a:lnSpc>
            </a:pPr>
            <a:r>
              <a:rPr lang="en-US" altLang="en-US" b="1" dirty="0" smtClean="0"/>
              <a:t>Brain natriuretic peptide,</a:t>
            </a:r>
            <a:r>
              <a:rPr lang="en-US" altLang="en-US" dirty="0" smtClean="0"/>
              <a:t> or </a:t>
            </a:r>
            <a:r>
              <a:rPr lang="en-US" altLang="en-US" b="1" dirty="0" smtClean="0"/>
              <a:t>BNP</a:t>
            </a:r>
          </a:p>
          <a:p>
            <a:pPr lvl="4">
              <a:lnSpc>
                <a:spcPts val="2600"/>
              </a:lnSpc>
            </a:pPr>
            <a:r>
              <a:rPr lang="en-US" altLang="en-US" dirty="0" smtClean="0"/>
              <a:t>Released from ventricular muscle cells</a:t>
            </a:r>
          </a:p>
          <a:p>
            <a:pPr lvl="1">
              <a:lnSpc>
                <a:spcPts val="3000"/>
              </a:lnSpc>
            </a:pPr>
            <a:r>
              <a:rPr lang="en-US" altLang="en-US" dirty="0" smtClean="0"/>
              <a:t>Decrease in blood volume and pressure = decreased stress on heart walls = decreased production of natriuretic peptides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14902195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altLang="en-US" smtClean="0"/>
              <a:t>Endocrine response to increased low blood pressure and volume</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112643" name="Content Placeholder 2"/>
          <p:cNvSpPr>
            <a:spLocks noGrp="1"/>
          </p:cNvSpPr>
          <p:nvPr>
            <p:ph idx="4294967295"/>
          </p:nvPr>
        </p:nvSpPr>
        <p:spPr>
          <a:xfrm>
            <a:off x="855663" y="1290638"/>
            <a:ext cx="8288337" cy="4959350"/>
          </a:xfrm>
        </p:spPr>
        <p:txBody>
          <a:bodyPr/>
          <a:lstStyle/>
          <a:p>
            <a:r>
              <a:rPr lang="en-US" altLang="en-US" b="1" dirty="0" smtClean="0"/>
              <a:t> </a:t>
            </a:r>
          </a:p>
        </p:txBody>
      </p:sp>
      <p:pic>
        <p:nvPicPr>
          <p:cNvPr id="5" name="Picture 39" descr="\\192.168.4.30\conversion\IRDVD\JPG Creation\Martini _VAP3E\Output\Chapter 19\JPEG FILES\Labeled\fig_19_10_02-L.jpg"/>
          <p:cNvPicPr>
            <a:picLocks noChangeAspect="1" noChangeArrowheads="1"/>
          </p:cNvPicPr>
          <p:nvPr/>
        </p:nvPicPr>
        <p:blipFill>
          <a:blip r:embed="rId2">
            <a:extLst>
              <a:ext uri="{28A0092B-C50C-407E-A947-70E740481C1C}">
                <a14:useLocalDpi xmlns:a14="http://schemas.microsoft.com/office/drawing/2010/main" val="0"/>
              </a:ext>
            </a:extLst>
          </a:blip>
          <a:srcRect b="3049"/>
          <a:stretch>
            <a:fillRect/>
          </a:stretch>
        </p:blipFill>
        <p:spPr bwMode="auto">
          <a:xfrm>
            <a:off x="298450" y="1281999"/>
            <a:ext cx="8547100" cy="4846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11591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altLang="en-US" smtClean="0"/>
              <a:t>Module 19.10: Review</a:t>
            </a:r>
            <a:endParaRPr lang="en-US" altLang="en-US" dirty="0" smtClean="0"/>
          </a:p>
        </p:txBody>
      </p:sp>
      <p:sp>
        <p:nvSpPr>
          <p:cNvPr id="141315" name="Content Placeholder 2"/>
          <p:cNvSpPr>
            <a:spLocks noGrp="1"/>
          </p:cNvSpPr>
          <p:nvPr>
            <p:ph idx="1"/>
          </p:nvPr>
        </p:nvSpPr>
        <p:spPr/>
        <p:txBody>
          <a:bodyPr/>
          <a:lstStyle/>
          <a:p>
            <a:r>
              <a:rPr lang="en-US" altLang="en-US" dirty="0" smtClean="0"/>
              <a:t>Identify the hormones responsible for short-term regulation of decreasing blood pressure and blood volume.</a:t>
            </a:r>
          </a:p>
          <a:p>
            <a:r>
              <a:rPr lang="en-US" altLang="en-US" dirty="0" smtClean="0"/>
              <a:t>How does the kidney respond to vasoconstriction of the renal artery?</a:t>
            </a:r>
          </a:p>
          <a:p>
            <a:r>
              <a:rPr lang="en-US" altLang="en-US" dirty="0" smtClean="0"/>
              <a:t>Describe the roles of the natriuretic peptides.</a:t>
            </a:r>
          </a:p>
          <a:p>
            <a:endParaRPr lang="en-US" altLang="en-US" dirty="0" smtClean="0"/>
          </a:p>
          <a:p>
            <a:pPr marL="0" indent="0">
              <a:buNone/>
            </a:pPr>
            <a:r>
              <a:rPr lang="en-US" altLang="en-US" i="1" dirty="0" smtClean="0"/>
              <a:t>Learning Outcome: </a:t>
            </a:r>
            <a:r>
              <a:rPr lang="en-US" altLang="en-US" dirty="0" smtClean="0"/>
              <a:t>Explain the hormonal regulation of blood pressure and blood volume. </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95715659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altLang="en-US" smtClean="0"/>
              <a:t>Module 19.11: Chemoreceptors</a:t>
            </a:r>
            <a:r>
              <a:rPr lang="en-US" smtClean="0"/>
              <a:t> monitor the chemical composition of the blood and cerebrospinal fluid</a:t>
            </a:r>
            <a:endParaRPr lang="en-US" altLang="en-US" dirty="0" smtClean="0"/>
          </a:p>
        </p:txBody>
      </p:sp>
      <p:sp>
        <p:nvSpPr>
          <p:cNvPr id="114691" name="Content Placeholder 2"/>
          <p:cNvSpPr>
            <a:spLocks noGrp="1"/>
          </p:cNvSpPr>
          <p:nvPr>
            <p:ph idx="1"/>
          </p:nvPr>
        </p:nvSpPr>
        <p:spPr>
          <a:xfrm>
            <a:off x="446088" y="1473200"/>
            <a:ext cx="8288337" cy="4776788"/>
          </a:xfrm>
        </p:spPr>
        <p:txBody>
          <a:bodyPr/>
          <a:lstStyle/>
          <a:p>
            <a:r>
              <a:rPr lang="en-US" altLang="en-US" b="1" dirty="0" smtClean="0"/>
              <a:t>Chemoreceptor reflexes</a:t>
            </a:r>
          </a:p>
          <a:p>
            <a:pPr lvl="1"/>
            <a:r>
              <a:rPr lang="en-US" altLang="en-US" dirty="0" smtClean="0"/>
              <a:t>Respond to blood and CSF changes in: </a:t>
            </a:r>
          </a:p>
          <a:p>
            <a:pPr lvl="2"/>
            <a:r>
              <a:rPr lang="en-US" altLang="en-US" dirty="0" smtClean="0"/>
              <a:t>Carbon dioxide</a:t>
            </a:r>
          </a:p>
          <a:p>
            <a:pPr lvl="2"/>
            <a:r>
              <a:rPr lang="en-US" altLang="en-US" dirty="0" smtClean="0"/>
              <a:t>Oxygen</a:t>
            </a:r>
          </a:p>
          <a:p>
            <a:pPr lvl="2"/>
            <a:r>
              <a:rPr lang="en-US" altLang="en-US" dirty="0" smtClean="0"/>
              <a:t>pH</a:t>
            </a:r>
          </a:p>
          <a:p>
            <a:pPr lvl="1"/>
            <a:r>
              <a:rPr lang="en-US" altLang="en-US" dirty="0" smtClean="0"/>
              <a:t>Receptors located in:</a:t>
            </a:r>
          </a:p>
          <a:p>
            <a:pPr lvl="2"/>
            <a:r>
              <a:rPr lang="en-US" altLang="en-US" b="1" dirty="0" smtClean="0"/>
              <a:t>Carotid bodies</a:t>
            </a:r>
          </a:p>
          <a:p>
            <a:pPr lvl="2"/>
            <a:r>
              <a:rPr lang="en-US" altLang="en-US" b="1" dirty="0" smtClean="0"/>
              <a:t>Aortic bodies</a:t>
            </a:r>
          </a:p>
          <a:p>
            <a:pPr lvl="2"/>
            <a:r>
              <a:rPr lang="en-US" altLang="en-US" dirty="0" smtClean="0"/>
              <a:t>Ventrolateral surface of medulla oblongata</a:t>
            </a:r>
          </a:p>
          <a:p>
            <a:pPr lvl="1"/>
            <a:r>
              <a:rPr lang="en-US" altLang="en-US" dirty="0" smtClean="0"/>
              <a:t>Stimulation of receptors triggers coordinated adjustment in cardiovascular and respiratory activity</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7254874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altLang="en-US" smtClean="0"/>
              <a:t>Effects of increasing CO</a:t>
            </a:r>
            <a:r>
              <a:rPr lang="en-US" altLang="en-US" baseline="-25000" smtClean="0"/>
              <a:t>2</a:t>
            </a:r>
            <a:r>
              <a:rPr lang="en-US" altLang="en-US" smtClean="0"/>
              <a:t> and decreasing pH and O</a:t>
            </a:r>
            <a:r>
              <a:rPr lang="en-US" altLang="en-US" baseline="-25000" smtClean="0"/>
              <a:t>2</a:t>
            </a:r>
            <a:r>
              <a:rPr lang="en-US" altLang="en-US" smtClean="0"/>
              <a:t> levels on cardiovascular system</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115715" name="Content Placeholder 2"/>
          <p:cNvSpPr>
            <a:spLocks noGrp="1"/>
          </p:cNvSpPr>
          <p:nvPr>
            <p:ph idx="4294967295"/>
          </p:nvPr>
        </p:nvSpPr>
        <p:spPr>
          <a:xfrm>
            <a:off x="855663" y="1290638"/>
            <a:ext cx="8288337" cy="4959350"/>
          </a:xfrm>
        </p:spPr>
        <p:txBody>
          <a:bodyPr/>
          <a:lstStyle/>
          <a:p>
            <a:r>
              <a:rPr lang="en-US" altLang="en-US" b="1" smtClean="0"/>
              <a:t> </a:t>
            </a:r>
            <a:endParaRPr lang="en-US" altLang="en-US" b="1" dirty="0" smtClean="0"/>
          </a:p>
        </p:txBody>
      </p:sp>
      <p:pic>
        <p:nvPicPr>
          <p:cNvPr id="5" name="Picture 40" descr="\\192.168.4.30\conversion\IRDVD\JPG Creation\Martini _VAP3E\Output\Chapter 19\JPEG FILES\Labeled\fig_19_11-L.jpg"/>
          <p:cNvPicPr>
            <a:picLocks noChangeAspect="1" noChangeArrowheads="1"/>
          </p:cNvPicPr>
          <p:nvPr/>
        </p:nvPicPr>
        <p:blipFill>
          <a:blip r:embed="rId2">
            <a:extLst>
              <a:ext uri="{28A0092B-C50C-407E-A947-70E740481C1C}">
                <a14:useLocalDpi xmlns:a14="http://schemas.microsoft.com/office/drawing/2010/main" val="0"/>
              </a:ext>
            </a:extLst>
          </a:blip>
          <a:srcRect b="2564"/>
          <a:stretch>
            <a:fillRect/>
          </a:stretch>
        </p:blipFill>
        <p:spPr bwMode="auto">
          <a:xfrm>
            <a:off x="587375" y="1128130"/>
            <a:ext cx="7969250" cy="5399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4907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altLang="en-US" smtClean="0"/>
              <a:t>Module 19.11: Review</a:t>
            </a:r>
            <a:endParaRPr lang="en-US" altLang="en-US" dirty="0" smtClean="0"/>
          </a:p>
        </p:txBody>
      </p:sp>
      <p:sp>
        <p:nvSpPr>
          <p:cNvPr id="144387" name="Content Placeholder 2"/>
          <p:cNvSpPr>
            <a:spLocks noGrp="1"/>
          </p:cNvSpPr>
          <p:nvPr>
            <p:ph idx="1"/>
          </p:nvPr>
        </p:nvSpPr>
        <p:spPr/>
        <p:txBody>
          <a:bodyPr/>
          <a:lstStyle/>
          <a:p>
            <a:r>
              <a:rPr lang="en-US" altLang="en-US" dirty="0" smtClean="0"/>
              <a:t>Where are chemoreceptors located?</a:t>
            </a:r>
          </a:p>
          <a:p>
            <a:r>
              <a:rPr lang="en-US" altLang="en-US" dirty="0" smtClean="0"/>
              <a:t>What is the function of chemoreceptor reflexes?</a:t>
            </a:r>
          </a:p>
          <a:p>
            <a:r>
              <a:rPr lang="en-US" altLang="en-US" dirty="0" smtClean="0"/>
              <a:t>What effect does an increase in the respiratory rate have on CO</a:t>
            </a:r>
            <a:r>
              <a:rPr lang="en-US" altLang="en-US" baseline="-25000" dirty="0" smtClean="0"/>
              <a:t>2</a:t>
            </a:r>
            <a:r>
              <a:rPr lang="en-US" altLang="en-US" dirty="0" smtClean="0"/>
              <a:t> levels?</a:t>
            </a:r>
          </a:p>
          <a:p>
            <a:endParaRPr lang="en-US" altLang="en-US" dirty="0" smtClean="0"/>
          </a:p>
          <a:p>
            <a:pPr marL="0" indent="0">
              <a:buNone/>
            </a:pPr>
            <a:r>
              <a:rPr lang="en-US" altLang="en-US" i="1" dirty="0" smtClean="0"/>
              <a:t>Learning Outcome: </a:t>
            </a:r>
            <a:r>
              <a:rPr lang="en-US" altLang="en-US" dirty="0" smtClean="0"/>
              <a:t>Describe the role of chemoreceptor reflexes in adjusting cardiovascular activity. </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37817267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altLang="en-US" smtClean="0"/>
              <a:t>Module 19.12: The cardiovascular center makes extensive adjustments to cardiac output and blood distribution during exercise</a:t>
            </a:r>
            <a:endParaRPr lang="en-US" altLang="en-US" dirty="0" smtClean="0"/>
          </a:p>
        </p:txBody>
      </p:sp>
      <p:sp>
        <p:nvSpPr>
          <p:cNvPr id="117763" name="Content Placeholder 2"/>
          <p:cNvSpPr>
            <a:spLocks noGrp="1"/>
          </p:cNvSpPr>
          <p:nvPr>
            <p:ph idx="1"/>
          </p:nvPr>
        </p:nvSpPr>
        <p:spPr>
          <a:xfrm>
            <a:off x="446088" y="1549400"/>
            <a:ext cx="8288337" cy="4700588"/>
          </a:xfrm>
        </p:spPr>
        <p:txBody>
          <a:bodyPr/>
          <a:lstStyle/>
          <a:p>
            <a:r>
              <a:rPr lang="en-US" altLang="en-US" b="1" dirty="0" smtClean="0"/>
              <a:t>Cardiovascular adjustments</a:t>
            </a:r>
          </a:p>
          <a:p>
            <a:pPr lvl="1"/>
            <a:r>
              <a:rPr lang="en-US" altLang="en-US" b="1" dirty="0" smtClean="0"/>
              <a:t>At rest</a:t>
            </a:r>
          </a:p>
          <a:p>
            <a:pPr lvl="2"/>
            <a:r>
              <a:rPr lang="en-US" altLang="en-US" dirty="0" smtClean="0"/>
              <a:t>Cardiac output = 5800 mL/min</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6" name="Picture 5" descr="\\192.168.4.30\conversion\IRDVD\Lecture Format\Martini VAP3e\Output\Chapter 16, 17, 19 &amp; 20\Custom_JPG\fig_19_12-01-L.jpg"/>
          <p:cNvPicPr>
            <a:picLocks noChangeAspect="1" noChangeArrowheads="1"/>
          </p:cNvPicPr>
          <p:nvPr/>
        </p:nvPicPr>
        <p:blipFill>
          <a:blip r:embed="rId3">
            <a:extLst>
              <a:ext uri="{28A0092B-C50C-407E-A947-70E740481C1C}">
                <a14:useLocalDpi xmlns:a14="http://schemas.microsoft.com/office/drawing/2010/main" val="0"/>
              </a:ext>
            </a:extLst>
          </a:blip>
          <a:srcRect b="2554"/>
          <a:stretch>
            <a:fillRect/>
          </a:stretch>
        </p:blipFill>
        <p:spPr bwMode="auto">
          <a:xfrm>
            <a:off x="6578861" y="1437350"/>
            <a:ext cx="2155564" cy="515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558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Module 19.2: Arteries and veins</a:t>
            </a:r>
            <a:endParaRPr lang="en-US" altLang="en-US" dirty="0" smtClean="0"/>
          </a:p>
        </p:txBody>
      </p:sp>
      <p:sp>
        <p:nvSpPr>
          <p:cNvPr id="17411" name="Content Placeholder 2"/>
          <p:cNvSpPr>
            <a:spLocks noGrp="1"/>
          </p:cNvSpPr>
          <p:nvPr>
            <p:ph idx="1"/>
          </p:nvPr>
        </p:nvSpPr>
        <p:spPr/>
        <p:txBody>
          <a:bodyPr/>
          <a:lstStyle/>
          <a:p>
            <a:r>
              <a:rPr lang="en-US" altLang="en-US" b="1" dirty="0" smtClean="0"/>
              <a:t>Three layers of arteries and veins</a:t>
            </a:r>
            <a:r>
              <a:rPr lang="en-US" altLang="en-US" dirty="0" smtClean="0"/>
              <a:t> (continued)</a:t>
            </a:r>
          </a:p>
          <a:p>
            <a:pPr marL="690563" lvl="1" indent="-514350">
              <a:buFont typeface="+mj-lt"/>
              <a:buAutoNum type="arabicPeriod" startAt="2"/>
            </a:pPr>
            <a:r>
              <a:rPr lang="en-US" dirty="0"/>
              <a:t>​</a:t>
            </a:r>
            <a:r>
              <a:rPr lang="en-US" altLang="en-US" b="1" dirty="0" smtClean="0"/>
              <a:t>Tunica</a:t>
            </a:r>
            <a:r>
              <a:rPr lang="en-US" altLang="en-US" dirty="0" smtClean="0"/>
              <a:t> </a:t>
            </a:r>
            <a:r>
              <a:rPr lang="en-US" altLang="en-US" b="1" dirty="0" smtClean="0"/>
              <a:t>media</a:t>
            </a:r>
          </a:p>
          <a:p>
            <a:pPr lvl="2"/>
            <a:r>
              <a:rPr lang="en-US" altLang="en-US" dirty="0" smtClean="0"/>
              <a:t>Middle layer</a:t>
            </a:r>
          </a:p>
          <a:p>
            <a:pPr lvl="2"/>
            <a:r>
              <a:rPr lang="en-US" altLang="en-US" dirty="0" smtClean="0"/>
              <a:t>Contains concentric sheets of smooth muscle</a:t>
            </a:r>
          </a:p>
          <a:p>
            <a:pPr lvl="3"/>
            <a:r>
              <a:rPr lang="en-US" altLang="en-US" dirty="0" smtClean="0"/>
              <a:t>Contraction causes a decrease in vessel diameter, or </a:t>
            </a:r>
            <a:r>
              <a:rPr lang="en-US" altLang="en-US" b="1" dirty="0" smtClean="0"/>
              <a:t>vasoconstriction</a:t>
            </a:r>
          </a:p>
          <a:p>
            <a:pPr lvl="3"/>
            <a:r>
              <a:rPr lang="en-US" altLang="en-US" dirty="0" smtClean="0"/>
              <a:t>Relaxation causes an increase in vessel diameter, or </a:t>
            </a:r>
            <a:r>
              <a:rPr lang="en-US" altLang="en-US" b="1" dirty="0" smtClean="0"/>
              <a:t>vasodilation</a:t>
            </a:r>
          </a:p>
          <a:p>
            <a:pPr lvl="2"/>
            <a:r>
              <a:rPr lang="en-US" altLang="en-US" dirty="0" smtClean="0"/>
              <a:t>Separated from the tunica externa by the </a:t>
            </a:r>
            <a:r>
              <a:rPr lang="en-US" altLang="en-US" b="1" dirty="0" smtClean="0"/>
              <a:t>external elastic membrane</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29517157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r>
              <a:rPr lang="en-US" altLang="en-US" smtClean="0"/>
              <a:t>Module 19.12: Cardiovascular adjustments during exercise</a:t>
            </a:r>
            <a:endParaRPr lang="en-US" altLang="en-US" dirty="0" smtClean="0"/>
          </a:p>
        </p:txBody>
      </p:sp>
      <p:sp>
        <p:nvSpPr>
          <p:cNvPr id="146435" name="Content Placeholder 2"/>
          <p:cNvSpPr>
            <a:spLocks noGrp="1"/>
          </p:cNvSpPr>
          <p:nvPr>
            <p:ph idx="1"/>
          </p:nvPr>
        </p:nvSpPr>
        <p:spPr/>
        <p:txBody>
          <a:bodyPr/>
          <a:lstStyle/>
          <a:p>
            <a:r>
              <a:rPr lang="en-US" altLang="en-US" b="1" dirty="0" smtClean="0"/>
              <a:t>Cardiovascular adjustments</a:t>
            </a:r>
            <a:r>
              <a:rPr lang="en-US" altLang="en-US" dirty="0" smtClean="0"/>
              <a:t> (continued)</a:t>
            </a:r>
          </a:p>
          <a:p>
            <a:pPr lvl="1"/>
            <a:r>
              <a:rPr lang="en-US" altLang="en-US" b="1" dirty="0" smtClean="0"/>
              <a:t>During light exercise</a:t>
            </a:r>
          </a:p>
          <a:p>
            <a:pPr lvl="2"/>
            <a:r>
              <a:rPr lang="en-US" altLang="en-US" dirty="0" smtClean="0"/>
              <a:t>Three changes take place</a:t>
            </a:r>
          </a:p>
          <a:p>
            <a:pPr marL="1431925" lvl="3" indent="-457200">
              <a:buFont typeface="+mj-lt"/>
              <a:buAutoNum type="arabicPeriod"/>
            </a:pPr>
            <a:r>
              <a:rPr lang="en-US" altLang="en-US" dirty="0" smtClean="0"/>
              <a:t>Vasodilation occurs, peripheral resistance drops, and capillary blood flow increases</a:t>
            </a:r>
          </a:p>
          <a:p>
            <a:pPr marL="1431925" lvl="3" indent="-457200">
              <a:buFont typeface="+mj-lt"/>
              <a:buAutoNum type="arabicPeriod"/>
            </a:pPr>
            <a:r>
              <a:rPr lang="en-US" altLang="en-US" dirty="0" smtClean="0"/>
              <a:t>Venous return increases with skeletal muscle contraction; increased respiration creates negative pressure in thoracic cavity, drawing blood back (</a:t>
            </a:r>
            <a:r>
              <a:rPr lang="en-US" altLang="en-US" b="1" dirty="0" smtClean="0"/>
              <a:t>respiratory</a:t>
            </a:r>
            <a:r>
              <a:rPr lang="en-US" altLang="en-US" dirty="0" smtClean="0"/>
              <a:t> </a:t>
            </a:r>
            <a:r>
              <a:rPr lang="en-US" altLang="en-US" b="1" dirty="0" smtClean="0"/>
              <a:t>pump</a:t>
            </a:r>
            <a:r>
              <a:rPr lang="en-US" altLang="en-US" dirty="0" smtClean="0"/>
              <a:t>)</a:t>
            </a:r>
          </a:p>
          <a:p>
            <a:pPr marL="1431925" lvl="3" indent="-457200">
              <a:buFont typeface="+mj-lt"/>
              <a:buAutoNum type="arabicPeriod"/>
            </a:pPr>
            <a:r>
              <a:rPr lang="en-US" altLang="en-US" dirty="0" smtClean="0"/>
              <a:t>Cardiac output increases to 9500 mL/min</a:t>
            </a:r>
          </a:p>
          <a:p>
            <a:pPr lvl="4"/>
            <a:r>
              <a:rPr lang="en-US" altLang="en-US" dirty="0" smtClean="0"/>
              <a:t>Primarily due to venous return</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38402923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altLang="en-US" smtClean="0"/>
              <a:t>Light exercise</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7" name="Picture 6" descr="\\192.168.4.30\conversion\IRDVD\JPG Creation\Martini _VAP3E\Output\Chapter 19\JPEG FILES\Labeled\fig_19_12-L.jpg"/>
          <p:cNvPicPr>
            <a:picLocks noChangeAspect="1" noChangeArrowheads="1"/>
          </p:cNvPicPr>
          <p:nvPr/>
        </p:nvPicPr>
        <p:blipFill rotWithShape="1">
          <a:blip r:embed="rId2">
            <a:extLst>
              <a:ext uri="{28A0092B-C50C-407E-A947-70E740481C1C}">
                <a14:useLocalDpi xmlns:a14="http://schemas.microsoft.com/office/drawing/2010/main" val="0"/>
              </a:ext>
            </a:extLst>
          </a:blip>
          <a:srcRect r="34619" b="2554"/>
          <a:stretch/>
        </p:blipFill>
        <p:spPr bwMode="auto">
          <a:xfrm>
            <a:off x="1802124" y="672306"/>
            <a:ext cx="5576264" cy="5802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08641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altLang="en-US" smtClean="0"/>
              <a:t>Module 19.12: Cardiovascular adjustments during exercise</a:t>
            </a:r>
            <a:endParaRPr lang="en-US" altLang="en-US" dirty="0" smtClean="0"/>
          </a:p>
        </p:txBody>
      </p:sp>
      <p:sp>
        <p:nvSpPr>
          <p:cNvPr id="120835" name="Content Placeholder 2"/>
          <p:cNvSpPr>
            <a:spLocks noGrp="1"/>
          </p:cNvSpPr>
          <p:nvPr>
            <p:ph idx="1"/>
          </p:nvPr>
        </p:nvSpPr>
        <p:spPr/>
        <p:txBody>
          <a:bodyPr/>
          <a:lstStyle/>
          <a:p>
            <a:r>
              <a:rPr lang="en-US" altLang="en-US" b="1" dirty="0" smtClean="0"/>
              <a:t>Cardiovascular adjustments</a:t>
            </a:r>
            <a:r>
              <a:rPr lang="en-US" altLang="en-US" dirty="0" smtClean="0"/>
              <a:t> (continued)</a:t>
            </a:r>
          </a:p>
          <a:p>
            <a:pPr lvl="1"/>
            <a:r>
              <a:rPr lang="en-US" altLang="en-US" b="1" dirty="0" smtClean="0"/>
              <a:t>During heavy exercise</a:t>
            </a:r>
          </a:p>
          <a:p>
            <a:pPr lvl="2"/>
            <a:r>
              <a:rPr lang="en-US" altLang="en-US" dirty="0" smtClean="0"/>
              <a:t>Cardiac output approaches maximal levels </a:t>
            </a:r>
            <a:br>
              <a:rPr lang="en-US" altLang="en-US" dirty="0" smtClean="0"/>
            </a:br>
            <a:r>
              <a:rPr lang="en-US" altLang="en-US" dirty="0" smtClean="0"/>
              <a:t>(~17,500 mL/min)</a:t>
            </a:r>
          </a:p>
          <a:p>
            <a:pPr lvl="2"/>
            <a:r>
              <a:rPr lang="en-US" altLang="en-US" dirty="0" smtClean="0"/>
              <a:t>Major changes in peripheral blood distribution allow large increase in flow to skeletal muscles without overall decrease in systemic blood pressure</a:t>
            </a:r>
          </a:p>
          <a:p>
            <a:pPr lvl="3"/>
            <a:r>
              <a:rPr lang="en-US" altLang="en-US" dirty="0" smtClean="0"/>
              <a:t>Increased flow to skeletal muscles</a:t>
            </a:r>
          </a:p>
          <a:p>
            <a:pPr lvl="3"/>
            <a:r>
              <a:rPr lang="en-US" altLang="en-US" dirty="0" smtClean="0"/>
              <a:t>Increased flow to skin (promotes heat loss)</a:t>
            </a:r>
          </a:p>
          <a:p>
            <a:pPr lvl="3"/>
            <a:r>
              <a:rPr lang="en-US" altLang="en-US" dirty="0" smtClean="0"/>
              <a:t>Reduced flow to digestive viscera and kidneys</a:t>
            </a:r>
          </a:p>
          <a:p>
            <a:pPr lvl="3"/>
            <a:r>
              <a:rPr lang="en-US" altLang="en-US" dirty="0" smtClean="0"/>
              <a:t>Brain blood flow remains unchanged</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02291253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altLang="en-US" smtClean="0"/>
              <a:t>Heavy exercise</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121860" name="Content Placeholder 4"/>
          <p:cNvSpPr>
            <a:spLocks noGrp="1"/>
          </p:cNvSpPr>
          <p:nvPr>
            <p:ph idx="4294967295"/>
          </p:nvPr>
        </p:nvSpPr>
        <p:spPr>
          <a:xfrm>
            <a:off x="855663" y="909638"/>
            <a:ext cx="8288337" cy="5340350"/>
          </a:xfrm>
        </p:spPr>
        <p:txBody>
          <a:bodyPr/>
          <a:lstStyle/>
          <a:p>
            <a:r>
              <a:rPr lang="en-US" altLang="en-US" b="1" dirty="0" smtClean="0"/>
              <a:t> </a:t>
            </a:r>
          </a:p>
        </p:txBody>
      </p:sp>
      <p:pic>
        <p:nvPicPr>
          <p:cNvPr id="5" name="Picture 41" descr="\\192.168.4.30\conversion\IRDVD\JPG Creation\Martini _VAP3E\Output\Chapter 19\JPEG FILES\Labeled\fig_19_12-L.jpg"/>
          <p:cNvPicPr>
            <a:picLocks noChangeAspect="1" noChangeArrowheads="1"/>
          </p:cNvPicPr>
          <p:nvPr/>
        </p:nvPicPr>
        <p:blipFill>
          <a:blip r:embed="rId2">
            <a:extLst>
              <a:ext uri="{28A0092B-C50C-407E-A947-70E740481C1C}">
                <a14:useLocalDpi xmlns:a14="http://schemas.microsoft.com/office/drawing/2010/main" val="0"/>
              </a:ext>
            </a:extLst>
          </a:blip>
          <a:srcRect b="2554"/>
          <a:stretch>
            <a:fillRect/>
          </a:stretch>
        </p:blipFill>
        <p:spPr bwMode="auto">
          <a:xfrm>
            <a:off x="561975" y="880064"/>
            <a:ext cx="8020050" cy="545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45272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altLang="en-US" smtClean="0"/>
              <a:t>Module 19.12: Cardiovascular adjustments during exercise</a:t>
            </a:r>
            <a:endParaRPr lang="en-US" altLang="en-US" dirty="0" smtClean="0"/>
          </a:p>
        </p:txBody>
      </p:sp>
      <p:sp>
        <p:nvSpPr>
          <p:cNvPr id="122883" name="Content Placeholder 2"/>
          <p:cNvSpPr>
            <a:spLocks noGrp="1"/>
          </p:cNvSpPr>
          <p:nvPr>
            <p:ph idx="1"/>
          </p:nvPr>
        </p:nvSpPr>
        <p:spPr/>
        <p:txBody>
          <a:bodyPr/>
          <a:lstStyle/>
          <a:p>
            <a:r>
              <a:rPr lang="en-US" altLang="en-US" b="1" dirty="0" smtClean="0"/>
              <a:t>Cardiovascular adjustments</a:t>
            </a:r>
            <a:r>
              <a:rPr lang="en-US" altLang="en-US" dirty="0" smtClean="0"/>
              <a:t> (continued)</a:t>
            </a:r>
          </a:p>
          <a:p>
            <a:pPr lvl="1"/>
            <a:r>
              <a:rPr lang="en-US" altLang="en-US" dirty="0" smtClean="0"/>
              <a:t>Cardiovascular performance improves with training</a:t>
            </a:r>
          </a:p>
          <a:p>
            <a:pPr lvl="2"/>
            <a:r>
              <a:rPr lang="en-US" altLang="en-US" dirty="0" smtClean="0"/>
              <a:t>Trained athletes have bigger hearts and stroke volumes</a:t>
            </a:r>
          </a:p>
          <a:p>
            <a:pPr lvl="3"/>
            <a:r>
              <a:rPr lang="en-US" altLang="en-US" dirty="0" smtClean="0"/>
              <a:t>Can maintain normal blood flow with lower heart rate (as low as 32 bpm)</a:t>
            </a:r>
          </a:p>
          <a:p>
            <a:pPr lvl="3"/>
            <a:r>
              <a:rPr lang="en-US" altLang="en-US" dirty="0" smtClean="0"/>
              <a:t>Maximal cardiac output can be 50 percent higher than in </a:t>
            </a:r>
            <a:r>
              <a:rPr lang="en-US" altLang="en-US" dirty="0" err="1" smtClean="0"/>
              <a:t>nonathletes</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73999308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altLang="en-US" smtClean="0"/>
              <a:t>Module 19.12: Review</a:t>
            </a:r>
            <a:endParaRPr lang="en-US" altLang="en-US" dirty="0" smtClean="0"/>
          </a:p>
        </p:txBody>
      </p:sp>
      <p:sp>
        <p:nvSpPr>
          <p:cNvPr id="150531" name="Content Placeholder 2"/>
          <p:cNvSpPr>
            <a:spLocks noGrp="1"/>
          </p:cNvSpPr>
          <p:nvPr>
            <p:ph idx="1"/>
          </p:nvPr>
        </p:nvSpPr>
        <p:spPr/>
        <p:txBody>
          <a:bodyPr/>
          <a:lstStyle/>
          <a:p>
            <a:r>
              <a:rPr lang="en-US" altLang="en-US" dirty="0" smtClean="0"/>
              <a:t>Describe the respiratory pump.</a:t>
            </a:r>
          </a:p>
          <a:p>
            <a:r>
              <a:rPr lang="en-US" altLang="en-US" dirty="0" smtClean="0"/>
              <a:t>Describe the changes in cardiac output and blood flow during exercise.</a:t>
            </a:r>
          </a:p>
          <a:p>
            <a:endParaRPr lang="en-US" altLang="en-US" dirty="0" smtClean="0"/>
          </a:p>
          <a:p>
            <a:pPr marL="0" indent="0">
              <a:buNone/>
            </a:pPr>
            <a:r>
              <a:rPr lang="en-US" altLang="en-US" i="1" dirty="0" smtClean="0"/>
              <a:t>Learning Outcome: </a:t>
            </a:r>
            <a:r>
              <a:rPr lang="en-US" altLang="en-US" dirty="0" smtClean="0"/>
              <a:t>Explain how the cardiovascular system responds to the demands of exercise. </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51017305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r>
              <a:rPr lang="en-US" altLang="en-US" smtClean="0"/>
              <a:t>Module 19.13: Clinical Module: </a:t>
            </a:r>
            <a:r>
              <a:rPr lang="en-US" smtClean="0"/>
              <a:t>Short-term and long-term mechanisms compensate for a reduction in blood volume</a:t>
            </a:r>
            <a:endParaRPr lang="en-US" altLang="en-US" dirty="0" smtClean="0"/>
          </a:p>
        </p:txBody>
      </p:sp>
      <p:sp>
        <p:nvSpPr>
          <p:cNvPr id="124931" name="Content Placeholder 2"/>
          <p:cNvSpPr>
            <a:spLocks noGrp="1"/>
          </p:cNvSpPr>
          <p:nvPr>
            <p:ph idx="1"/>
          </p:nvPr>
        </p:nvSpPr>
        <p:spPr>
          <a:xfrm>
            <a:off x="446088" y="1587500"/>
            <a:ext cx="8288337" cy="4662488"/>
          </a:xfrm>
        </p:spPr>
        <p:txBody>
          <a:bodyPr/>
          <a:lstStyle/>
          <a:p>
            <a:r>
              <a:rPr lang="en-US" altLang="en-US" b="1" dirty="0" smtClean="0"/>
              <a:t>Compensation mechanisms</a:t>
            </a:r>
          </a:p>
          <a:p>
            <a:pPr lvl="1"/>
            <a:r>
              <a:rPr lang="en-US" altLang="en-US" dirty="0" smtClean="0"/>
              <a:t>When hemostasis fails to prevent significant blood loss, entire cardiovascular system adjusts to compensate</a:t>
            </a:r>
          </a:p>
          <a:p>
            <a:pPr lvl="1"/>
            <a:r>
              <a:rPr lang="en-US" altLang="en-US" dirty="0" smtClean="0"/>
              <a:t>Immediate problem is maintenance of blood pressure and peripheral blood flow</a:t>
            </a:r>
          </a:p>
          <a:p>
            <a:pPr lvl="1"/>
            <a:r>
              <a:rPr lang="en-US" altLang="en-US" dirty="0" smtClean="0"/>
              <a:t>Long-term problem is restoration of blood volume</a:t>
            </a:r>
          </a:p>
          <a:p>
            <a:pPr lvl="1"/>
            <a:r>
              <a:rPr lang="en-US" altLang="en-US" dirty="0" smtClean="0"/>
              <a:t>Mechanisms can cope with blood losses equal to ~30 percent of total blood volume</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38917056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125955" name="Content Placeholder 2"/>
          <p:cNvSpPr>
            <a:spLocks noGrp="1"/>
          </p:cNvSpPr>
          <p:nvPr>
            <p:ph idx="4294967295"/>
          </p:nvPr>
        </p:nvSpPr>
        <p:spPr>
          <a:xfrm>
            <a:off x="855663" y="909638"/>
            <a:ext cx="8288337" cy="5340350"/>
          </a:xfrm>
        </p:spPr>
        <p:txBody>
          <a:bodyPr/>
          <a:lstStyle/>
          <a:p>
            <a:r>
              <a:rPr lang="en-US" altLang="en-US" b="1" smtClean="0"/>
              <a:t> </a:t>
            </a:r>
            <a:endParaRPr lang="en-US" altLang="en-US" b="1" dirty="0" smtClean="0"/>
          </a:p>
        </p:txBody>
      </p:sp>
      <p:pic>
        <p:nvPicPr>
          <p:cNvPr id="5" name="Picture 42" descr="\\192.168.4.30\conversion\IRDVD\JPG Creation\Martini _VAP3E\Output\Chapter 19\JPEG FILES\Labeled\fig_19_13_01_B-L.jpg"/>
          <p:cNvPicPr>
            <a:picLocks noChangeAspect="1" noChangeArrowheads="1"/>
          </p:cNvPicPr>
          <p:nvPr/>
        </p:nvPicPr>
        <p:blipFill>
          <a:blip r:embed="rId2">
            <a:extLst>
              <a:ext uri="{28A0092B-C50C-407E-A947-70E740481C1C}">
                <a14:useLocalDpi xmlns:a14="http://schemas.microsoft.com/office/drawing/2010/main" val="0"/>
              </a:ext>
            </a:extLst>
          </a:blip>
          <a:srcRect b="3360"/>
          <a:stretch>
            <a:fillRect/>
          </a:stretch>
        </p:blipFill>
        <p:spPr bwMode="auto">
          <a:xfrm>
            <a:off x="298450" y="1237457"/>
            <a:ext cx="8547100" cy="4383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5808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126979" name="Content Placeholder 2"/>
          <p:cNvSpPr>
            <a:spLocks noGrp="1"/>
          </p:cNvSpPr>
          <p:nvPr>
            <p:ph idx="4294967295"/>
          </p:nvPr>
        </p:nvSpPr>
        <p:spPr>
          <a:xfrm>
            <a:off x="855663" y="909638"/>
            <a:ext cx="8288337" cy="5340350"/>
          </a:xfrm>
        </p:spPr>
        <p:txBody>
          <a:bodyPr/>
          <a:lstStyle/>
          <a:p>
            <a:r>
              <a:rPr lang="en-US" altLang="en-US" b="1" smtClean="0"/>
              <a:t> </a:t>
            </a:r>
            <a:endParaRPr lang="en-US" altLang="en-US" b="1" dirty="0" smtClean="0"/>
          </a:p>
        </p:txBody>
      </p:sp>
      <p:pic>
        <p:nvPicPr>
          <p:cNvPr id="5" name="Picture 43" descr="\\192.168.4.30\conversion\IRDVD\JPG Creation\Martini _VAP3E\Output\Chapter 19\JPEG FILES\Labeled\fig_19_13_01_C-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177925" y="568326"/>
            <a:ext cx="6788150" cy="5396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01426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US" altLang="en-US" smtClean="0"/>
              <a:t>Homeostatic response to decreased blood pressure and volume due to extensive bleeding</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128003" name="Content Placeholder 2"/>
          <p:cNvSpPr>
            <a:spLocks noGrp="1"/>
          </p:cNvSpPr>
          <p:nvPr>
            <p:ph idx="4294967295"/>
          </p:nvPr>
        </p:nvSpPr>
        <p:spPr>
          <a:xfrm>
            <a:off x="855663" y="1290638"/>
            <a:ext cx="8288337" cy="4959350"/>
          </a:xfrm>
        </p:spPr>
        <p:txBody>
          <a:bodyPr/>
          <a:lstStyle/>
          <a:p>
            <a:r>
              <a:rPr lang="en-US" altLang="en-US" b="1" dirty="0" smtClean="0"/>
              <a:t> </a:t>
            </a:r>
          </a:p>
        </p:txBody>
      </p:sp>
      <p:pic>
        <p:nvPicPr>
          <p:cNvPr id="5" name="Picture 44" descr="\\192.168.4.30\conversion\IRDVD\JPG Creation\Martini _VAP3E\Output\Chapter 19\JPEG FILES\Labeled\fig_19_13_01_A-L.jpg"/>
          <p:cNvPicPr>
            <a:picLocks noChangeAspect="1" noChangeArrowheads="1"/>
          </p:cNvPicPr>
          <p:nvPr/>
        </p:nvPicPr>
        <p:blipFill>
          <a:blip r:embed="rId2">
            <a:extLst>
              <a:ext uri="{28A0092B-C50C-407E-A947-70E740481C1C}">
                <a14:useLocalDpi xmlns:a14="http://schemas.microsoft.com/office/drawing/2010/main" val="0"/>
              </a:ext>
            </a:extLst>
          </a:blip>
          <a:srcRect b="2741"/>
          <a:stretch>
            <a:fillRect/>
          </a:stretch>
        </p:blipFill>
        <p:spPr bwMode="auto">
          <a:xfrm>
            <a:off x="714375" y="1251727"/>
            <a:ext cx="7715250" cy="4880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6453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Module 19.2: Arteries and veins</a:t>
            </a:r>
            <a:endParaRPr lang="en-US" altLang="en-US" dirty="0" smtClean="0"/>
          </a:p>
        </p:txBody>
      </p:sp>
      <p:sp>
        <p:nvSpPr>
          <p:cNvPr id="18435" name="Content Placeholder 2"/>
          <p:cNvSpPr>
            <a:spLocks noGrp="1"/>
          </p:cNvSpPr>
          <p:nvPr>
            <p:ph idx="1"/>
          </p:nvPr>
        </p:nvSpPr>
        <p:spPr/>
        <p:txBody>
          <a:bodyPr/>
          <a:lstStyle/>
          <a:p>
            <a:r>
              <a:rPr lang="en-US" altLang="en-US" b="1" dirty="0" smtClean="0"/>
              <a:t>Three layers of arteries and veins</a:t>
            </a:r>
            <a:r>
              <a:rPr lang="en-US" altLang="en-US" dirty="0" smtClean="0"/>
              <a:t> (continued)</a:t>
            </a:r>
          </a:p>
          <a:p>
            <a:pPr marL="690563" lvl="1" indent="-514350">
              <a:buFont typeface="+mj-lt"/>
              <a:buAutoNum type="arabicPeriod" startAt="3"/>
            </a:pPr>
            <a:r>
              <a:rPr lang="en-US" dirty="0"/>
              <a:t>​</a:t>
            </a:r>
            <a:r>
              <a:rPr lang="en-US" altLang="en-US" b="1" dirty="0" smtClean="0"/>
              <a:t>Tunica</a:t>
            </a:r>
            <a:r>
              <a:rPr lang="en-US" altLang="en-US" dirty="0" smtClean="0"/>
              <a:t> </a:t>
            </a:r>
            <a:r>
              <a:rPr lang="en-US" altLang="en-US" b="1" dirty="0" smtClean="0"/>
              <a:t>externa</a:t>
            </a:r>
            <a:r>
              <a:rPr lang="en-US" altLang="en-US" dirty="0" smtClean="0"/>
              <a:t>, or </a:t>
            </a:r>
            <a:r>
              <a:rPr lang="en-US" altLang="en-US" i="1" dirty="0" smtClean="0"/>
              <a:t>tunica adventitia</a:t>
            </a:r>
          </a:p>
          <a:p>
            <a:pPr lvl="2"/>
            <a:r>
              <a:rPr lang="en-US" altLang="en-US" dirty="0" smtClean="0"/>
              <a:t>Outermost layer</a:t>
            </a:r>
          </a:p>
          <a:p>
            <a:pPr lvl="2"/>
            <a:r>
              <a:rPr lang="en-US" altLang="en-US" dirty="0" smtClean="0"/>
              <a:t>Connective tissue sheath </a:t>
            </a:r>
          </a:p>
          <a:p>
            <a:pPr lvl="3"/>
            <a:r>
              <a:rPr lang="en-US" altLang="en-US" dirty="0" smtClean="0"/>
              <a:t>In arteries, contains collagen and scattered elastic fibers</a:t>
            </a:r>
          </a:p>
          <a:p>
            <a:pPr lvl="3"/>
            <a:r>
              <a:rPr lang="en-US" altLang="en-US" dirty="0" smtClean="0"/>
              <a:t>In veins, generally thicker than the tunica media</a:t>
            </a:r>
          </a:p>
          <a:p>
            <a:pPr lvl="4"/>
            <a:r>
              <a:rPr lang="en-US" altLang="en-US" dirty="0" smtClean="0"/>
              <a:t>Contains networks of elastic fibers and bundles of smooth muscle cells</a:t>
            </a:r>
          </a:p>
          <a:p>
            <a:pPr lvl="2"/>
            <a:r>
              <a:rPr lang="en-US" altLang="en-US" dirty="0" smtClean="0"/>
              <a:t>Anchors vessel to surrounding tissues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40731743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r>
              <a:rPr lang="en-US" altLang="en-US" smtClean="0"/>
              <a:t>Module 19.13: Responses to blood loss</a:t>
            </a:r>
            <a:endParaRPr lang="en-US" altLang="en-US" dirty="0" smtClean="0"/>
          </a:p>
        </p:txBody>
      </p:sp>
      <p:sp>
        <p:nvSpPr>
          <p:cNvPr id="129027" name="Content Placeholder 2"/>
          <p:cNvSpPr>
            <a:spLocks noGrp="1"/>
          </p:cNvSpPr>
          <p:nvPr>
            <p:ph idx="1"/>
          </p:nvPr>
        </p:nvSpPr>
        <p:spPr/>
        <p:txBody>
          <a:bodyPr/>
          <a:lstStyle/>
          <a:p>
            <a:r>
              <a:rPr lang="en-US" altLang="en-US" b="1" dirty="0" smtClean="0"/>
              <a:t>Shock</a:t>
            </a:r>
          </a:p>
          <a:p>
            <a:pPr lvl="1"/>
            <a:r>
              <a:rPr lang="en-US" altLang="en-US" dirty="0" smtClean="0"/>
              <a:t>Acute cardiovascular crisis marked by: </a:t>
            </a:r>
          </a:p>
          <a:p>
            <a:pPr lvl="2"/>
            <a:r>
              <a:rPr lang="en-US" altLang="en-US" dirty="0" smtClean="0"/>
              <a:t>Low blood pressure (</a:t>
            </a:r>
            <a:r>
              <a:rPr lang="en-US" altLang="en-US" b="1" dirty="0" smtClean="0"/>
              <a:t>hypotension</a:t>
            </a:r>
            <a:r>
              <a:rPr lang="en-US" altLang="en-US" dirty="0" smtClean="0"/>
              <a:t>)</a:t>
            </a:r>
          </a:p>
          <a:p>
            <a:pPr lvl="2"/>
            <a:r>
              <a:rPr lang="en-US" altLang="en-US" dirty="0" smtClean="0"/>
              <a:t>Inadequate peripheral blood flow</a:t>
            </a:r>
          </a:p>
          <a:p>
            <a:pPr lvl="1"/>
            <a:r>
              <a:rPr lang="en-US" altLang="en-US" dirty="0" smtClean="0"/>
              <a:t>Most common causes are hemorrhaging and heart damage (as in heart attack) </a:t>
            </a:r>
          </a:p>
          <a:p>
            <a:pPr lvl="2"/>
            <a:r>
              <a:rPr lang="en-US" altLang="en-US" dirty="0" smtClean="0"/>
              <a:t>Normal homeostatic mechanisms cannot compensate</a:t>
            </a:r>
          </a:p>
          <a:p>
            <a:pPr lvl="1"/>
            <a:r>
              <a:rPr lang="en-US" altLang="en-US" b="1" dirty="0" smtClean="0"/>
              <a:t>Circulatory shock </a:t>
            </a:r>
          </a:p>
          <a:p>
            <a:pPr lvl="2"/>
            <a:r>
              <a:rPr lang="en-US" altLang="en-US" dirty="0" smtClean="0"/>
              <a:t>Positive feedback loops beginning when blood loss &gt;35 percent</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65653505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US" altLang="en-US" smtClean="0"/>
              <a:t>Module 19.13: Responses to blood loss</a:t>
            </a:r>
            <a:endParaRPr lang="en-US" altLang="en-US" dirty="0" smtClean="0"/>
          </a:p>
        </p:txBody>
      </p:sp>
      <p:sp>
        <p:nvSpPr>
          <p:cNvPr id="156675" name="Content Placeholder 2"/>
          <p:cNvSpPr>
            <a:spLocks noGrp="1"/>
          </p:cNvSpPr>
          <p:nvPr>
            <p:ph idx="1"/>
          </p:nvPr>
        </p:nvSpPr>
        <p:spPr>
          <a:xfrm>
            <a:off x="446089" y="909522"/>
            <a:ext cx="5198356" cy="5340466"/>
          </a:xfrm>
        </p:spPr>
        <p:txBody>
          <a:bodyPr/>
          <a:lstStyle/>
          <a:p>
            <a:r>
              <a:rPr lang="en-US" altLang="en-US" b="1" dirty="0" smtClean="0"/>
              <a:t>Shock</a:t>
            </a:r>
            <a:r>
              <a:rPr lang="en-US" altLang="en-US" dirty="0" smtClean="0"/>
              <a:t> (continued)</a:t>
            </a:r>
          </a:p>
          <a:p>
            <a:pPr lvl="1"/>
            <a:r>
              <a:rPr lang="en-US" altLang="en-US" b="1" dirty="0" smtClean="0"/>
              <a:t>Progressive shock</a:t>
            </a:r>
          </a:p>
          <a:p>
            <a:pPr marL="1027113" lvl="2" indent="-457200">
              <a:buFont typeface="+mj-lt"/>
              <a:buAutoNum type="arabicPeriod"/>
            </a:pPr>
            <a:r>
              <a:rPr lang="en-US" altLang="en-US" dirty="0" smtClean="0"/>
              <a:t>Blood volume drops by more than 35 percent</a:t>
            </a:r>
          </a:p>
          <a:p>
            <a:pPr lvl="3"/>
            <a:r>
              <a:rPr lang="en-US" altLang="en-US" dirty="0" smtClean="0"/>
              <a:t>Despite sustained vasoconstriction and mobilized venous reserves:</a:t>
            </a:r>
          </a:p>
          <a:p>
            <a:pPr lvl="4"/>
            <a:r>
              <a:rPr lang="en-US" altLang="en-US" dirty="0" smtClean="0"/>
              <a:t>Blood pressure remains low</a:t>
            </a:r>
          </a:p>
          <a:p>
            <a:pPr lvl="4"/>
            <a:r>
              <a:rPr lang="en-US" altLang="en-US" dirty="0" smtClean="0"/>
              <a:t>Venous return reduced</a:t>
            </a:r>
          </a:p>
          <a:p>
            <a:pPr lvl="4"/>
            <a:r>
              <a:rPr lang="en-US" altLang="en-US" dirty="0" smtClean="0"/>
              <a:t>Cardiac output inadequate</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grpSp>
        <p:nvGrpSpPr>
          <p:cNvPr id="3" name="Group 2"/>
          <p:cNvGrpSpPr/>
          <p:nvPr/>
        </p:nvGrpSpPr>
        <p:grpSpPr>
          <a:xfrm>
            <a:off x="6450079" y="746460"/>
            <a:ext cx="1304853" cy="1881237"/>
            <a:chOff x="6450079" y="746460"/>
            <a:chExt cx="1304853" cy="1881237"/>
          </a:xfrm>
        </p:grpSpPr>
        <p:pic>
          <p:nvPicPr>
            <p:cNvPr id="13" name="Picture 2" descr="\\192.168.4.30\conversion\IRDVD\Lecture Format\Martini VAP3e\Output\Chapter 16, 17, 19 &amp; 20\Custom_JPG\fig_19_13_02-03-L.jpg"/>
            <p:cNvPicPr>
              <a:picLocks noChangeAspect="1" noChangeArrowheads="1"/>
            </p:cNvPicPr>
            <p:nvPr/>
          </p:nvPicPr>
          <p:blipFill rotWithShape="1">
            <a:blip r:embed="rId2">
              <a:extLst>
                <a:ext uri="{28A0092B-C50C-407E-A947-70E740481C1C}">
                  <a14:useLocalDpi xmlns:a14="http://schemas.microsoft.com/office/drawing/2010/main" val="0"/>
                </a:ext>
              </a:extLst>
            </a:blip>
            <a:srcRect l="39086" r="31309" b="71426"/>
            <a:stretch/>
          </p:blipFill>
          <p:spPr bwMode="auto">
            <a:xfrm>
              <a:off x="6516303" y="746460"/>
              <a:ext cx="1212783" cy="188123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450079" y="2358189"/>
              <a:ext cx="210603" cy="269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7585494" y="1995565"/>
              <a:ext cx="169438" cy="2242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0707252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r>
              <a:rPr lang="en-US" altLang="en-US" smtClean="0"/>
              <a:t>Module 19.13: Responses to blood loss</a:t>
            </a:r>
            <a:endParaRPr lang="en-US" altLang="en-US" dirty="0" smtClean="0"/>
          </a:p>
        </p:txBody>
      </p:sp>
      <p:sp>
        <p:nvSpPr>
          <p:cNvPr id="156675" name="Content Placeholder 2"/>
          <p:cNvSpPr>
            <a:spLocks noGrp="1"/>
          </p:cNvSpPr>
          <p:nvPr>
            <p:ph idx="1"/>
          </p:nvPr>
        </p:nvSpPr>
        <p:spPr>
          <a:xfrm>
            <a:off x="446088" y="909522"/>
            <a:ext cx="4876683" cy="5340466"/>
          </a:xfrm>
        </p:spPr>
        <p:txBody>
          <a:bodyPr/>
          <a:lstStyle/>
          <a:p>
            <a:r>
              <a:rPr lang="en-US" altLang="en-US" b="1" dirty="0" smtClean="0"/>
              <a:t>Shock</a:t>
            </a:r>
            <a:r>
              <a:rPr lang="en-US" altLang="en-US" dirty="0" smtClean="0"/>
              <a:t> (continued)</a:t>
            </a:r>
          </a:p>
          <a:p>
            <a:pPr lvl="1"/>
            <a:r>
              <a:rPr lang="en-US" altLang="en-US" b="1" dirty="0" smtClean="0"/>
              <a:t>Progressive shock </a:t>
            </a:r>
            <a:r>
              <a:rPr lang="en-US" altLang="en-US" dirty="0" smtClean="0"/>
              <a:t>(continued)</a:t>
            </a:r>
          </a:p>
          <a:p>
            <a:pPr marL="1027113" lvl="2" indent="-457200">
              <a:buFont typeface="+mj-lt"/>
              <a:buAutoNum type="arabicPeriod" startAt="2"/>
            </a:pPr>
            <a:r>
              <a:rPr lang="en-US" altLang="en-US" dirty="0" smtClean="0"/>
              <a:t>Low cardiac output reduces blood flow to heart</a:t>
            </a:r>
          </a:p>
          <a:p>
            <a:pPr lvl="3"/>
            <a:r>
              <a:rPr lang="en-US" altLang="en-US" dirty="0" smtClean="0"/>
              <a:t>Damages myocardium</a:t>
            </a:r>
          </a:p>
          <a:p>
            <a:pPr lvl="3"/>
            <a:r>
              <a:rPr lang="en-US" altLang="en-US" dirty="0" smtClean="0"/>
              <a:t>Leads to further reduction to cardiac output</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grpSp>
        <p:nvGrpSpPr>
          <p:cNvPr id="4" name="Group 3"/>
          <p:cNvGrpSpPr/>
          <p:nvPr/>
        </p:nvGrpSpPr>
        <p:grpSpPr>
          <a:xfrm>
            <a:off x="6478955" y="746460"/>
            <a:ext cx="2532690" cy="2535755"/>
            <a:chOff x="6478955" y="746460"/>
            <a:chExt cx="2532690" cy="2535755"/>
          </a:xfrm>
        </p:grpSpPr>
        <p:pic>
          <p:nvPicPr>
            <p:cNvPr id="7" name="Picture 2" descr="\\192.168.4.30\conversion\IRDVD\Lecture Format\Martini VAP3e\Output\Chapter 16, 17, 19 &amp; 20\Custom_JPG\fig_19_13_02-03-L.jpg"/>
            <p:cNvPicPr>
              <a:picLocks noChangeAspect="1" noChangeArrowheads="1"/>
            </p:cNvPicPr>
            <p:nvPr/>
          </p:nvPicPr>
          <p:blipFill rotWithShape="1">
            <a:blip r:embed="rId2">
              <a:extLst>
                <a:ext uri="{28A0092B-C50C-407E-A947-70E740481C1C}">
                  <a14:useLocalDpi xmlns:a14="http://schemas.microsoft.com/office/drawing/2010/main" val="0"/>
                </a:ext>
              </a:extLst>
            </a:blip>
            <a:srcRect l="39086" b="62654"/>
            <a:stretch/>
          </p:blipFill>
          <p:spPr bwMode="auto">
            <a:xfrm>
              <a:off x="6516303" y="746460"/>
              <a:ext cx="2495342" cy="24587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478955" y="2358189"/>
              <a:ext cx="181728" cy="924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007192" y="2629506"/>
              <a:ext cx="163629" cy="577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432749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192.168.4.30\conversion\IRDVD\Lecture Format\Martini VAP3e\Output\Chapter 16, 17, 19 &amp; 20\Custom_JPG\fig_19_13_02-03-L.jpg"/>
          <p:cNvPicPr>
            <a:picLocks noChangeAspect="1" noChangeArrowheads="1"/>
          </p:cNvPicPr>
          <p:nvPr/>
        </p:nvPicPr>
        <p:blipFill rotWithShape="1">
          <a:blip r:embed="rId2">
            <a:extLst>
              <a:ext uri="{28A0092B-C50C-407E-A947-70E740481C1C}">
                <a14:useLocalDpi xmlns:a14="http://schemas.microsoft.com/office/drawing/2010/main" val="0"/>
              </a:ext>
            </a:extLst>
          </a:blip>
          <a:srcRect b="30768"/>
          <a:stretch/>
        </p:blipFill>
        <p:spPr bwMode="auto">
          <a:xfrm>
            <a:off x="4915133" y="746459"/>
            <a:ext cx="4096512" cy="4558013"/>
          </a:xfrm>
          <a:prstGeom prst="rect">
            <a:avLst/>
          </a:prstGeom>
          <a:noFill/>
          <a:extLst>
            <a:ext uri="{909E8E84-426E-40DD-AFC4-6F175D3DCCD1}">
              <a14:hiddenFill xmlns:a14="http://schemas.microsoft.com/office/drawing/2010/main">
                <a:solidFill>
                  <a:srgbClr val="FFFFFF"/>
                </a:solidFill>
              </a14:hiddenFill>
            </a:ext>
          </a:extLst>
        </p:spPr>
      </p:pic>
      <p:sp>
        <p:nvSpPr>
          <p:cNvPr id="132098" name="Title 1"/>
          <p:cNvSpPr>
            <a:spLocks noGrp="1"/>
          </p:cNvSpPr>
          <p:nvPr>
            <p:ph type="title"/>
          </p:nvPr>
        </p:nvSpPr>
        <p:spPr/>
        <p:txBody>
          <a:bodyPr/>
          <a:lstStyle/>
          <a:p>
            <a:r>
              <a:rPr lang="en-US" altLang="en-US" smtClean="0"/>
              <a:t>Module 19.13: Responses to blood loss</a:t>
            </a:r>
            <a:endParaRPr lang="en-US" altLang="en-US" dirty="0" smtClean="0"/>
          </a:p>
        </p:txBody>
      </p:sp>
      <p:sp>
        <p:nvSpPr>
          <p:cNvPr id="157699" name="Content Placeholder 2"/>
          <p:cNvSpPr>
            <a:spLocks noGrp="1"/>
          </p:cNvSpPr>
          <p:nvPr>
            <p:ph idx="1"/>
          </p:nvPr>
        </p:nvSpPr>
        <p:spPr>
          <a:xfrm>
            <a:off x="446088" y="909522"/>
            <a:ext cx="4732304" cy="5340466"/>
          </a:xfrm>
        </p:spPr>
        <p:txBody>
          <a:bodyPr/>
          <a:lstStyle/>
          <a:p>
            <a:r>
              <a:rPr lang="en-US" altLang="en-US" b="1" dirty="0" smtClean="0"/>
              <a:t>Shock </a:t>
            </a:r>
            <a:r>
              <a:rPr lang="en-US" altLang="en-US" dirty="0" smtClean="0"/>
              <a:t>(continued)</a:t>
            </a:r>
          </a:p>
          <a:p>
            <a:pPr lvl="1"/>
            <a:r>
              <a:rPr lang="en-US" altLang="en-US" b="1" dirty="0" smtClean="0"/>
              <a:t>Progressive shock </a:t>
            </a:r>
            <a:r>
              <a:rPr lang="en-US" altLang="en-US" dirty="0" smtClean="0"/>
              <a:t>(continued)</a:t>
            </a:r>
          </a:p>
          <a:p>
            <a:pPr marL="1027113" lvl="2" indent="-457200">
              <a:buFont typeface="+mj-lt"/>
              <a:buAutoNum type="arabicPeriod" startAt="3"/>
            </a:pPr>
            <a:r>
              <a:rPr lang="en-US" altLang="en-US" dirty="0" smtClean="0"/>
              <a:t>Reduced cardiac output accelerates oxygen starvation in tissues</a:t>
            </a:r>
          </a:p>
          <a:p>
            <a:pPr lvl="3"/>
            <a:r>
              <a:rPr lang="en-US" altLang="en-US" dirty="0" smtClean="0"/>
              <a:t>Local chemical changes promote intravascular clotting</a:t>
            </a:r>
          </a:p>
          <a:p>
            <a:pPr lvl="3"/>
            <a:r>
              <a:rPr lang="en-US" altLang="en-US" dirty="0" smtClean="0"/>
              <a:t>Further restricts peripheral blood flow</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95893110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924758" y="750996"/>
            <a:ext cx="4078618" cy="4660305"/>
            <a:chOff x="4924758" y="750996"/>
            <a:chExt cx="4078618" cy="4660305"/>
          </a:xfrm>
        </p:grpSpPr>
        <p:pic>
          <p:nvPicPr>
            <p:cNvPr id="11" name="Picture 45" descr="\\192.168.4.30\conversion\IRDVD\JPG Creation\Martini _VAP3E\Output\Chapter 19\JPEG FILES\Labeled\fig_19_13_02-L.jpg"/>
            <p:cNvPicPr>
              <a:picLocks noChangeAspect="1" noChangeArrowheads="1"/>
            </p:cNvPicPr>
            <p:nvPr/>
          </p:nvPicPr>
          <p:blipFill rotWithShape="1">
            <a:blip r:embed="rId2">
              <a:extLst>
                <a:ext uri="{28A0092B-C50C-407E-A947-70E740481C1C}">
                  <a14:useLocalDpi xmlns:a14="http://schemas.microsoft.com/office/drawing/2010/main" val="0"/>
                </a:ext>
              </a:extLst>
            </a:blip>
            <a:srcRect t="2" b="30998"/>
            <a:stretch/>
          </p:blipFill>
          <p:spPr bwMode="auto">
            <a:xfrm>
              <a:off x="4924758" y="750996"/>
              <a:ext cx="4078618" cy="452364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
            <p:cNvSpPr/>
            <p:nvPr/>
          </p:nvSpPr>
          <p:spPr>
            <a:xfrm>
              <a:off x="6964067" y="4925027"/>
              <a:ext cx="796791" cy="486274"/>
            </a:xfrm>
            <a:custGeom>
              <a:avLst/>
              <a:gdLst>
                <a:gd name="connsiteX0" fmla="*/ 0 w 735831"/>
                <a:gd name="connsiteY0" fmla="*/ 0 h 699235"/>
                <a:gd name="connsiteX1" fmla="*/ 735831 w 735831"/>
                <a:gd name="connsiteY1" fmla="*/ 0 h 699235"/>
                <a:gd name="connsiteX2" fmla="*/ 735831 w 735831"/>
                <a:gd name="connsiteY2" fmla="*/ 699235 h 699235"/>
                <a:gd name="connsiteX3" fmla="*/ 0 w 735831"/>
                <a:gd name="connsiteY3" fmla="*/ 699235 h 699235"/>
                <a:gd name="connsiteX4" fmla="*/ 0 w 735831"/>
                <a:gd name="connsiteY4" fmla="*/ 0 h 699235"/>
                <a:gd name="connsiteX0" fmla="*/ 60960 w 796791"/>
                <a:gd name="connsiteY0" fmla="*/ 0 h 699235"/>
                <a:gd name="connsiteX1" fmla="*/ 796791 w 796791"/>
                <a:gd name="connsiteY1" fmla="*/ 0 h 699235"/>
                <a:gd name="connsiteX2" fmla="*/ 796791 w 796791"/>
                <a:gd name="connsiteY2" fmla="*/ 699235 h 699235"/>
                <a:gd name="connsiteX3" fmla="*/ 0 w 796791"/>
                <a:gd name="connsiteY3" fmla="*/ 699235 h 699235"/>
                <a:gd name="connsiteX4" fmla="*/ 60960 w 796791"/>
                <a:gd name="connsiteY4" fmla="*/ 0 h 69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791" h="699235">
                  <a:moveTo>
                    <a:pt x="60960" y="0"/>
                  </a:moveTo>
                  <a:lnTo>
                    <a:pt x="796791" y="0"/>
                  </a:lnTo>
                  <a:lnTo>
                    <a:pt x="796791" y="699235"/>
                  </a:lnTo>
                  <a:lnTo>
                    <a:pt x="0" y="699235"/>
                  </a:lnTo>
                  <a:lnTo>
                    <a:pt x="6096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
            <p:cNvSpPr/>
            <p:nvPr/>
          </p:nvSpPr>
          <p:spPr>
            <a:xfrm>
              <a:off x="7655482" y="4028272"/>
              <a:ext cx="1180510" cy="1246371"/>
            </a:xfrm>
            <a:custGeom>
              <a:avLst/>
              <a:gdLst>
                <a:gd name="connsiteX0" fmla="*/ 0 w 735831"/>
                <a:gd name="connsiteY0" fmla="*/ 0 h 699235"/>
                <a:gd name="connsiteX1" fmla="*/ 735831 w 735831"/>
                <a:gd name="connsiteY1" fmla="*/ 0 h 699235"/>
                <a:gd name="connsiteX2" fmla="*/ 735831 w 735831"/>
                <a:gd name="connsiteY2" fmla="*/ 699235 h 699235"/>
                <a:gd name="connsiteX3" fmla="*/ 0 w 735831"/>
                <a:gd name="connsiteY3" fmla="*/ 699235 h 699235"/>
                <a:gd name="connsiteX4" fmla="*/ 0 w 735831"/>
                <a:gd name="connsiteY4" fmla="*/ 0 h 699235"/>
                <a:gd name="connsiteX0" fmla="*/ 60960 w 796791"/>
                <a:gd name="connsiteY0" fmla="*/ 0 h 699235"/>
                <a:gd name="connsiteX1" fmla="*/ 796791 w 796791"/>
                <a:gd name="connsiteY1" fmla="*/ 0 h 699235"/>
                <a:gd name="connsiteX2" fmla="*/ 796791 w 796791"/>
                <a:gd name="connsiteY2" fmla="*/ 699235 h 699235"/>
                <a:gd name="connsiteX3" fmla="*/ 0 w 796791"/>
                <a:gd name="connsiteY3" fmla="*/ 699235 h 699235"/>
                <a:gd name="connsiteX4" fmla="*/ 60960 w 796791"/>
                <a:gd name="connsiteY4" fmla="*/ 0 h 69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791" h="699235">
                  <a:moveTo>
                    <a:pt x="60960" y="0"/>
                  </a:moveTo>
                  <a:lnTo>
                    <a:pt x="796791" y="0"/>
                  </a:lnTo>
                  <a:lnTo>
                    <a:pt x="796791" y="699235"/>
                  </a:lnTo>
                  <a:lnTo>
                    <a:pt x="0" y="699235"/>
                  </a:lnTo>
                  <a:lnTo>
                    <a:pt x="6096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7570885" y="3683602"/>
              <a:ext cx="299022" cy="411697"/>
            </a:xfrm>
            <a:custGeom>
              <a:avLst/>
              <a:gdLst>
                <a:gd name="connsiteX0" fmla="*/ 69339 w 299022"/>
                <a:gd name="connsiteY0" fmla="*/ 0 h 411697"/>
                <a:gd name="connsiteX1" fmla="*/ 0 w 299022"/>
                <a:gd name="connsiteY1" fmla="*/ 43336 h 411697"/>
                <a:gd name="connsiteX2" fmla="*/ 221016 w 299022"/>
                <a:gd name="connsiteY2" fmla="*/ 411697 h 411697"/>
                <a:gd name="connsiteX3" fmla="*/ 299022 w 299022"/>
                <a:gd name="connsiteY3" fmla="*/ 364026 h 411697"/>
                <a:gd name="connsiteX4" fmla="*/ 69339 w 299022"/>
                <a:gd name="connsiteY4" fmla="*/ 0 h 411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22" h="411697">
                  <a:moveTo>
                    <a:pt x="69339" y="0"/>
                  </a:moveTo>
                  <a:lnTo>
                    <a:pt x="0" y="43336"/>
                  </a:lnTo>
                  <a:lnTo>
                    <a:pt x="221016" y="411697"/>
                  </a:lnTo>
                  <a:lnTo>
                    <a:pt x="299022" y="364026"/>
                  </a:lnTo>
                  <a:lnTo>
                    <a:pt x="6933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122" name="Title 1"/>
          <p:cNvSpPr>
            <a:spLocks noGrp="1"/>
          </p:cNvSpPr>
          <p:nvPr>
            <p:ph type="title"/>
          </p:nvPr>
        </p:nvSpPr>
        <p:spPr/>
        <p:txBody>
          <a:bodyPr/>
          <a:lstStyle/>
          <a:p>
            <a:r>
              <a:rPr lang="en-US" altLang="en-US" smtClean="0"/>
              <a:t>Module 19.13: Responses to blood loss</a:t>
            </a:r>
            <a:endParaRPr lang="en-US" altLang="en-US" dirty="0" smtClean="0"/>
          </a:p>
        </p:txBody>
      </p:sp>
      <p:sp>
        <p:nvSpPr>
          <p:cNvPr id="157699" name="Content Placeholder 2"/>
          <p:cNvSpPr>
            <a:spLocks noGrp="1"/>
          </p:cNvSpPr>
          <p:nvPr>
            <p:ph idx="1"/>
          </p:nvPr>
        </p:nvSpPr>
        <p:spPr>
          <a:xfrm>
            <a:off x="446089" y="909522"/>
            <a:ext cx="4272668" cy="5340466"/>
          </a:xfrm>
        </p:spPr>
        <p:txBody>
          <a:bodyPr/>
          <a:lstStyle/>
          <a:p>
            <a:r>
              <a:rPr lang="en-US" altLang="en-US" b="1" dirty="0" smtClean="0"/>
              <a:t>Shock </a:t>
            </a:r>
            <a:r>
              <a:rPr lang="en-US" altLang="en-US" dirty="0" smtClean="0"/>
              <a:t>(continued)</a:t>
            </a:r>
          </a:p>
          <a:p>
            <a:pPr lvl="1"/>
            <a:r>
              <a:rPr lang="en-US" dirty="0"/>
              <a:t>​</a:t>
            </a:r>
            <a:r>
              <a:rPr lang="en-US" altLang="en-US" b="1" dirty="0" smtClean="0"/>
              <a:t>Progressive shock </a:t>
            </a:r>
            <a:r>
              <a:rPr lang="en-US" altLang="en-US" dirty="0" smtClean="0"/>
              <a:t>(continued)</a:t>
            </a:r>
          </a:p>
          <a:p>
            <a:pPr marL="1027113" lvl="2" indent="-457200">
              <a:buFont typeface="+mj-lt"/>
              <a:buAutoNum type="arabicPeriod" startAt="4"/>
            </a:pPr>
            <a:r>
              <a:rPr lang="en-US" altLang="en-US" dirty="0" smtClean="0"/>
              <a:t>Local pH changes increase capillary permeability</a:t>
            </a:r>
          </a:p>
          <a:p>
            <a:pPr lvl="3"/>
            <a:r>
              <a:rPr lang="en-US" altLang="en-US" dirty="0" smtClean="0"/>
              <a:t>Further reducing blood volume</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76036231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24758" y="750996"/>
            <a:ext cx="4078618" cy="4660305"/>
            <a:chOff x="4924758" y="750996"/>
            <a:chExt cx="4078618" cy="4660305"/>
          </a:xfrm>
        </p:grpSpPr>
        <p:pic>
          <p:nvPicPr>
            <p:cNvPr id="8" name="Picture 45" descr="\\192.168.4.30\conversion\IRDVD\JPG Creation\Martini _VAP3E\Output\Chapter 19\JPEG FILES\Labeled\fig_19_13_02-L.jpg"/>
            <p:cNvPicPr>
              <a:picLocks noChangeAspect="1" noChangeArrowheads="1"/>
            </p:cNvPicPr>
            <p:nvPr/>
          </p:nvPicPr>
          <p:blipFill rotWithShape="1">
            <a:blip r:embed="rId2">
              <a:extLst>
                <a:ext uri="{28A0092B-C50C-407E-A947-70E740481C1C}">
                  <a14:useLocalDpi xmlns:a14="http://schemas.microsoft.com/office/drawing/2010/main" val="0"/>
                </a:ext>
              </a:extLst>
            </a:blip>
            <a:srcRect t="2" b="30998"/>
            <a:stretch/>
          </p:blipFill>
          <p:spPr bwMode="auto">
            <a:xfrm>
              <a:off x="4924758" y="750996"/>
              <a:ext cx="4078618" cy="45236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6964067" y="4925027"/>
              <a:ext cx="796791" cy="486274"/>
            </a:xfrm>
            <a:custGeom>
              <a:avLst/>
              <a:gdLst>
                <a:gd name="connsiteX0" fmla="*/ 0 w 735831"/>
                <a:gd name="connsiteY0" fmla="*/ 0 h 699235"/>
                <a:gd name="connsiteX1" fmla="*/ 735831 w 735831"/>
                <a:gd name="connsiteY1" fmla="*/ 0 h 699235"/>
                <a:gd name="connsiteX2" fmla="*/ 735831 w 735831"/>
                <a:gd name="connsiteY2" fmla="*/ 699235 h 699235"/>
                <a:gd name="connsiteX3" fmla="*/ 0 w 735831"/>
                <a:gd name="connsiteY3" fmla="*/ 699235 h 699235"/>
                <a:gd name="connsiteX4" fmla="*/ 0 w 735831"/>
                <a:gd name="connsiteY4" fmla="*/ 0 h 699235"/>
                <a:gd name="connsiteX0" fmla="*/ 60960 w 796791"/>
                <a:gd name="connsiteY0" fmla="*/ 0 h 699235"/>
                <a:gd name="connsiteX1" fmla="*/ 796791 w 796791"/>
                <a:gd name="connsiteY1" fmla="*/ 0 h 699235"/>
                <a:gd name="connsiteX2" fmla="*/ 796791 w 796791"/>
                <a:gd name="connsiteY2" fmla="*/ 699235 h 699235"/>
                <a:gd name="connsiteX3" fmla="*/ 0 w 796791"/>
                <a:gd name="connsiteY3" fmla="*/ 699235 h 699235"/>
                <a:gd name="connsiteX4" fmla="*/ 60960 w 796791"/>
                <a:gd name="connsiteY4" fmla="*/ 0 h 69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791" h="699235">
                  <a:moveTo>
                    <a:pt x="60960" y="0"/>
                  </a:moveTo>
                  <a:lnTo>
                    <a:pt x="796791" y="0"/>
                  </a:lnTo>
                  <a:lnTo>
                    <a:pt x="796791" y="699235"/>
                  </a:lnTo>
                  <a:lnTo>
                    <a:pt x="0" y="699235"/>
                  </a:lnTo>
                  <a:lnTo>
                    <a:pt x="6096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146" name="Title 1"/>
          <p:cNvSpPr>
            <a:spLocks noGrp="1"/>
          </p:cNvSpPr>
          <p:nvPr>
            <p:ph type="title"/>
          </p:nvPr>
        </p:nvSpPr>
        <p:spPr/>
        <p:txBody>
          <a:bodyPr/>
          <a:lstStyle/>
          <a:p>
            <a:r>
              <a:rPr lang="en-US" altLang="en-US" smtClean="0"/>
              <a:t>Module 19.13: Responses to blood loss</a:t>
            </a:r>
            <a:endParaRPr lang="en-US" altLang="en-US" dirty="0" smtClean="0"/>
          </a:p>
        </p:txBody>
      </p:sp>
      <p:sp>
        <p:nvSpPr>
          <p:cNvPr id="158723" name="Content Placeholder 2"/>
          <p:cNvSpPr>
            <a:spLocks noGrp="1"/>
          </p:cNvSpPr>
          <p:nvPr>
            <p:ph idx="1"/>
          </p:nvPr>
        </p:nvSpPr>
        <p:spPr>
          <a:xfrm>
            <a:off x="446089" y="909522"/>
            <a:ext cx="4408134" cy="5340466"/>
          </a:xfrm>
        </p:spPr>
        <p:txBody>
          <a:bodyPr/>
          <a:lstStyle/>
          <a:p>
            <a:r>
              <a:rPr lang="en-US" altLang="en-US" b="1" dirty="0" smtClean="0"/>
              <a:t>Shock</a:t>
            </a:r>
            <a:r>
              <a:rPr lang="en-US" altLang="en-US" dirty="0" smtClean="0"/>
              <a:t> (continued)</a:t>
            </a:r>
          </a:p>
          <a:p>
            <a:pPr lvl="1"/>
            <a:r>
              <a:rPr lang="en-US" altLang="en-US" b="1" dirty="0" smtClean="0"/>
              <a:t>Irreversible shock</a:t>
            </a:r>
          </a:p>
          <a:p>
            <a:pPr marL="1027113" lvl="2" indent="-457200">
              <a:buFont typeface="+mj-lt"/>
              <a:buAutoNum type="arabicPeriod" startAt="5"/>
            </a:pPr>
            <a:r>
              <a:rPr lang="en-US" altLang="en-US" dirty="0" smtClean="0"/>
              <a:t>Carotid baroreceptors trigger vasomotor centers</a:t>
            </a:r>
          </a:p>
          <a:p>
            <a:pPr lvl="3"/>
            <a:r>
              <a:rPr lang="en-US" altLang="en-US" dirty="0" smtClean="0"/>
              <a:t>Sympathetic output causes widespread vasoconstriction</a:t>
            </a:r>
          </a:p>
          <a:p>
            <a:pPr lvl="4"/>
            <a:r>
              <a:rPr lang="en-US" altLang="en-US" dirty="0" smtClean="0"/>
              <a:t>Reduces peripheral circulation but increases brain blood flow temporarily</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62882070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924758" y="750996"/>
            <a:ext cx="4078618" cy="5973654"/>
            <a:chOff x="4924758" y="750996"/>
            <a:chExt cx="4078618" cy="5973654"/>
          </a:xfrm>
        </p:grpSpPr>
        <p:pic>
          <p:nvPicPr>
            <p:cNvPr id="7" name="Picture 45" descr="\\192.168.4.30\conversion\IRDVD\JPG Creation\Martini _VAP3E\Output\Chapter 19\JPEG FILES\Labeled\fig_19_13_02-L.jpg"/>
            <p:cNvPicPr>
              <a:picLocks noChangeAspect="1" noChangeArrowheads="1"/>
            </p:cNvPicPr>
            <p:nvPr/>
          </p:nvPicPr>
          <p:blipFill rotWithShape="1">
            <a:blip r:embed="rId2">
              <a:extLst>
                <a:ext uri="{28A0092B-C50C-407E-A947-70E740481C1C}">
                  <a14:useLocalDpi xmlns:a14="http://schemas.microsoft.com/office/drawing/2010/main" val="0"/>
                </a:ext>
              </a:extLst>
            </a:blip>
            <a:srcRect b="8881"/>
            <a:stretch/>
          </p:blipFill>
          <p:spPr bwMode="auto">
            <a:xfrm>
              <a:off x="4924758" y="750996"/>
              <a:ext cx="4078618" cy="59736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965344" y="6025415"/>
              <a:ext cx="796791" cy="699235"/>
            </a:xfrm>
            <a:custGeom>
              <a:avLst/>
              <a:gdLst>
                <a:gd name="connsiteX0" fmla="*/ 0 w 735831"/>
                <a:gd name="connsiteY0" fmla="*/ 0 h 699235"/>
                <a:gd name="connsiteX1" fmla="*/ 735831 w 735831"/>
                <a:gd name="connsiteY1" fmla="*/ 0 h 699235"/>
                <a:gd name="connsiteX2" fmla="*/ 735831 w 735831"/>
                <a:gd name="connsiteY2" fmla="*/ 699235 h 699235"/>
                <a:gd name="connsiteX3" fmla="*/ 0 w 735831"/>
                <a:gd name="connsiteY3" fmla="*/ 699235 h 699235"/>
                <a:gd name="connsiteX4" fmla="*/ 0 w 735831"/>
                <a:gd name="connsiteY4" fmla="*/ 0 h 699235"/>
                <a:gd name="connsiteX0" fmla="*/ 60960 w 796791"/>
                <a:gd name="connsiteY0" fmla="*/ 0 h 699235"/>
                <a:gd name="connsiteX1" fmla="*/ 796791 w 796791"/>
                <a:gd name="connsiteY1" fmla="*/ 0 h 699235"/>
                <a:gd name="connsiteX2" fmla="*/ 796791 w 796791"/>
                <a:gd name="connsiteY2" fmla="*/ 699235 h 699235"/>
                <a:gd name="connsiteX3" fmla="*/ 0 w 796791"/>
                <a:gd name="connsiteY3" fmla="*/ 699235 h 699235"/>
                <a:gd name="connsiteX4" fmla="*/ 60960 w 796791"/>
                <a:gd name="connsiteY4" fmla="*/ 0 h 69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791" h="699235">
                  <a:moveTo>
                    <a:pt x="60960" y="0"/>
                  </a:moveTo>
                  <a:lnTo>
                    <a:pt x="796791" y="0"/>
                  </a:lnTo>
                  <a:lnTo>
                    <a:pt x="796791" y="699235"/>
                  </a:lnTo>
                  <a:lnTo>
                    <a:pt x="0" y="699235"/>
                  </a:lnTo>
                  <a:lnTo>
                    <a:pt x="6096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170" name="Title 1"/>
          <p:cNvSpPr>
            <a:spLocks noGrp="1"/>
          </p:cNvSpPr>
          <p:nvPr>
            <p:ph type="title"/>
          </p:nvPr>
        </p:nvSpPr>
        <p:spPr/>
        <p:txBody>
          <a:bodyPr/>
          <a:lstStyle/>
          <a:p>
            <a:r>
              <a:rPr lang="en-US" altLang="en-US" smtClean="0"/>
              <a:t>Module 19.13: Responses to blood loss</a:t>
            </a:r>
            <a:endParaRPr lang="en-US" altLang="en-US" dirty="0" smtClean="0"/>
          </a:p>
        </p:txBody>
      </p:sp>
      <p:sp>
        <p:nvSpPr>
          <p:cNvPr id="158723" name="Content Placeholder 2"/>
          <p:cNvSpPr>
            <a:spLocks noGrp="1"/>
          </p:cNvSpPr>
          <p:nvPr>
            <p:ph idx="1"/>
          </p:nvPr>
        </p:nvSpPr>
        <p:spPr>
          <a:xfrm>
            <a:off x="446089" y="909522"/>
            <a:ext cx="4478669" cy="5340466"/>
          </a:xfrm>
        </p:spPr>
        <p:txBody>
          <a:bodyPr/>
          <a:lstStyle/>
          <a:p>
            <a:r>
              <a:rPr lang="en-US" altLang="en-US" b="1" dirty="0" smtClean="0"/>
              <a:t>Shock</a:t>
            </a:r>
            <a:r>
              <a:rPr lang="en-US" altLang="en-US" dirty="0" smtClean="0"/>
              <a:t> (continued)</a:t>
            </a:r>
          </a:p>
          <a:p>
            <a:pPr lvl="1"/>
            <a:r>
              <a:rPr lang="en-US" altLang="en-US" b="1" dirty="0" smtClean="0"/>
              <a:t>Irreversible shock </a:t>
            </a:r>
            <a:r>
              <a:rPr lang="en-US" altLang="en-US" dirty="0" smtClean="0"/>
              <a:t>(continued)</a:t>
            </a:r>
            <a:endParaRPr lang="en-US" altLang="en-US" b="1" dirty="0" smtClean="0"/>
          </a:p>
          <a:p>
            <a:pPr marL="1027113" lvl="2" indent="-457200">
              <a:buFont typeface="+mj-lt"/>
              <a:buAutoNum type="arabicPeriod" startAt="6"/>
            </a:pPr>
            <a:r>
              <a:rPr lang="en-US" altLang="en-US" dirty="0" smtClean="0"/>
              <a:t>Without treatment, blood pressure will again decline </a:t>
            </a:r>
          </a:p>
          <a:p>
            <a:pPr lvl="3"/>
            <a:r>
              <a:rPr lang="en-US" altLang="en-US" dirty="0" smtClean="0"/>
              <a:t>Heart is now seriously damaged, and cardiac output declines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03302471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r>
              <a:rPr lang="en-US" altLang="en-US" smtClean="0"/>
              <a:t>Module 19.13: Responses to blood loss</a:t>
            </a:r>
            <a:endParaRPr lang="en-US" altLang="en-US" dirty="0" smtClean="0"/>
          </a:p>
        </p:txBody>
      </p:sp>
      <p:sp>
        <p:nvSpPr>
          <p:cNvPr id="159747" name="Content Placeholder 2"/>
          <p:cNvSpPr>
            <a:spLocks noGrp="1"/>
          </p:cNvSpPr>
          <p:nvPr>
            <p:ph idx="1"/>
          </p:nvPr>
        </p:nvSpPr>
        <p:spPr/>
        <p:txBody>
          <a:bodyPr/>
          <a:lstStyle/>
          <a:p>
            <a:r>
              <a:rPr lang="en-US" altLang="en-US" b="1" dirty="0" smtClean="0"/>
              <a:t>Shock </a:t>
            </a:r>
            <a:r>
              <a:rPr lang="en-US" altLang="en-US" dirty="0" smtClean="0"/>
              <a:t>(continued)</a:t>
            </a:r>
          </a:p>
          <a:p>
            <a:pPr lvl="1"/>
            <a:r>
              <a:rPr lang="en-US" altLang="en-US" b="1" dirty="0" smtClean="0"/>
              <a:t>Irreversible shock </a:t>
            </a:r>
            <a:r>
              <a:rPr lang="en-US" altLang="en-US" dirty="0" smtClean="0"/>
              <a:t>(continued)</a:t>
            </a:r>
          </a:p>
          <a:p>
            <a:pPr marL="1027113" lvl="2" indent="-457200">
              <a:buFont typeface="+mj-lt"/>
              <a:buAutoNum type="arabicPeriod" startAt="7"/>
            </a:pPr>
            <a:r>
              <a:rPr lang="en-US" dirty="0"/>
              <a:t>​</a:t>
            </a:r>
            <a:r>
              <a:rPr lang="en-US" altLang="en-US" b="1" dirty="0" smtClean="0"/>
              <a:t>Circulatory collapse</a:t>
            </a:r>
          </a:p>
          <a:p>
            <a:pPr lvl="3"/>
            <a:r>
              <a:rPr lang="en-US" altLang="en-US" dirty="0" smtClean="0"/>
              <a:t>Occurs when arteriolar smooth muscles and precapillary sphincters cannot contract</a:t>
            </a:r>
          </a:p>
          <a:p>
            <a:pPr lvl="3"/>
            <a:r>
              <a:rPr lang="en-US" altLang="en-US" dirty="0" smtClean="0"/>
              <a:t>Leads to: </a:t>
            </a:r>
          </a:p>
          <a:p>
            <a:pPr lvl="4"/>
            <a:r>
              <a:rPr lang="en-US" altLang="en-US" dirty="0" smtClean="0"/>
              <a:t>Widespread vasodilation </a:t>
            </a:r>
          </a:p>
          <a:p>
            <a:pPr lvl="4"/>
            <a:r>
              <a:rPr lang="en-US" altLang="en-US" dirty="0" smtClean="0"/>
              <a:t>Immediate and fatal decrease in blood pressure</a:t>
            </a:r>
          </a:p>
          <a:p>
            <a:pPr lvl="4"/>
            <a:r>
              <a:rPr lang="en-US" altLang="en-US" dirty="0" smtClean="0"/>
              <a:t>Cessation of blood flow</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0051560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r>
              <a:rPr lang="en-US" altLang="en-US" smtClean="0"/>
              <a:t>Shock</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137219" name="Content Placeholder 2"/>
          <p:cNvSpPr>
            <a:spLocks noGrp="1"/>
          </p:cNvSpPr>
          <p:nvPr>
            <p:ph idx="4294967295"/>
          </p:nvPr>
        </p:nvSpPr>
        <p:spPr>
          <a:xfrm>
            <a:off x="855663" y="909638"/>
            <a:ext cx="8288337" cy="5340350"/>
          </a:xfrm>
        </p:spPr>
        <p:txBody>
          <a:bodyPr/>
          <a:lstStyle/>
          <a:p>
            <a:r>
              <a:rPr lang="en-US" altLang="en-US" b="1" smtClean="0"/>
              <a:t> </a:t>
            </a:r>
            <a:endParaRPr lang="en-US" altLang="en-US" b="1" dirty="0" smtClean="0"/>
          </a:p>
        </p:txBody>
      </p:sp>
      <p:pic>
        <p:nvPicPr>
          <p:cNvPr id="5" name="Picture 45" descr="\\192.168.4.30\conversion\IRDVD\JPG Creation\Martini _VAP3E\Output\Chapter 19\JPEG FILES\Labeled\fig_19_13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2550947" y="320579"/>
            <a:ext cx="4078618" cy="6404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20244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altLang="en-US" smtClean="0"/>
              <a:t>Module 19.13: Review</a:t>
            </a:r>
            <a:endParaRPr lang="en-US" altLang="en-US" dirty="0" smtClean="0"/>
          </a:p>
        </p:txBody>
      </p:sp>
      <p:sp>
        <p:nvSpPr>
          <p:cNvPr id="167939" name="Content Placeholder 2"/>
          <p:cNvSpPr>
            <a:spLocks noGrp="1"/>
          </p:cNvSpPr>
          <p:nvPr>
            <p:ph idx="1"/>
          </p:nvPr>
        </p:nvSpPr>
        <p:spPr/>
        <p:txBody>
          <a:bodyPr/>
          <a:lstStyle/>
          <a:p>
            <a:r>
              <a:rPr lang="en-US" altLang="en-US" dirty="0" smtClean="0"/>
              <a:t>Identify the compensatory mechanisms that respond to blood loss.</a:t>
            </a:r>
          </a:p>
          <a:p>
            <a:r>
              <a:rPr lang="en-US" altLang="en-US" dirty="0" smtClean="0"/>
              <a:t>Name the immediate and long-term problems related to hemorrhage.</a:t>
            </a:r>
          </a:p>
          <a:p>
            <a:r>
              <a:rPr lang="en-US" altLang="en-US" dirty="0" smtClean="0"/>
              <a:t>Describe circulatory shock, progressive shock, and irreversible shock.</a:t>
            </a:r>
          </a:p>
          <a:p>
            <a:endParaRPr lang="en-US" altLang="en-US" dirty="0" smtClean="0"/>
          </a:p>
          <a:p>
            <a:pPr marL="0" indent="0">
              <a:buNone/>
            </a:pPr>
            <a:r>
              <a:rPr lang="en-US" altLang="en-US" i="1" dirty="0" smtClean="0"/>
              <a:t>Learning Outcome: </a:t>
            </a:r>
            <a:r>
              <a:rPr lang="en-US" altLang="en-US" dirty="0" smtClean="0"/>
              <a:t>Explain the body’s response to blood loss. </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8086975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smtClean="0"/>
              <a:t>Blood vessel layers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19459" name="Content Placeholder 2"/>
          <p:cNvSpPr>
            <a:spLocks noGrp="1"/>
          </p:cNvSpPr>
          <p:nvPr>
            <p:ph idx="4294967295"/>
          </p:nvPr>
        </p:nvSpPr>
        <p:spPr>
          <a:xfrm>
            <a:off x="855663" y="909638"/>
            <a:ext cx="8288337" cy="5340350"/>
          </a:xfrm>
        </p:spPr>
        <p:txBody>
          <a:bodyPr/>
          <a:lstStyle/>
          <a:p>
            <a:r>
              <a:rPr lang="en-US" altLang="en-US" b="1" dirty="0" smtClean="0"/>
              <a:t> </a:t>
            </a:r>
          </a:p>
        </p:txBody>
      </p:sp>
      <p:pic>
        <p:nvPicPr>
          <p:cNvPr id="7" name="Picture 3" descr="\\192.168.4.30\conversion\IRDVD\JPG Creation\Martini _VAP3E\Output\Chapter 19\JPEG FILES\Labeled\fig_19_02_01_A_1-3-L.jpg"/>
          <p:cNvPicPr>
            <a:picLocks noChangeAspect="1" noChangeArrowheads="1"/>
          </p:cNvPicPr>
          <p:nvPr/>
        </p:nvPicPr>
        <p:blipFill>
          <a:blip r:embed="rId2">
            <a:extLst>
              <a:ext uri="{28A0092B-C50C-407E-A947-70E740481C1C}">
                <a14:useLocalDpi xmlns:a14="http://schemas.microsoft.com/office/drawing/2010/main" val="0"/>
              </a:ext>
            </a:extLst>
          </a:blip>
          <a:srcRect b="2311"/>
          <a:stretch>
            <a:fillRect/>
          </a:stretch>
        </p:blipFill>
        <p:spPr bwMode="auto">
          <a:xfrm>
            <a:off x="1234392" y="667026"/>
            <a:ext cx="6675216" cy="585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45068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altLang="en-US" smtClean="0"/>
              <a:t>Section 3: Patterns of Blood Flow</a:t>
            </a:r>
            <a:endParaRPr lang="en-US" altLang="en-US" dirty="0" smtClean="0"/>
          </a:p>
        </p:txBody>
      </p:sp>
      <p:sp>
        <p:nvSpPr>
          <p:cNvPr id="3" name="Content Placeholder 2"/>
          <p:cNvSpPr>
            <a:spLocks noGrp="1"/>
          </p:cNvSpPr>
          <p:nvPr>
            <p:ph idx="1"/>
          </p:nvPr>
        </p:nvSpPr>
        <p:spPr/>
        <p:txBody>
          <a:bodyPr/>
          <a:lstStyle/>
          <a:p>
            <a:pPr marL="978408" lvl="1" indent="-978408">
              <a:spcBef>
                <a:spcPts val="600"/>
              </a:spcBef>
              <a:buNone/>
            </a:pPr>
            <a:r>
              <a:rPr lang="en-US" b="1" dirty="0"/>
              <a:t>Learning Outcomes</a:t>
            </a:r>
          </a:p>
          <a:p>
            <a:pPr marL="978408" lvl="1" indent="-978408">
              <a:spcBef>
                <a:spcPts val="600"/>
              </a:spcBef>
              <a:buNone/>
            </a:pPr>
            <a:r>
              <a:rPr lang="en-US" dirty="0"/>
              <a:t>19.14	Distinguish between </a:t>
            </a:r>
            <a:r>
              <a:rPr lang="en-US" dirty="0" err="1"/>
              <a:t>vasculogenesis</a:t>
            </a:r>
            <a:r>
              <a:rPr lang="en-US" dirty="0"/>
              <a:t> and </a:t>
            </a:r>
            <a:r>
              <a:rPr lang="en-US" dirty="0" smtClean="0"/>
              <a:t>angiogenesis</a:t>
            </a:r>
            <a:r>
              <a:rPr lang="en-US" dirty="0"/>
              <a:t>.</a:t>
            </a:r>
          </a:p>
          <a:p>
            <a:pPr marL="978408" lvl="1" indent="-978408">
              <a:spcBef>
                <a:spcPts val="600"/>
              </a:spcBef>
              <a:buNone/>
            </a:pPr>
            <a:r>
              <a:rPr lang="en-US" dirty="0"/>
              <a:t>19.15	Identify the major arteries and veins of the </a:t>
            </a:r>
            <a:r>
              <a:rPr lang="en-US" dirty="0" smtClean="0"/>
              <a:t>pulmonary </a:t>
            </a:r>
            <a:r>
              <a:rPr lang="en-US" dirty="0"/>
              <a:t>circuit, and name the </a:t>
            </a:r>
            <a:r>
              <a:rPr lang="en-US" dirty="0" smtClean="0"/>
              <a:t>areas each </a:t>
            </a:r>
            <a:r>
              <a:rPr lang="en-US" dirty="0"/>
              <a:t>serves.</a:t>
            </a:r>
          </a:p>
          <a:p>
            <a:pPr marL="978408" lvl="1" indent="-978408">
              <a:spcBef>
                <a:spcPts val="600"/>
              </a:spcBef>
              <a:buNone/>
            </a:pPr>
            <a:r>
              <a:rPr lang="en-US" dirty="0"/>
              <a:t>19.16	Identify the major arteries and veins of the </a:t>
            </a:r>
            <a:r>
              <a:rPr lang="en-US" dirty="0" smtClean="0"/>
              <a:t>systemic </a:t>
            </a:r>
            <a:r>
              <a:rPr lang="en-US" dirty="0"/>
              <a:t>circuit, and name the areas each </a:t>
            </a:r>
            <a:r>
              <a:rPr lang="en-US" dirty="0" smtClean="0"/>
              <a:t>serves</a:t>
            </a:r>
            <a:r>
              <a:rPr lang="en-US" dirty="0"/>
              <a:t>.</a:t>
            </a:r>
          </a:p>
          <a:p>
            <a:pPr marL="978408" lvl="1" indent="-978408">
              <a:spcBef>
                <a:spcPts val="600"/>
              </a:spcBef>
              <a:buNone/>
            </a:pPr>
            <a:r>
              <a:rPr lang="en-US" dirty="0"/>
              <a:t>19.17	Identify the branches of the aortic arch and </a:t>
            </a:r>
            <a:r>
              <a:rPr lang="en-US" dirty="0" smtClean="0"/>
              <a:t>the </a:t>
            </a:r>
            <a:r>
              <a:rPr lang="en-US" dirty="0"/>
              <a:t>branches of the superior vena </a:t>
            </a:r>
            <a:r>
              <a:rPr lang="en-US" dirty="0" smtClean="0"/>
              <a:t>cava, and </a:t>
            </a:r>
            <a:r>
              <a:rPr lang="en-US" dirty="0"/>
              <a:t>name the areas each serves</a:t>
            </a:r>
            <a:r>
              <a:rPr lang="en-US" dirty="0" smtClean="0"/>
              <a:t>.</a:t>
            </a:r>
            <a:endParaRPr lang="en-US" dirty="0"/>
          </a:p>
        </p:txBody>
      </p:sp>
      <p:sp>
        <p:nvSpPr>
          <p:cNvPr id="13" name="Footer Placeholder 12"/>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13065133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r>
              <a:rPr lang="en-US" altLang="en-US" smtClean="0"/>
              <a:t>Section 3: Patterns of Blood Flow</a:t>
            </a:r>
            <a:endParaRPr lang="en-US" altLang="en-US" dirty="0" smtClean="0"/>
          </a:p>
        </p:txBody>
      </p:sp>
      <p:sp>
        <p:nvSpPr>
          <p:cNvPr id="140291" name="Content Placeholder 2"/>
          <p:cNvSpPr>
            <a:spLocks noGrp="1"/>
          </p:cNvSpPr>
          <p:nvPr>
            <p:ph idx="1"/>
          </p:nvPr>
        </p:nvSpPr>
        <p:spPr/>
        <p:txBody>
          <a:bodyPr/>
          <a:lstStyle/>
          <a:p>
            <a:pPr marL="978408" lvl="1" indent="-978408">
              <a:spcBef>
                <a:spcPts val="600"/>
              </a:spcBef>
              <a:buNone/>
            </a:pPr>
            <a:r>
              <a:rPr lang="en-US" altLang="en-US" b="1" dirty="0"/>
              <a:t>Learning Outcomes</a:t>
            </a:r>
            <a:r>
              <a:rPr lang="en-US" altLang="en-US" dirty="0"/>
              <a:t> (continued)</a:t>
            </a:r>
          </a:p>
          <a:p>
            <a:pPr marL="978408" lvl="1" indent="-978408">
              <a:spcBef>
                <a:spcPts val="600"/>
              </a:spcBef>
              <a:buNone/>
            </a:pPr>
            <a:r>
              <a:rPr lang="en-US" altLang="en-US" dirty="0"/>
              <a:t>19.18	Identify the branches of the </a:t>
            </a:r>
            <a:r>
              <a:rPr lang="en-US" altLang="en-US" dirty="0" smtClean="0"/>
              <a:t>carotid arteries </a:t>
            </a:r>
            <a:r>
              <a:rPr lang="en-US" altLang="en-US" dirty="0"/>
              <a:t>and the branches of the </a:t>
            </a:r>
            <a:r>
              <a:rPr lang="en-US" altLang="en-US" dirty="0" smtClean="0"/>
              <a:t>external jugular </a:t>
            </a:r>
            <a:r>
              <a:rPr lang="en-US" altLang="en-US" dirty="0"/>
              <a:t>veins, and name the areas </a:t>
            </a:r>
            <a:r>
              <a:rPr lang="en-US" altLang="en-US" dirty="0" smtClean="0"/>
              <a:t>each serves</a:t>
            </a:r>
            <a:r>
              <a:rPr lang="en-US" altLang="en-US" dirty="0"/>
              <a:t>.</a:t>
            </a:r>
          </a:p>
          <a:p>
            <a:pPr marL="978408" lvl="1" indent="-978408">
              <a:spcBef>
                <a:spcPts val="600"/>
              </a:spcBef>
              <a:buNone/>
            </a:pPr>
            <a:r>
              <a:rPr lang="en-US" altLang="en-US" dirty="0"/>
              <a:t>19.19	Identify the branches of the internal </a:t>
            </a:r>
            <a:r>
              <a:rPr lang="en-US" altLang="en-US" dirty="0" smtClean="0"/>
              <a:t>carotid and </a:t>
            </a:r>
            <a:r>
              <a:rPr lang="en-US" altLang="en-US" dirty="0"/>
              <a:t>vertebral arteries and the branches </a:t>
            </a:r>
            <a:r>
              <a:rPr lang="en-US" altLang="en-US" dirty="0" smtClean="0"/>
              <a:t>of the internal </a:t>
            </a:r>
            <a:r>
              <a:rPr lang="en-US" altLang="en-US" dirty="0"/>
              <a:t>jugular veins, and name </a:t>
            </a:r>
            <a:r>
              <a:rPr lang="en-US" altLang="en-US" dirty="0" smtClean="0"/>
              <a:t>the areas </a:t>
            </a:r>
            <a:r>
              <a:rPr lang="en-US" altLang="en-US" dirty="0"/>
              <a:t>each serves.</a:t>
            </a:r>
          </a:p>
          <a:p>
            <a:pPr marL="978408" lvl="1" indent="-978408">
              <a:spcBef>
                <a:spcPts val="600"/>
              </a:spcBef>
              <a:buNone/>
            </a:pPr>
            <a:r>
              <a:rPr lang="en-US" altLang="en-US" dirty="0"/>
              <a:t>19.20	Identify the branches of the </a:t>
            </a:r>
            <a:r>
              <a:rPr lang="en-US" altLang="en-US" dirty="0" smtClean="0"/>
              <a:t>descending aorta and </a:t>
            </a:r>
            <a:r>
              <a:rPr lang="en-US" altLang="en-US" dirty="0"/>
              <a:t>the branches of the venae </a:t>
            </a:r>
            <a:r>
              <a:rPr lang="en-US" altLang="en-US" dirty="0" err="1" smtClean="0"/>
              <a:t>cavae</a:t>
            </a:r>
            <a:r>
              <a:rPr lang="en-US" altLang="en-US" dirty="0" smtClean="0"/>
              <a:t>, and name the </a:t>
            </a:r>
            <a:r>
              <a:rPr lang="en-US" altLang="en-US" dirty="0"/>
              <a:t>areas each serves</a:t>
            </a:r>
            <a:r>
              <a:rPr lang="en-US" altLang="en-US" dirty="0" smtClean="0"/>
              <a:t>.</a:t>
            </a:r>
            <a:endParaRPr lang="en-US" altLang="en-US" dirty="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04572919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r>
              <a:rPr lang="en-US" altLang="en-US" smtClean="0"/>
              <a:t>Section 3: Patterns of Blood Flow</a:t>
            </a:r>
            <a:endParaRPr lang="en-US" altLang="en-US" dirty="0" smtClean="0"/>
          </a:p>
        </p:txBody>
      </p:sp>
      <p:sp>
        <p:nvSpPr>
          <p:cNvPr id="141315" name="Content Placeholder 2"/>
          <p:cNvSpPr>
            <a:spLocks noGrp="1"/>
          </p:cNvSpPr>
          <p:nvPr>
            <p:ph idx="1"/>
          </p:nvPr>
        </p:nvSpPr>
        <p:spPr/>
        <p:txBody>
          <a:bodyPr/>
          <a:lstStyle/>
          <a:p>
            <a:pPr marL="978408" lvl="1" indent="-978408">
              <a:spcBef>
                <a:spcPts val="600"/>
              </a:spcBef>
              <a:buNone/>
            </a:pPr>
            <a:r>
              <a:rPr lang="en-US" altLang="en-US" b="1" dirty="0"/>
              <a:t>Learning Outcomes</a:t>
            </a:r>
            <a:r>
              <a:rPr lang="en-US" altLang="en-US" dirty="0"/>
              <a:t> (continued)</a:t>
            </a:r>
          </a:p>
          <a:p>
            <a:pPr marL="978408" lvl="1" indent="-978408">
              <a:spcBef>
                <a:spcPts val="600"/>
              </a:spcBef>
              <a:buNone/>
            </a:pPr>
            <a:r>
              <a:rPr lang="en-US" altLang="en-US" dirty="0"/>
              <a:t>19.21	Identify the branches of the </a:t>
            </a:r>
            <a:r>
              <a:rPr lang="en-US" altLang="en-US" dirty="0" smtClean="0"/>
              <a:t>visceral arterial </a:t>
            </a:r>
            <a:r>
              <a:rPr lang="en-US" altLang="en-US" dirty="0"/>
              <a:t>vessels and the venous </a:t>
            </a:r>
            <a:r>
              <a:rPr lang="en-US" altLang="en-US" dirty="0" smtClean="0"/>
              <a:t>branches of </a:t>
            </a:r>
            <a:r>
              <a:rPr lang="en-US" altLang="en-US" dirty="0"/>
              <a:t>the hepatic portal system, and </a:t>
            </a:r>
            <a:r>
              <a:rPr lang="en-US" altLang="en-US" dirty="0" smtClean="0"/>
              <a:t>name the </a:t>
            </a:r>
            <a:r>
              <a:rPr lang="en-US" altLang="en-US" dirty="0"/>
              <a:t>areas each serves.</a:t>
            </a:r>
          </a:p>
          <a:p>
            <a:pPr marL="978408" lvl="1" indent="-978408">
              <a:spcBef>
                <a:spcPts val="600"/>
              </a:spcBef>
              <a:buNone/>
            </a:pPr>
            <a:r>
              <a:rPr lang="en-US" altLang="en-US" dirty="0"/>
              <a:t>19.22	Identify the branches of the common </a:t>
            </a:r>
            <a:r>
              <a:rPr lang="en-US" altLang="en-US" dirty="0" smtClean="0"/>
              <a:t>iliac arteries </a:t>
            </a:r>
            <a:r>
              <a:rPr lang="en-US" altLang="en-US" dirty="0"/>
              <a:t>and the branches of the </a:t>
            </a:r>
            <a:r>
              <a:rPr lang="en-US" altLang="en-US" dirty="0" smtClean="0"/>
              <a:t>common iliac </a:t>
            </a:r>
            <a:r>
              <a:rPr lang="en-US" altLang="en-US" dirty="0"/>
              <a:t>veins, and name the areas </a:t>
            </a:r>
            <a:r>
              <a:rPr lang="en-US" altLang="en-US" dirty="0" smtClean="0"/>
              <a:t>each serves</a:t>
            </a:r>
            <a:r>
              <a:rPr lang="en-US" altLang="en-US" dirty="0"/>
              <a:t>.</a:t>
            </a:r>
          </a:p>
          <a:p>
            <a:pPr marL="978408" lvl="1" indent="-978408">
              <a:spcBef>
                <a:spcPts val="600"/>
              </a:spcBef>
              <a:buNone/>
            </a:pPr>
            <a:r>
              <a:rPr lang="en-US" altLang="en-US" dirty="0"/>
              <a:t>19.23	Describe the pathways taken </a:t>
            </a:r>
            <a:r>
              <a:rPr lang="en-US" altLang="en-US" dirty="0" smtClean="0"/>
              <a:t>by oxygenated </a:t>
            </a:r>
            <a:r>
              <a:rPr lang="en-US" altLang="en-US" dirty="0"/>
              <a:t>blood and deoxygenated </a:t>
            </a:r>
            <a:r>
              <a:rPr lang="en-US" altLang="en-US" dirty="0" smtClean="0"/>
              <a:t>blood in </a:t>
            </a:r>
            <a:r>
              <a:rPr lang="en-US" altLang="en-US" dirty="0"/>
              <a:t>the </a:t>
            </a:r>
            <a:r>
              <a:rPr lang="en-US" altLang="en-US" dirty="0" smtClean="0"/>
              <a:t>systemic circuit</a:t>
            </a:r>
            <a:r>
              <a:rPr lang="en-US" altLang="en-US" dirty="0"/>
              <a:t>.</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80004733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r>
              <a:rPr lang="en-US" altLang="en-US" smtClean="0"/>
              <a:t>Section 3: Patterns of Blood Flow</a:t>
            </a:r>
            <a:endParaRPr lang="en-US" altLang="en-US" dirty="0" smtClean="0"/>
          </a:p>
        </p:txBody>
      </p:sp>
      <p:sp>
        <p:nvSpPr>
          <p:cNvPr id="142339" name="Content Placeholder 2"/>
          <p:cNvSpPr>
            <a:spLocks noGrp="1"/>
          </p:cNvSpPr>
          <p:nvPr>
            <p:ph idx="1"/>
          </p:nvPr>
        </p:nvSpPr>
        <p:spPr/>
        <p:txBody>
          <a:bodyPr/>
          <a:lstStyle/>
          <a:p>
            <a:pPr marL="978408" lvl="1" indent="-978408">
              <a:spcBef>
                <a:spcPts val="1200"/>
              </a:spcBef>
              <a:buNone/>
            </a:pPr>
            <a:r>
              <a:rPr lang="en-US" altLang="en-US" b="1" dirty="0"/>
              <a:t>Learning Outcomes</a:t>
            </a:r>
            <a:r>
              <a:rPr lang="en-US" altLang="en-US" dirty="0"/>
              <a:t> (continued)</a:t>
            </a:r>
          </a:p>
          <a:p>
            <a:pPr marL="978408" lvl="1" indent="-978408">
              <a:spcBef>
                <a:spcPts val="1200"/>
              </a:spcBef>
              <a:buNone/>
            </a:pPr>
            <a:r>
              <a:rPr lang="en-US" altLang="en-US" dirty="0"/>
              <a:t>19.24	</a:t>
            </a:r>
            <a:r>
              <a:rPr lang="en-US" altLang="en-US" b="1" dirty="0"/>
              <a:t>Clinical Module:</a:t>
            </a:r>
            <a:r>
              <a:rPr lang="en-US" altLang="en-US" dirty="0"/>
              <a:t> Identify the differences </a:t>
            </a:r>
            <a:r>
              <a:rPr lang="en-US" altLang="en-US" dirty="0" smtClean="0"/>
              <a:t>between </a:t>
            </a:r>
            <a:r>
              <a:rPr lang="en-US" altLang="en-US" dirty="0"/>
              <a:t>fetal and adult </a:t>
            </a:r>
            <a:r>
              <a:rPr lang="en-US" altLang="en-US" dirty="0" smtClean="0"/>
              <a:t>circulation patterns</a:t>
            </a:r>
            <a:r>
              <a:rPr lang="en-US" altLang="en-US" dirty="0"/>
              <a:t>, </a:t>
            </a:r>
            <a:r>
              <a:rPr lang="en-US" altLang="en-US" dirty="0" smtClean="0"/>
              <a:t>identify changes </a:t>
            </a:r>
            <a:r>
              <a:rPr lang="en-US" altLang="en-US" dirty="0"/>
              <a:t>in blood </a:t>
            </a:r>
            <a:r>
              <a:rPr lang="en-US" altLang="en-US" dirty="0" smtClean="0"/>
              <a:t>flow patterns </a:t>
            </a:r>
            <a:r>
              <a:rPr lang="en-US" altLang="en-US" dirty="0"/>
              <a:t>at birth, and </a:t>
            </a:r>
            <a:r>
              <a:rPr lang="en-US" altLang="en-US" dirty="0" smtClean="0"/>
              <a:t>list common congenital </a:t>
            </a:r>
            <a:r>
              <a:rPr lang="en-US" altLang="en-US" dirty="0"/>
              <a:t>heart problems</a:t>
            </a:r>
            <a:r>
              <a:rPr lang="en-US" altLang="en-US" dirty="0" smtClean="0"/>
              <a:t>.</a:t>
            </a:r>
            <a:endParaRPr lang="en-US" altLang="en-US" dirty="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3953797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r>
              <a:rPr lang="en-US" altLang="en-US" smtClean="0"/>
              <a:t>Module 19.14: New blood vessels form through vasculogenesis and angiogenesis</a:t>
            </a:r>
            <a:endParaRPr lang="en-US" altLang="en-US" dirty="0" smtClean="0"/>
          </a:p>
        </p:txBody>
      </p:sp>
      <p:sp>
        <p:nvSpPr>
          <p:cNvPr id="143363" name="Content Placeholder 2"/>
          <p:cNvSpPr>
            <a:spLocks noGrp="1"/>
          </p:cNvSpPr>
          <p:nvPr>
            <p:ph idx="1"/>
          </p:nvPr>
        </p:nvSpPr>
        <p:spPr/>
        <p:txBody>
          <a:bodyPr/>
          <a:lstStyle/>
          <a:p>
            <a:r>
              <a:rPr lang="en-US" altLang="en-US" b="1" dirty="0" smtClean="0"/>
              <a:t>Blood vessel formation involves two processes</a:t>
            </a:r>
          </a:p>
          <a:p>
            <a:pPr marL="690563" lvl="1" indent="-514350">
              <a:buFont typeface="+mj-lt"/>
              <a:buAutoNum type="arabicPeriod"/>
            </a:pPr>
            <a:r>
              <a:rPr lang="en-US" dirty="0"/>
              <a:t>​</a:t>
            </a:r>
            <a:r>
              <a:rPr lang="en-US" altLang="en-US" b="1" dirty="0" err="1" smtClean="0"/>
              <a:t>Vasculogenesis</a:t>
            </a:r>
            <a:endParaRPr lang="en-US" altLang="en-US" b="1" dirty="0" smtClean="0"/>
          </a:p>
          <a:p>
            <a:pPr lvl="2"/>
            <a:r>
              <a:rPr lang="en-US" altLang="en-US" dirty="0" smtClean="0"/>
              <a:t>Formation of the first blood vessels by precursor endothelial cells called </a:t>
            </a:r>
            <a:r>
              <a:rPr lang="en-US" altLang="en-US" b="1" dirty="0" err="1" smtClean="0"/>
              <a:t>hemangioblasts</a:t>
            </a:r>
            <a:endParaRPr lang="en-US" altLang="en-US" b="1" dirty="0" smtClean="0"/>
          </a:p>
          <a:p>
            <a:pPr lvl="2"/>
            <a:r>
              <a:rPr lang="en-US" altLang="en-US" dirty="0" smtClean="0"/>
              <a:t>Around day 7 of embryonic development, begin by forming blood islands in the yolk sac</a:t>
            </a:r>
          </a:p>
          <a:p>
            <a:pPr lvl="2"/>
            <a:r>
              <a:rPr lang="en-US" altLang="en-US" dirty="0" err="1" smtClean="0"/>
              <a:t>Hemangioblasts</a:t>
            </a:r>
            <a:r>
              <a:rPr lang="en-US" altLang="en-US" dirty="0" smtClean="0"/>
              <a:t> in the center of blood island differentiate into </a:t>
            </a:r>
            <a:r>
              <a:rPr lang="en-US" altLang="en-US" b="1" dirty="0" smtClean="0"/>
              <a:t>hematopoietic stem cells</a:t>
            </a:r>
          </a:p>
          <a:p>
            <a:pPr lvl="3"/>
            <a:r>
              <a:rPr lang="en-US" altLang="en-US" dirty="0" smtClean="0"/>
              <a:t>Give rise to all other blood cells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22508584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r>
              <a:rPr lang="en-US" altLang="en-US" smtClean="0"/>
              <a:t>Module 19.14: New blood vessels form through vasculogenesis and angiogenesis</a:t>
            </a:r>
            <a:endParaRPr lang="en-US" altLang="en-US" dirty="0" smtClean="0"/>
          </a:p>
        </p:txBody>
      </p:sp>
      <p:sp>
        <p:nvSpPr>
          <p:cNvPr id="143363" name="Content Placeholder 2"/>
          <p:cNvSpPr>
            <a:spLocks noGrp="1"/>
          </p:cNvSpPr>
          <p:nvPr>
            <p:ph idx="1"/>
          </p:nvPr>
        </p:nvSpPr>
        <p:spPr/>
        <p:txBody>
          <a:bodyPr/>
          <a:lstStyle/>
          <a:p>
            <a:r>
              <a:rPr lang="en-US" altLang="en-US" b="1" dirty="0" smtClean="0"/>
              <a:t>Blood vessel formation involves two processes</a:t>
            </a:r>
          </a:p>
          <a:p>
            <a:pPr marL="690563" lvl="1" indent="-514350">
              <a:buFont typeface="+mj-lt"/>
              <a:buAutoNum type="arabicPeriod"/>
            </a:pPr>
            <a:r>
              <a:rPr lang="en-US" dirty="0"/>
              <a:t>​</a:t>
            </a:r>
            <a:r>
              <a:rPr lang="en-US" altLang="en-US" b="1" dirty="0" err="1" smtClean="0"/>
              <a:t>Vasculogenesis</a:t>
            </a:r>
            <a:r>
              <a:rPr lang="en-US" altLang="en-US" dirty="0" smtClean="0"/>
              <a:t> (continued)</a:t>
            </a:r>
            <a:endParaRPr lang="en-US" altLang="en-US" b="1" dirty="0" smtClean="0"/>
          </a:p>
          <a:p>
            <a:pPr lvl="2"/>
            <a:r>
              <a:rPr lang="en-US" altLang="en-US" dirty="0" err="1" smtClean="0"/>
              <a:t>Hemangioblasts</a:t>
            </a:r>
            <a:r>
              <a:rPr lang="en-US" altLang="en-US" dirty="0" smtClean="0"/>
              <a:t> in periphery become </a:t>
            </a:r>
            <a:r>
              <a:rPr lang="en-US" altLang="en-US" b="1" dirty="0" smtClean="0"/>
              <a:t>angioblasts</a:t>
            </a:r>
          </a:p>
          <a:p>
            <a:pPr lvl="3"/>
            <a:r>
              <a:rPr lang="en-US" altLang="en-US" dirty="0" smtClean="0"/>
              <a:t>Combine to form first blood vessels</a:t>
            </a:r>
          </a:p>
          <a:p>
            <a:pPr lvl="2"/>
            <a:r>
              <a:rPr lang="en-US" altLang="en-US" dirty="0" smtClean="0"/>
              <a:t>Angioblasts remodel blood islands into primitive capillary networks, then into larger vessel networks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23015792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6" descr="\\192.168.4.30\conversion\IRDVD\JPG Creation\Martini _VAP3E\Output\Chapter 19\JPEG FILES\Labeled\fig_19_14_01-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1372532" y="667639"/>
            <a:ext cx="6435447" cy="5923661"/>
          </a:xfrm>
          <a:prstGeom prst="rect">
            <a:avLst/>
          </a:prstGeom>
          <a:noFill/>
          <a:extLst>
            <a:ext uri="{909E8E84-426E-40DD-AFC4-6F175D3DCCD1}">
              <a14:hiddenFill xmlns:a14="http://schemas.microsoft.com/office/drawing/2010/main">
                <a:solidFill>
                  <a:srgbClr val="FFFFFF"/>
                </a:solidFill>
              </a14:hiddenFill>
            </a:ext>
          </a:extLst>
        </p:spPr>
      </p:pic>
      <p:sp>
        <p:nvSpPr>
          <p:cNvPr id="144386" name="Title 1"/>
          <p:cNvSpPr>
            <a:spLocks noGrp="1"/>
          </p:cNvSpPr>
          <p:nvPr>
            <p:ph type="title"/>
          </p:nvPr>
        </p:nvSpPr>
        <p:spPr/>
        <p:txBody>
          <a:bodyPr/>
          <a:lstStyle/>
          <a:p>
            <a:r>
              <a:rPr lang="en-US" altLang="en-US" smtClean="0"/>
              <a:t>Vasculogenesis</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05732016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altLang="en-US" smtClean="0"/>
              <a:t>Module 19.14: Vasculogenesis and angiogenesis</a:t>
            </a:r>
            <a:endParaRPr lang="en-US" altLang="en-US" dirty="0" smtClean="0"/>
          </a:p>
        </p:txBody>
      </p:sp>
      <p:sp>
        <p:nvSpPr>
          <p:cNvPr id="145411" name="Content Placeholder 2"/>
          <p:cNvSpPr>
            <a:spLocks noGrp="1"/>
          </p:cNvSpPr>
          <p:nvPr>
            <p:ph idx="1"/>
          </p:nvPr>
        </p:nvSpPr>
        <p:spPr/>
        <p:txBody>
          <a:bodyPr/>
          <a:lstStyle/>
          <a:p>
            <a:r>
              <a:rPr lang="en-US" altLang="en-US" b="1" dirty="0" smtClean="0"/>
              <a:t>Blood vessel formation involves two processes </a:t>
            </a:r>
            <a:r>
              <a:rPr lang="en-US" altLang="en-US" dirty="0" smtClean="0"/>
              <a:t>(continued)</a:t>
            </a:r>
          </a:p>
          <a:p>
            <a:pPr marL="690563" lvl="1" indent="-514350">
              <a:buFont typeface="+mj-lt"/>
              <a:buAutoNum type="arabicPeriod"/>
            </a:pPr>
            <a:r>
              <a:rPr lang="en-US" dirty="0"/>
              <a:t>​</a:t>
            </a:r>
            <a:r>
              <a:rPr lang="en-US" altLang="en-US" b="1" dirty="0" err="1" smtClean="0"/>
              <a:t>Vasculogenesis</a:t>
            </a:r>
            <a:r>
              <a:rPr lang="en-US" altLang="en-US" dirty="0" smtClean="0"/>
              <a:t> (continued)</a:t>
            </a:r>
          </a:p>
          <a:p>
            <a:pPr lvl="2"/>
            <a:r>
              <a:rPr lang="en-US" altLang="en-US" b="1" dirty="0" smtClean="0"/>
              <a:t>Cardinal veins</a:t>
            </a:r>
          </a:p>
          <a:p>
            <a:pPr lvl="3"/>
            <a:r>
              <a:rPr lang="en-US" altLang="en-US" dirty="0" smtClean="0"/>
              <a:t>Series of venous channels that will form the superior and inferior venae </a:t>
            </a:r>
            <a:r>
              <a:rPr lang="en-US" altLang="en-US" dirty="0" err="1" smtClean="0"/>
              <a:t>cavae</a:t>
            </a:r>
            <a:endParaRPr lang="en-US" altLang="en-US" dirty="0" smtClean="0"/>
          </a:p>
          <a:p>
            <a:pPr lvl="2"/>
            <a:r>
              <a:rPr lang="en-US" altLang="en-US" b="1" dirty="0" smtClean="0"/>
              <a:t>Aortic arches</a:t>
            </a:r>
          </a:p>
          <a:p>
            <a:pPr lvl="3"/>
            <a:r>
              <a:rPr lang="en-US" altLang="en-US" dirty="0" smtClean="0"/>
              <a:t>Series of arterial channels that will form the carotid arteries, aortic arch, and part of pulmonary arteries</a:t>
            </a:r>
          </a:p>
          <a:p>
            <a:pPr lvl="2"/>
            <a:r>
              <a:rPr lang="en-US" altLang="en-US" b="1" dirty="0" smtClean="0"/>
              <a:t>Dorsal aorta</a:t>
            </a:r>
          </a:p>
          <a:p>
            <a:pPr lvl="3"/>
            <a:r>
              <a:rPr lang="en-US" altLang="en-US" dirty="0" smtClean="0"/>
              <a:t>Becomes the descending aorta</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03102806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r>
              <a:rPr lang="en-US" altLang="en-US" smtClean="0"/>
              <a:t>Module 19.14: Vasculogenesis and angiogenesis</a:t>
            </a:r>
            <a:endParaRPr lang="en-US" altLang="en-US" dirty="0" smtClean="0"/>
          </a:p>
        </p:txBody>
      </p:sp>
      <p:sp>
        <p:nvSpPr>
          <p:cNvPr id="39938" name="Content Placeholder 2"/>
          <p:cNvSpPr>
            <a:spLocks noGrp="1"/>
          </p:cNvSpPr>
          <p:nvPr>
            <p:ph idx="1"/>
          </p:nvPr>
        </p:nvSpPr>
        <p:spPr/>
        <p:txBody>
          <a:bodyPr/>
          <a:lstStyle/>
          <a:p>
            <a:r>
              <a:rPr lang="en-US" b="1" dirty="0" smtClean="0"/>
              <a:t>Blood vessel formation involves two processes </a:t>
            </a:r>
            <a:r>
              <a:rPr lang="en-US" dirty="0" smtClean="0"/>
              <a:t>(continued)</a:t>
            </a:r>
          </a:p>
          <a:p>
            <a:pPr marL="690563" lvl="1" indent="-514350">
              <a:buFont typeface="+mj-lt"/>
              <a:buAutoNum type="arabicPeriod" startAt="2"/>
            </a:pPr>
            <a:r>
              <a:rPr lang="en-US" dirty="0"/>
              <a:t>​</a:t>
            </a:r>
            <a:r>
              <a:rPr lang="en-US" b="1" dirty="0" smtClean="0"/>
              <a:t>Angiogenesis</a:t>
            </a:r>
          </a:p>
          <a:p>
            <a:pPr lvl="2"/>
            <a:r>
              <a:rPr lang="en-US" dirty="0" smtClean="0"/>
              <a:t>Growth of new blood vessels from preexisting vessels</a:t>
            </a:r>
          </a:p>
          <a:p>
            <a:pPr lvl="1"/>
            <a:r>
              <a:rPr lang="en-US" dirty="0" smtClean="0"/>
              <a:t>Dorsal aorta and cardinal veins formed by </a:t>
            </a:r>
            <a:r>
              <a:rPr lang="en-US" dirty="0" err="1" smtClean="0"/>
              <a:t>vasculogenesis</a:t>
            </a:r>
            <a:endParaRPr lang="en-US" dirty="0" smtClean="0"/>
          </a:p>
          <a:p>
            <a:pPr lvl="1"/>
            <a:r>
              <a:rPr lang="en-US" dirty="0" smtClean="0"/>
              <a:t>Further growth of blood vessels occurs through angiogenesis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40675224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altLang="en-US" smtClean="0"/>
              <a:t>Formation of the aortic arch and its branches</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5" name="Picture 47" descr="\\192.168.4.30\conversion\IRDVD\JPG Creation\Martini _VAP3E\Output\Chapter 19\JPEG FILES\Labeled\fig_19_14_02-L.jpg"/>
          <p:cNvPicPr>
            <a:picLocks noChangeAspect="1" noChangeArrowheads="1"/>
          </p:cNvPicPr>
          <p:nvPr/>
        </p:nvPicPr>
        <p:blipFill>
          <a:blip r:embed="rId2">
            <a:extLst>
              <a:ext uri="{28A0092B-C50C-407E-A947-70E740481C1C}">
                <a14:useLocalDpi xmlns:a14="http://schemas.microsoft.com/office/drawing/2010/main" val="0"/>
              </a:ext>
            </a:extLst>
          </a:blip>
          <a:srcRect b="3230"/>
          <a:stretch>
            <a:fillRect/>
          </a:stretch>
        </p:blipFill>
        <p:spPr bwMode="auto">
          <a:xfrm>
            <a:off x="298450" y="1146171"/>
            <a:ext cx="8547100" cy="456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6282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Module 19.2: Arteries and veins</a:t>
            </a:r>
            <a:endParaRPr lang="en-US" altLang="en-US" dirty="0" smtClean="0"/>
          </a:p>
        </p:txBody>
      </p:sp>
      <p:sp>
        <p:nvSpPr>
          <p:cNvPr id="20483" name="Content Placeholder 2"/>
          <p:cNvSpPr>
            <a:spLocks noGrp="1"/>
          </p:cNvSpPr>
          <p:nvPr>
            <p:ph idx="1"/>
          </p:nvPr>
        </p:nvSpPr>
        <p:spPr/>
        <p:txBody>
          <a:bodyPr/>
          <a:lstStyle/>
          <a:p>
            <a:r>
              <a:rPr lang="en-US" altLang="en-US" b="1" dirty="0" smtClean="0"/>
              <a:t>Five general blood vessel classes</a:t>
            </a:r>
          </a:p>
          <a:p>
            <a:pPr marL="690563" lvl="1" indent="-514350">
              <a:buFont typeface="+mj-lt"/>
              <a:buAutoNum type="arabicPeriod"/>
            </a:pPr>
            <a:r>
              <a:rPr lang="en-US" dirty="0"/>
              <a:t>​</a:t>
            </a:r>
            <a:r>
              <a:rPr lang="en-US" altLang="en-US" b="1" dirty="0" smtClean="0"/>
              <a:t>Arteries</a:t>
            </a:r>
          </a:p>
          <a:p>
            <a:pPr lvl="2"/>
            <a:r>
              <a:rPr lang="en-US" altLang="en-US" b="1" dirty="0" smtClean="0"/>
              <a:t>Elastic arteries </a:t>
            </a:r>
          </a:p>
          <a:p>
            <a:pPr lvl="3"/>
            <a:r>
              <a:rPr lang="en-US" altLang="en-US" dirty="0" smtClean="0"/>
              <a:t>Large vessels close to the </a:t>
            </a:r>
            <a:br>
              <a:rPr lang="en-US" altLang="en-US" dirty="0" smtClean="0"/>
            </a:br>
            <a:r>
              <a:rPr lang="en-US" altLang="en-US" dirty="0" smtClean="0"/>
              <a:t>heart that stretch and recoil </a:t>
            </a:r>
            <a:br>
              <a:rPr lang="en-US" altLang="en-US" dirty="0" smtClean="0"/>
            </a:br>
            <a:r>
              <a:rPr lang="en-US" altLang="en-US" dirty="0" smtClean="0"/>
              <a:t>when heart beats</a:t>
            </a:r>
          </a:p>
          <a:p>
            <a:pPr lvl="3"/>
            <a:r>
              <a:rPr lang="en-US" altLang="en-US" dirty="0" smtClean="0"/>
              <a:t>Include pulmonary trunk, </a:t>
            </a:r>
            <a:br>
              <a:rPr lang="en-US" altLang="en-US" dirty="0" smtClean="0"/>
            </a:br>
            <a:r>
              <a:rPr lang="en-US" altLang="en-US" dirty="0" smtClean="0"/>
              <a:t>aorta, and branches</a:t>
            </a:r>
          </a:p>
          <a:p>
            <a:pPr lvl="2"/>
            <a:r>
              <a:rPr lang="en-US" altLang="en-US" b="1" dirty="0" smtClean="0"/>
              <a:t>Muscular arteries </a:t>
            </a:r>
          </a:p>
          <a:p>
            <a:pPr lvl="3"/>
            <a:r>
              <a:rPr lang="en-US" altLang="en-US" dirty="0" smtClean="0"/>
              <a:t>Medium-sized arteries</a:t>
            </a:r>
          </a:p>
          <a:p>
            <a:pPr lvl="3"/>
            <a:r>
              <a:rPr lang="en-US" altLang="en-US" dirty="0" smtClean="0"/>
              <a:t>Distribute blood to skeletal </a:t>
            </a:r>
            <a:br>
              <a:rPr lang="en-US" altLang="en-US" dirty="0" smtClean="0"/>
            </a:br>
            <a:r>
              <a:rPr lang="en-US" altLang="en-US" dirty="0" smtClean="0"/>
              <a:t>muscles and internal organs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6" name="Picture 5" descr="\\192.168.4.30\conversion\IRDVD\JPG Creation\Martini _VAP3E\Output\Chapter 19\JPEG FILES\Labeled\fig_19_02_02_B-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564658" y="1638300"/>
            <a:ext cx="3005460" cy="4561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8652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r>
              <a:rPr lang="en-US" altLang="en-US" smtClean="0"/>
              <a:t>Module 19.14: Review</a:t>
            </a:r>
            <a:endParaRPr lang="en-US" altLang="en-US" dirty="0" smtClean="0"/>
          </a:p>
        </p:txBody>
      </p:sp>
      <p:sp>
        <p:nvSpPr>
          <p:cNvPr id="181251" name="Content Placeholder 2"/>
          <p:cNvSpPr>
            <a:spLocks noGrp="1"/>
          </p:cNvSpPr>
          <p:nvPr>
            <p:ph idx="1"/>
          </p:nvPr>
        </p:nvSpPr>
        <p:spPr/>
        <p:txBody>
          <a:bodyPr/>
          <a:lstStyle/>
          <a:p>
            <a:r>
              <a:rPr lang="en-US" altLang="en-US" dirty="0" smtClean="0"/>
              <a:t>What are blood islands, and from which cells do they form?</a:t>
            </a:r>
          </a:p>
          <a:p>
            <a:r>
              <a:rPr lang="en-US" altLang="en-US" dirty="0" smtClean="0"/>
              <a:t>What is the function of </a:t>
            </a:r>
            <a:r>
              <a:rPr lang="en-US" altLang="en-US" dirty="0" err="1" smtClean="0"/>
              <a:t>hemangioblasts</a:t>
            </a:r>
            <a:r>
              <a:rPr lang="en-US" altLang="en-US" dirty="0" smtClean="0"/>
              <a:t>?</a:t>
            </a:r>
          </a:p>
          <a:p>
            <a:endParaRPr lang="en-US" altLang="en-US" dirty="0" smtClean="0"/>
          </a:p>
          <a:p>
            <a:pPr marL="0" indent="0">
              <a:buNone/>
            </a:pPr>
            <a:r>
              <a:rPr lang="en-US" altLang="en-US" i="1" dirty="0" smtClean="0"/>
              <a:t>Learning Outcome: </a:t>
            </a:r>
            <a:r>
              <a:rPr lang="en-US" altLang="en-US" dirty="0" smtClean="0"/>
              <a:t>Distinguish between </a:t>
            </a:r>
            <a:r>
              <a:rPr lang="en-US" altLang="en-US" dirty="0" err="1" smtClean="0"/>
              <a:t>vasculogenesis</a:t>
            </a:r>
            <a:r>
              <a:rPr lang="en-US" altLang="en-US" dirty="0" smtClean="0"/>
              <a:t> and angiogenesis.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50005409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smtClean="0"/>
              <a:t>Module 19.15: The pulmonary circuit </a:t>
            </a:r>
            <a:r>
              <a:rPr lang="en-US" smtClean="0"/>
              <a:t>carries deoxygenated blood from the right ventricle to the lungs and returns oxygenated blood to the left atrium</a:t>
            </a:r>
            <a:endParaRPr lang="en-US" altLang="en-US" dirty="0" smtClean="0"/>
          </a:p>
        </p:txBody>
      </p:sp>
      <p:sp>
        <p:nvSpPr>
          <p:cNvPr id="149507" name="Content Placeholder 2"/>
          <p:cNvSpPr>
            <a:spLocks noGrp="1"/>
          </p:cNvSpPr>
          <p:nvPr>
            <p:ph idx="1"/>
          </p:nvPr>
        </p:nvSpPr>
        <p:spPr>
          <a:xfrm>
            <a:off x="446088" y="1790700"/>
            <a:ext cx="8288337" cy="4459288"/>
          </a:xfrm>
        </p:spPr>
        <p:txBody>
          <a:bodyPr/>
          <a:lstStyle/>
          <a:p>
            <a:r>
              <a:rPr lang="en-US" altLang="en-US" b="1" dirty="0" smtClean="0"/>
              <a:t>Circuit review</a:t>
            </a:r>
          </a:p>
          <a:p>
            <a:pPr lvl="1"/>
            <a:r>
              <a:rPr lang="en-US" altLang="en-US" b="1" dirty="0" smtClean="0"/>
              <a:t>Pulmonary circuit</a:t>
            </a:r>
          </a:p>
          <a:p>
            <a:pPr lvl="2"/>
            <a:r>
              <a:rPr lang="en-US" altLang="en-US" dirty="0" smtClean="0"/>
              <a:t>Composed of arteries and veins that transport blood between the heart and lungs</a:t>
            </a:r>
          </a:p>
          <a:p>
            <a:pPr lvl="2"/>
            <a:r>
              <a:rPr lang="en-US" altLang="en-US" dirty="0" smtClean="0"/>
              <a:t>Begins at the right ventricle; ends at the left atrium</a:t>
            </a:r>
          </a:p>
          <a:p>
            <a:pPr lvl="1"/>
            <a:r>
              <a:rPr lang="en-US" altLang="en-US" b="1" dirty="0" smtClean="0"/>
              <a:t>Systemic circuit</a:t>
            </a:r>
          </a:p>
          <a:p>
            <a:pPr lvl="2"/>
            <a:r>
              <a:rPr lang="en-US" altLang="en-US" dirty="0" smtClean="0"/>
              <a:t>Transports oxygenated blood to all organs and tissues</a:t>
            </a:r>
          </a:p>
          <a:p>
            <a:pPr lvl="2"/>
            <a:r>
              <a:rPr lang="en-US" altLang="en-US" dirty="0" smtClean="0"/>
              <a:t>Begins at the left ventricle; ends at the right atrium</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66075187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smtClean="0"/>
              <a:t>Pulmonary and systemic circuits</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150531" name="Content Placeholder 2"/>
          <p:cNvSpPr>
            <a:spLocks noGrp="1"/>
          </p:cNvSpPr>
          <p:nvPr>
            <p:ph idx="4294967295"/>
          </p:nvPr>
        </p:nvSpPr>
        <p:spPr>
          <a:xfrm>
            <a:off x="855663" y="909638"/>
            <a:ext cx="8288337" cy="5340350"/>
          </a:xfrm>
        </p:spPr>
        <p:txBody>
          <a:bodyPr/>
          <a:lstStyle/>
          <a:p>
            <a:r>
              <a:rPr lang="en-US" altLang="en-US" b="1" smtClean="0"/>
              <a:t> </a:t>
            </a:r>
            <a:endParaRPr lang="en-US" altLang="en-US" b="1" dirty="0" smtClean="0"/>
          </a:p>
        </p:txBody>
      </p:sp>
      <p:pic>
        <p:nvPicPr>
          <p:cNvPr id="5" name="Picture 48" descr="\\192.168.4.30\conversion\IRDVD\JPG Creation\Martini _VAP3E\Output\Chapter 19\JPEG FILES\Labeled\fig_19_15_01-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2764535" y="787400"/>
            <a:ext cx="3614930" cy="57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16358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151555" name="Content Placeholder 2"/>
          <p:cNvSpPr>
            <a:spLocks noGrp="1"/>
          </p:cNvSpPr>
          <p:nvPr>
            <p:ph idx="4294967295"/>
          </p:nvPr>
        </p:nvSpPr>
        <p:spPr>
          <a:xfrm>
            <a:off x="855663" y="909638"/>
            <a:ext cx="8288337" cy="5340350"/>
          </a:xfrm>
        </p:spPr>
        <p:txBody>
          <a:bodyPr/>
          <a:lstStyle/>
          <a:p>
            <a:r>
              <a:rPr lang="en-US" altLang="en-US" b="1" smtClean="0"/>
              <a:t> </a:t>
            </a:r>
            <a:endParaRPr lang="en-US" altLang="en-US" b="1" dirty="0" smtClean="0"/>
          </a:p>
        </p:txBody>
      </p:sp>
      <p:pic>
        <p:nvPicPr>
          <p:cNvPr id="5" name="Picture 50" descr="\\192.168.4.30\conversion\IRDVD\JPG Creation\Martini _VAP3E\Output\Chapter 19\JPEG FILES\Labeled\fig_19_15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2106923" y="354227"/>
            <a:ext cx="5096195" cy="623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02845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altLang="en-US" smtClean="0"/>
              <a:t>Module 19.15: The pulmonary circuit</a:t>
            </a:r>
            <a:endParaRPr lang="en-US" altLang="en-US" dirty="0" smtClean="0"/>
          </a:p>
        </p:txBody>
      </p:sp>
      <p:sp>
        <p:nvSpPr>
          <p:cNvPr id="152579" name="Content Placeholder 2"/>
          <p:cNvSpPr>
            <a:spLocks noGrp="1"/>
          </p:cNvSpPr>
          <p:nvPr>
            <p:ph idx="1"/>
          </p:nvPr>
        </p:nvSpPr>
        <p:spPr/>
        <p:txBody>
          <a:bodyPr/>
          <a:lstStyle/>
          <a:p>
            <a:r>
              <a:rPr lang="en-US" altLang="en-US" b="1" dirty="0" smtClean="0"/>
              <a:t>Pulmonary circuit</a:t>
            </a:r>
          </a:p>
          <a:p>
            <a:pPr lvl="1"/>
            <a:r>
              <a:rPr lang="en-US" altLang="en-US" dirty="0" smtClean="0"/>
              <a:t>Arteries of pulmonary circuit differ from those in systemic circuit</a:t>
            </a:r>
          </a:p>
          <a:p>
            <a:pPr lvl="1"/>
            <a:r>
              <a:rPr lang="en-US" altLang="en-US" b="1" dirty="0" smtClean="0"/>
              <a:t>Pulmonary</a:t>
            </a:r>
            <a:r>
              <a:rPr lang="en-US" altLang="en-US" dirty="0" smtClean="0"/>
              <a:t> </a:t>
            </a:r>
            <a:r>
              <a:rPr lang="en-US" altLang="en-US" b="1" dirty="0" smtClean="0"/>
              <a:t>trunk</a:t>
            </a:r>
            <a:r>
              <a:rPr lang="en-US" altLang="en-US" dirty="0" smtClean="0"/>
              <a:t> (large artery coming out of the right ventricle) branches into:</a:t>
            </a:r>
          </a:p>
          <a:p>
            <a:pPr lvl="2"/>
            <a:r>
              <a:rPr lang="en-US" altLang="en-US" dirty="0" smtClean="0"/>
              <a:t>Right and left </a:t>
            </a:r>
            <a:r>
              <a:rPr lang="en-US" altLang="en-US" b="1" dirty="0" smtClean="0"/>
              <a:t>pulmonary</a:t>
            </a:r>
            <a:r>
              <a:rPr lang="en-US" altLang="en-US" dirty="0" smtClean="0"/>
              <a:t> </a:t>
            </a:r>
            <a:r>
              <a:rPr lang="en-US" altLang="en-US" b="1" dirty="0" smtClean="0"/>
              <a:t>arteries</a:t>
            </a:r>
            <a:r>
              <a:rPr lang="en-US" altLang="en-US" dirty="0" smtClean="0"/>
              <a:t>, which branch into:</a:t>
            </a:r>
          </a:p>
          <a:p>
            <a:pPr lvl="3"/>
            <a:r>
              <a:rPr lang="en-US" altLang="en-US" dirty="0" smtClean="0"/>
              <a:t>Smaller arteries and </a:t>
            </a:r>
            <a:r>
              <a:rPr lang="en-US" altLang="en-US" b="1" dirty="0" smtClean="0"/>
              <a:t>pulmonary</a:t>
            </a:r>
            <a:r>
              <a:rPr lang="en-US" altLang="en-US" dirty="0" smtClean="0"/>
              <a:t> </a:t>
            </a:r>
            <a:r>
              <a:rPr lang="en-US" altLang="en-US" b="1" dirty="0" smtClean="0"/>
              <a:t>arterioles</a:t>
            </a:r>
            <a:r>
              <a:rPr lang="en-US" altLang="en-US" dirty="0" smtClean="0"/>
              <a:t> supplying:</a:t>
            </a:r>
          </a:p>
          <a:p>
            <a:pPr lvl="3"/>
            <a:r>
              <a:rPr lang="en-US" altLang="en-US" b="1" dirty="0" smtClean="0"/>
              <a:t>Alveolar</a:t>
            </a:r>
            <a:r>
              <a:rPr lang="en-US" altLang="en-US" dirty="0" smtClean="0"/>
              <a:t> </a:t>
            </a:r>
            <a:r>
              <a:rPr lang="en-US" altLang="en-US" b="1" dirty="0" smtClean="0"/>
              <a:t>capillaries</a:t>
            </a:r>
            <a:r>
              <a:rPr lang="en-US" altLang="en-US" dirty="0" smtClean="0"/>
              <a:t> around </a:t>
            </a:r>
            <a:r>
              <a:rPr lang="en-US" altLang="en-US" b="1" dirty="0" smtClean="0"/>
              <a:t>alveoli </a:t>
            </a:r>
            <a:r>
              <a:rPr lang="en-US" altLang="en-US" dirty="0" smtClean="0"/>
              <a:t>(air pockets), where gas exchange occurs</a:t>
            </a:r>
          </a:p>
          <a:p>
            <a:pPr lvl="3"/>
            <a:r>
              <a:rPr lang="en-US" altLang="en-US" dirty="0" smtClean="0"/>
              <a:t>Oxygenated blood returns along small </a:t>
            </a:r>
            <a:r>
              <a:rPr lang="en-US" altLang="en-US" dirty="0" err="1" smtClean="0"/>
              <a:t>venules</a:t>
            </a:r>
            <a:r>
              <a:rPr lang="en-US" altLang="en-US" dirty="0" smtClean="0"/>
              <a:t> that join to form:</a:t>
            </a:r>
          </a:p>
          <a:p>
            <a:pPr lvl="2"/>
            <a:r>
              <a:rPr lang="en-US" altLang="en-US" b="1" dirty="0" smtClean="0"/>
              <a:t>Pulmonary</a:t>
            </a:r>
            <a:r>
              <a:rPr lang="en-US" altLang="en-US" dirty="0" smtClean="0"/>
              <a:t> </a:t>
            </a:r>
            <a:r>
              <a:rPr lang="en-US" altLang="en-US" b="1" dirty="0" smtClean="0"/>
              <a:t>veins</a:t>
            </a:r>
            <a:r>
              <a:rPr lang="en-US" altLang="en-US" dirty="0" smtClean="0"/>
              <a:t> (two right and two left) which drain into the left atrium</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0091283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1" descr="\\192.168.4.30\conversion\IRDVD\JPG Creation\Martini _VAP3E\Output\Chapter 19\JPEG FILES\Labeled\fig_19_15_03-L.jpg"/>
          <p:cNvPicPr>
            <a:picLocks noChangeAspect="1" noChangeArrowheads="1"/>
          </p:cNvPicPr>
          <p:nvPr/>
        </p:nvPicPr>
        <p:blipFill>
          <a:blip r:embed="rId3">
            <a:extLst>
              <a:ext uri="{28A0092B-C50C-407E-A947-70E740481C1C}">
                <a14:useLocalDpi xmlns:a14="http://schemas.microsoft.com/office/drawing/2010/main" val="0"/>
              </a:ext>
            </a:extLst>
          </a:blip>
          <a:srcRect b="2505"/>
          <a:stretch>
            <a:fillRect/>
          </a:stretch>
        </p:blipFill>
        <p:spPr bwMode="auto">
          <a:xfrm>
            <a:off x="298450" y="717543"/>
            <a:ext cx="8547100" cy="5930913"/>
          </a:xfrm>
          <a:prstGeom prst="rect">
            <a:avLst/>
          </a:prstGeom>
          <a:noFill/>
          <a:extLst>
            <a:ext uri="{909E8E84-426E-40DD-AFC4-6F175D3DCCD1}">
              <a14:hiddenFill xmlns:a14="http://schemas.microsoft.com/office/drawing/2010/main">
                <a:solidFill>
                  <a:srgbClr val="FFFFFF"/>
                </a:solidFill>
              </a14:hiddenFill>
            </a:ext>
          </a:extLst>
        </p:spPr>
      </p:pic>
      <p:sp>
        <p:nvSpPr>
          <p:cNvPr id="153602" name="Title 1"/>
          <p:cNvSpPr>
            <a:spLocks noGrp="1"/>
          </p:cNvSpPr>
          <p:nvPr>
            <p:ph type="title"/>
          </p:nvPr>
        </p:nvSpPr>
        <p:spPr/>
        <p:txBody>
          <a:bodyPr/>
          <a:lstStyle/>
          <a:p>
            <a:r>
              <a:rPr lang="en-US" altLang="en-US" smtClean="0"/>
              <a:t>Pulmonary circuit</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42796211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altLang="en-US" smtClean="0"/>
              <a:t>Module 19.15: Review</a:t>
            </a:r>
            <a:endParaRPr lang="en-US" altLang="en-US" dirty="0" smtClean="0"/>
          </a:p>
        </p:txBody>
      </p:sp>
      <p:sp>
        <p:nvSpPr>
          <p:cNvPr id="192515" name="Content Placeholder 2"/>
          <p:cNvSpPr>
            <a:spLocks noGrp="1"/>
          </p:cNvSpPr>
          <p:nvPr>
            <p:ph idx="1"/>
          </p:nvPr>
        </p:nvSpPr>
        <p:spPr/>
        <p:txBody>
          <a:bodyPr/>
          <a:lstStyle/>
          <a:p>
            <a:r>
              <a:rPr lang="en-US" altLang="en-US" dirty="0" smtClean="0"/>
              <a:t>Compare the oxygen content in the two circulatory circuits.</a:t>
            </a:r>
          </a:p>
          <a:p>
            <a:r>
              <a:rPr lang="en-US" altLang="en-US" dirty="0" smtClean="0"/>
              <a:t>Briefly describe the general patterns of blood vessel organization.</a:t>
            </a:r>
          </a:p>
          <a:p>
            <a:r>
              <a:rPr lang="en-US" altLang="en-US" dirty="0" smtClean="0"/>
              <a:t>Trace a drop of blood through the lungs, beginning at the right ventricle and ending at the left atrium.</a:t>
            </a:r>
          </a:p>
          <a:p>
            <a:endParaRPr lang="en-US" altLang="en-US" dirty="0" smtClean="0"/>
          </a:p>
          <a:p>
            <a:pPr marL="0" indent="0">
              <a:buNone/>
            </a:pPr>
            <a:r>
              <a:rPr lang="en-US" altLang="en-US" i="1" dirty="0" smtClean="0"/>
              <a:t>Learning Outcome: </a:t>
            </a:r>
            <a:r>
              <a:rPr lang="en-US" altLang="en-US" dirty="0" smtClean="0"/>
              <a:t>Identify the major arteries and veins of the pulmonary circuit, and name the areas each serves. </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9299332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r>
              <a:rPr lang="en-US" altLang="en-US" smtClean="0"/>
              <a:t>Module 19.16: </a:t>
            </a:r>
            <a:r>
              <a:rPr lang="en-US" smtClean="0"/>
              <a:t>The arteries and veins of t</a:t>
            </a:r>
            <a:r>
              <a:rPr lang="en-US" altLang="en-US" smtClean="0"/>
              <a:t>he systemic circuit </a:t>
            </a:r>
            <a:r>
              <a:rPr lang="en-US" smtClean="0"/>
              <a:t>operate in parallel, and the major vessels often have similar names</a:t>
            </a:r>
            <a:endParaRPr lang="en-US" altLang="en-US" dirty="0" smtClean="0"/>
          </a:p>
        </p:txBody>
      </p:sp>
      <p:sp>
        <p:nvSpPr>
          <p:cNvPr id="155651" name="Content Placeholder 2"/>
          <p:cNvSpPr>
            <a:spLocks noGrp="1"/>
          </p:cNvSpPr>
          <p:nvPr>
            <p:ph idx="1"/>
          </p:nvPr>
        </p:nvSpPr>
        <p:spPr>
          <a:xfrm>
            <a:off x="446089" y="1460500"/>
            <a:ext cx="4875590" cy="4789488"/>
          </a:xfrm>
        </p:spPr>
        <p:txBody>
          <a:bodyPr/>
          <a:lstStyle/>
          <a:p>
            <a:r>
              <a:rPr lang="en-US" altLang="en-US" b="1" dirty="0" smtClean="0"/>
              <a:t>Systemic vessels</a:t>
            </a:r>
          </a:p>
          <a:p>
            <a:pPr lvl="1"/>
            <a:r>
              <a:rPr lang="en-US" altLang="en-US" b="1" dirty="0" smtClean="0"/>
              <a:t>Arterial system</a:t>
            </a:r>
          </a:p>
          <a:p>
            <a:pPr lvl="2"/>
            <a:r>
              <a:rPr lang="en-US" altLang="en-US" dirty="0" smtClean="0"/>
              <a:t>All vessels originate from the </a:t>
            </a:r>
            <a:r>
              <a:rPr lang="en-US" altLang="en-US" b="1" dirty="0" smtClean="0"/>
              <a:t>aorta</a:t>
            </a:r>
            <a:r>
              <a:rPr lang="en-US" altLang="en-US" dirty="0" smtClean="0"/>
              <a:t> (the largest elastic artery) extending from the left ventricle</a:t>
            </a:r>
          </a:p>
          <a:p>
            <a:pPr lvl="2"/>
            <a:r>
              <a:rPr lang="en-US" altLang="en-US" dirty="0" smtClean="0"/>
              <a:t>Most arteries are paired (left and right)</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6" name="Picture 52" descr="\\192.168.4.30\conversion\IRDVD\JPG Creation\Martini _VAP3E\Output\Chapter 19\JPEG FILES\Labeled\fig_19_16_01_A-B-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5346393" y="1460500"/>
            <a:ext cx="3511600" cy="5308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88931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altLang="en-US" smtClean="0"/>
              <a:t>Module 19.16: Systemic vessels</a:t>
            </a:r>
            <a:endParaRPr lang="en-US" altLang="en-US" dirty="0" smtClean="0"/>
          </a:p>
        </p:txBody>
      </p:sp>
      <p:sp>
        <p:nvSpPr>
          <p:cNvPr id="193539" name="Content Placeholder 2"/>
          <p:cNvSpPr>
            <a:spLocks noGrp="1"/>
          </p:cNvSpPr>
          <p:nvPr>
            <p:ph idx="1"/>
          </p:nvPr>
        </p:nvSpPr>
        <p:spPr>
          <a:xfrm>
            <a:off x="446089" y="909522"/>
            <a:ext cx="5129212" cy="5340466"/>
          </a:xfrm>
        </p:spPr>
        <p:txBody>
          <a:bodyPr/>
          <a:lstStyle/>
          <a:p>
            <a:r>
              <a:rPr lang="en-US" altLang="en-US" b="1" dirty="0" smtClean="0"/>
              <a:t>Systemic vessels </a:t>
            </a:r>
            <a:r>
              <a:rPr lang="en-US" altLang="en-US" dirty="0" smtClean="0"/>
              <a:t>(continued)</a:t>
            </a:r>
          </a:p>
          <a:p>
            <a:pPr lvl="1"/>
            <a:r>
              <a:rPr lang="en-US" altLang="en-US" b="1" dirty="0" smtClean="0"/>
              <a:t>Venous system</a:t>
            </a:r>
          </a:p>
          <a:p>
            <a:pPr lvl="2"/>
            <a:r>
              <a:rPr lang="en-US" altLang="en-US" dirty="0" smtClean="0"/>
              <a:t>All vessels drain into: </a:t>
            </a:r>
          </a:p>
          <a:p>
            <a:pPr lvl="3"/>
            <a:r>
              <a:rPr lang="en-US" altLang="en-US" b="1" dirty="0" smtClean="0"/>
              <a:t>Superior vena cava</a:t>
            </a:r>
          </a:p>
          <a:p>
            <a:pPr lvl="4"/>
            <a:r>
              <a:rPr lang="en-US" altLang="en-US" dirty="0" smtClean="0"/>
              <a:t>From head, neck, chest, and upper limbs</a:t>
            </a:r>
          </a:p>
          <a:p>
            <a:pPr lvl="3"/>
            <a:r>
              <a:rPr lang="en-US" altLang="en-US" b="1" dirty="0" smtClean="0"/>
              <a:t>Inferior vena cava</a:t>
            </a:r>
          </a:p>
          <a:p>
            <a:pPr lvl="4"/>
            <a:r>
              <a:rPr lang="en-US" altLang="en-US" dirty="0" smtClean="0"/>
              <a:t>From all structures inferior to the diaphragm (trunk and lower limbs)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7" name="Picture 52" descr="\\192.168.4.30\conversion\IRDVD\JPG Creation\Martini _VAP3E\Output\Chapter 19\JPEG FILES\Labeled\fig_19_16_01_A-B-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346393" y="1460500"/>
            <a:ext cx="3511600" cy="5308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03962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r>
              <a:rPr lang="en-US" altLang="en-US" smtClean="0"/>
              <a:t>Module 19.16: Systemic vessels</a:t>
            </a:r>
            <a:endParaRPr lang="en-US" altLang="en-US" dirty="0" smtClean="0"/>
          </a:p>
        </p:txBody>
      </p:sp>
      <p:sp>
        <p:nvSpPr>
          <p:cNvPr id="157699" name="Content Placeholder 2"/>
          <p:cNvSpPr>
            <a:spLocks noGrp="1"/>
          </p:cNvSpPr>
          <p:nvPr>
            <p:ph idx="1"/>
          </p:nvPr>
        </p:nvSpPr>
        <p:spPr/>
        <p:txBody>
          <a:bodyPr/>
          <a:lstStyle/>
          <a:p>
            <a:r>
              <a:rPr lang="en-US" altLang="en-US" b="1" dirty="0" smtClean="0"/>
              <a:t>Systemic vessels</a:t>
            </a:r>
            <a:r>
              <a:rPr lang="en-US" altLang="en-US" dirty="0" smtClean="0"/>
              <a:t> (continued)</a:t>
            </a:r>
          </a:p>
          <a:p>
            <a:pPr lvl="1"/>
            <a:r>
              <a:rPr lang="en-US" altLang="en-US" dirty="0" smtClean="0"/>
              <a:t>Arteries and veins usually similar on both sides of body</a:t>
            </a:r>
          </a:p>
          <a:p>
            <a:pPr lvl="1"/>
            <a:r>
              <a:rPr lang="en-US" altLang="en-US" dirty="0" smtClean="0"/>
              <a:t>One significant difference between arteries and veins is distribution in the neck and limbs</a:t>
            </a:r>
          </a:p>
          <a:p>
            <a:pPr lvl="2"/>
            <a:r>
              <a:rPr lang="en-US" altLang="en-US" dirty="0" smtClean="0"/>
              <a:t>Arteries: deep in skin, protected by bones and soft tissues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881081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t>Module 19.2: Arteries and veins</a:t>
            </a:r>
            <a:endParaRPr lang="en-US" altLang="en-US" dirty="0" smtClean="0"/>
          </a:p>
        </p:txBody>
      </p:sp>
      <p:sp>
        <p:nvSpPr>
          <p:cNvPr id="21507" name="Content Placeholder 2"/>
          <p:cNvSpPr>
            <a:spLocks noGrp="1"/>
          </p:cNvSpPr>
          <p:nvPr>
            <p:ph idx="1"/>
          </p:nvPr>
        </p:nvSpPr>
        <p:spPr/>
        <p:txBody>
          <a:bodyPr/>
          <a:lstStyle/>
          <a:p>
            <a:r>
              <a:rPr lang="en-US" altLang="en-US" b="1" dirty="0" smtClean="0"/>
              <a:t>Five general blood vessel classes </a:t>
            </a:r>
            <a:r>
              <a:rPr lang="en-US" altLang="en-US" dirty="0" smtClean="0"/>
              <a:t>(continued)</a:t>
            </a:r>
            <a:endParaRPr lang="en-US" altLang="en-US" b="1" dirty="0" smtClean="0"/>
          </a:p>
          <a:p>
            <a:pPr marL="690563" lvl="1" indent="-514350">
              <a:buFont typeface="+mj-lt"/>
              <a:buAutoNum type="arabicPeriod" startAt="2"/>
            </a:pPr>
            <a:r>
              <a:rPr lang="en-US" dirty="0"/>
              <a:t>​</a:t>
            </a:r>
            <a:r>
              <a:rPr lang="en-US" altLang="en-US" b="1" dirty="0" smtClean="0"/>
              <a:t>Arterioles</a:t>
            </a:r>
          </a:p>
          <a:p>
            <a:pPr lvl="2"/>
            <a:r>
              <a:rPr lang="en-US" altLang="en-US" dirty="0" smtClean="0"/>
              <a:t>Poorly defined tunica externa </a:t>
            </a:r>
          </a:p>
          <a:p>
            <a:pPr lvl="2"/>
            <a:r>
              <a:rPr lang="en-US" altLang="en-US" dirty="0" smtClean="0"/>
              <a:t>Tunica media is only 1–2 </a:t>
            </a:r>
            <a:br>
              <a:rPr lang="en-US" altLang="en-US" dirty="0" smtClean="0"/>
            </a:br>
            <a:r>
              <a:rPr lang="en-US" altLang="en-US" dirty="0" smtClean="0"/>
              <a:t>smooth muscle cells thick</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6" name="Picture 5" descr="\\192.168.4.30\conversion\IRDVD\JPG Creation\Martini _VAP3E\Output\Chapter 19\JPEG FILES\Labeled\fig_19_02_02_B-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564658" y="1638300"/>
            <a:ext cx="3005460" cy="4561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15244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altLang="en-US" smtClean="0"/>
              <a:t>Module 19.16: Systemic vessels</a:t>
            </a:r>
            <a:endParaRPr lang="en-US" altLang="en-US" dirty="0" smtClean="0"/>
          </a:p>
        </p:txBody>
      </p:sp>
      <p:sp>
        <p:nvSpPr>
          <p:cNvPr id="158723" name="Content Placeholder 2"/>
          <p:cNvSpPr>
            <a:spLocks noGrp="1"/>
          </p:cNvSpPr>
          <p:nvPr>
            <p:ph idx="1"/>
          </p:nvPr>
        </p:nvSpPr>
        <p:spPr/>
        <p:txBody>
          <a:bodyPr/>
          <a:lstStyle/>
          <a:p>
            <a:r>
              <a:rPr lang="en-US" altLang="en-US" b="1" dirty="0" smtClean="0"/>
              <a:t>Systemic vessels</a:t>
            </a:r>
            <a:r>
              <a:rPr lang="en-US" altLang="en-US" dirty="0" smtClean="0"/>
              <a:t> (continued)</a:t>
            </a:r>
          </a:p>
          <a:p>
            <a:pPr lvl="1"/>
            <a:r>
              <a:rPr lang="en-US" altLang="en-US" dirty="0" smtClean="0"/>
              <a:t>One significant difference between arteries and veins is distribution in the neck and limbs (continued)</a:t>
            </a:r>
          </a:p>
          <a:p>
            <a:pPr lvl="2"/>
            <a:r>
              <a:rPr lang="en-US" altLang="en-US" dirty="0" smtClean="0"/>
              <a:t>Veins: generally two sets, one deep and one superficial</a:t>
            </a:r>
          </a:p>
          <a:p>
            <a:pPr lvl="3"/>
            <a:r>
              <a:rPr lang="en-US" altLang="en-US" dirty="0" smtClean="0"/>
              <a:t>Important in controlling body temperature</a:t>
            </a:r>
          </a:p>
          <a:p>
            <a:pPr lvl="4"/>
            <a:r>
              <a:rPr lang="en-US" altLang="en-US" dirty="0" smtClean="0"/>
              <a:t>Venous blood flows superficially in hot weather to radiate heat</a:t>
            </a:r>
          </a:p>
          <a:p>
            <a:pPr lvl="4"/>
            <a:r>
              <a:rPr lang="en-US" altLang="en-US" dirty="0" smtClean="0"/>
              <a:t>Venous blood flows deep in cold weather to conserve heat</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52431467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altLang="en-US" smtClean="0"/>
              <a:t>Module 19.16: Review</a:t>
            </a:r>
            <a:endParaRPr lang="en-US" altLang="en-US" dirty="0" smtClean="0"/>
          </a:p>
        </p:txBody>
      </p:sp>
      <p:sp>
        <p:nvSpPr>
          <p:cNvPr id="200707" name="Content Placeholder 2"/>
          <p:cNvSpPr>
            <a:spLocks noGrp="1"/>
          </p:cNvSpPr>
          <p:nvPr>
            <p:ph idx="1"/>
          </p:nvPr>
        </p:nvSpPr>
        <p:spPr/>
        <p:txBody>
          <a:bodyPr/>
          <a:lstStyle/>
          <a:p>
            <a:r>
              <a:rPr lang="en-US" altLang="en-US" dirty="0" smtClean="0"/>
              <a:t>Identify the largest artery in the body.</a:t>
            </a:r>
          </a:p>
          <a:p>
            <a:r>
              <a:rPr lang="en-US" altLang="en-US" dirty="0" smtClean="0"/>
              <a:t>Name the two large veins that collect blood from the systemic circuit.</a:t>
            </a:r>
          </a:p>
          <a:p>
            <a:r>
              <a:rPr lang="en-US" altLang="en-US" dirty="0" smtClean="0"/>
              <a:t>Besides containing valves, cite another major difference between the arterial and venous systems.</a:t>
            </a:r>
          </a:p>
          <a:p>
            <a:pPr marL="0" indent="0">
              <a:buNone/>
            </a:pPr>
            <a:endParaRPr lang="en-US" altLang="en-US" i="1" dirty="0" smtClean="0"/>
          </a:p>
          <a:p>
            <a:pPr marL="0" indent="0">
              <a:buNone/>
            </a:pPr>
            <a:r>
              <a:rPr lang="en-US" altLang="en-US" i="1" dirty="0" smtClean="0"/>
              <a:t>Learning Outcome: </a:t>
            </a:r>
            <a:r>
              <a:rPr lang="en-US" altLang="en-US" dirty="0" smtClean="0"/>
              <a:t>Identify the major arteries and veins of the systemic circuit, and name the areas each serves.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99434527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r>
              <a:rPr lang="en-US" altLang="en-US" dirty="0" smtClean="0"/>
              <a:t>Module 19.17: </a:t>
            </a:r>
            <a:r>
              <a:rPr lang="en-US" altLang="en-US" dirty="0"/>
              <a:t>Arteries </a:t>
            </a:r>
            <a:r>
              <a:rPr lang="en-US" dirty="0"/>
              <a:t>and veins </a:t>
            </a:r>
            <a:r>
              <a:rPr lang="en-US" altLang="en-US" dirty="0"/>
              <a:t>of the upper limb</a:t>
            </a:r>
            <a:endParaRPr lang="en-US" altLang="en-US" dirty="0" smtClean="0"/>
          </a:p>
        </p:txBody>
      </p:sp>
      <p:sp>
        <p:nvSpPr>
          <p:cNvPr id="39938" name="Content Placeholder 2"/>
          <p:cNvSpPr>
            <a:spLocks noGrp="1"/>
          </p:cNvSpPr>
          <p:nvPr>
            <p:ph idx="1"/>
          </p:nvPr>
        </p:nvSpPr>
        <p:spPr/>
        <p:txBody>
          <a:bodyPr/>
          <a:lstStyle/>
          <a:p>
            <a:r>
              <a:rPr lang="en-US" altLang="en-US" b="1" dirty="0" smtClean="0"/>
              <a:t>Arteries</a:t>
            </a:r>
          </a:p>
          <a:p>
            <a:pPr lvl="1"/>
            <a:r>
              <a:rPr lang="en-US" altLang="en-US" dirty="0" smtClean="0"/>
              <a:t>Branches of the aortic arch</a:t>
            </a:r>
          </a:p>
          <a:p>
            <a:pPr lvl="2"/>
            <a:r>
              <a:rPr lang="en-US" altLang="en-US" dirty="0" smtClean="0"/>
              <a:t>Three elastic arteries</a:t>
            </a:r>
          </a:p>
          <a:p>
            <a:pPr marL="1431925" lvl="3" indent="-457200">
              <a:buFont typeface="+mj-lt"/>
              <a:buAutoNum type="arabicPeriod"/>
            </a:pPr>
            <a:r>
              <a:rPr lang="en-US" dirty="0"/>
              <a:t>​</a:t>
            </a:r>
            <a:r>
              <a:rPr lang="en-US" altLang="en-US" b="1" dirty="0" smtClean="0"/>
              <a:t>Brachiocephalic trunk</a:t>
            </a:r>
          </a:p>
          <a:p>
            <a:pPr lvl="4"/>
            <a:r>
              <a:rPr lang="en-US" altLang="en-US" dirty="0" smtClean="0"/>
              <a:t>Branches into:</a:t>
            </a:r>
          </a:p>
          <a:p>
            <a:pPr marL="1828800" lvl="5"/>
            <a:r>
              <a:rPr lang="en-US" altLang="en-US" b="1" dirty="0" smtClean="0"/>
              <a:t>Right subclavian artery</a:t>
            </a:r>
            <a:r>
              <a:rPr lang="en-US" altLang="en-US" dirty="0" smtClean="0"/>
              <a:t> (to right arm and chest)</a:t>
            </a:r>
          </a:p>
          <a:p>
            <a:pPr marL="1828800" lvl="5"/>
            <a:r>
              <a:rPr lang="en-US" altLang="en-US" b="1" dirty="0" smtClean="0"/>
              <a:t>Right common carotid artery</a:t>
            </a:r>
            <a:r>
              <a:rPr lang="en-US" altLang="en-US" dirty="0" smtClean="0"/>
              <a:t> (to right side of head and neck)</a:t>
            </a:r>
          </a:p>
          <a:p>
            <a:pPr marL="1431925" lvl="3" indent="-457200">
              <a:buFont typeface="+mj-lt"/>
              <a:buAutoNum type="arabicPeriod"/>
            </a:pPr>
            <a:r>
              <a:rPr lang="en-US" dirty="0"/>
              <a:t>​</a:t>
            </a:r>
            <a:r>
              <a:rPr lang="en-US" altLang="en-US" b="1" dirty="0" smtClean="0"/>
              <a:t>Left common carotid artery</a:t>
            </a:r>
            <a:r>
              <a:rPr lang="en-US" altLang="en-US" dirty="0" smtClean="0"/>
              <a:t> (to left side of head </a:t>
            </a:r>
            <a:br>
              <a:rPr lang="en-US" altLang="en-US" dirty="0" smtClean="0"/>
            </a:br>
            <a:r>
              <a:rPr lang="en-US" altLang="en-US" dirty="0" smtClean="0"/>
              <a:t>	and neck)</a:t>
            </a:r>
          </a:p>
          <a:p>
            <a:pPr marL="1431925" lvl="3" indent="-457200">
              <a:buFont typeface="+mj-lt"/>
              <a:buAutoNum type="arabicPeriod"/>
            </a:pPr>
            <a:r>
              <a:rPr lang="en-US" dirty="0"/>
              <a:t>​</a:t>
            </a:r>
            <a:r>
              <a:rPr lang="en-US" altLang="en-US" b="1" dirty="0" smtClean="0"/>
              <a:t>Left subclavian artery</a:t>
            </a:r>
            <a:r>
              <a:rPr lang="en-US" altLang="en-US" dirty="0" smtClean="0"/>
              <a:t> (to left arm and chest)</a:t>
            </a:r>
          </a:p>
          <a:p>
            <a:endParaRPr lang="en-US" dirty="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00003493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altLang="en-US" dirty="0" smtClean="0"/>
              <a:t>Module 19.17: Arteries </a:t>
            </a:r>
            <a:r>
              <a:rPr lang="en-US" dirty="0" smtClean="0"/>
              <a:t>and veins </a:t>
            </a:r>
            <a:r>
              <a:rPr lang="en-US" altLang="en-US" dirty="0" smtClean="0"/>
              <a:t>of the upper limb</a:t>
            </a:r>
          </a:p>
        </p:txBody>
      </p:sp>
      <p:sp>
        <p:nvSpPr>
          <p:cNvPr id="161795" name="Content Placeholder 2"/>
          <p:cNvSpPr>
            <a:spLocks noGrp="1"/>
          </p:cNvSpPr>
          <p:nvPr>
            <p:ph idx="1"/>
          </p:nvPr>
        </p:nvSpPr>
        <p:spPr/>
        <p:txBody>
          <a:bodyPr/>
          <a:lstStyle/>
          <a:p>
            <a:r>
              <a:rPr lang="en-US" altLang="en-US" b="1" dirty="0" smtClean="0"/>
              <a:t>Arteries</a:t>
            </a:r>
            <a:r>
              <a:rPr lang="en-US" altLang="en-US" dirty="0" smtClean="0"/>
              <a:t> (continued)</a:t>
            </a:r>
          </a:p>
          <a:p>
            <a:pPr lvl="1"/>
            <a:r>
              <a:rPr lang="en-US" altLang="en-US" dirty="0" smtClean="0"/>
              <a:t>Branches of the right subclavian artery</a:t>
            </a:r>
          </a:p>
          <a:p>
            <a:pPr lvl="2"/>
            <a:r>
              <a:rPr lang="en-US" altLang="en-US" dirty="0" smtClean="0"/>
              <a:t>In the thoracic cavity</a:t>
            </a:r>
          </a:p>
          <a:p>
            <a:pPr lvl="3"/>
            <a:r>
              <a:rPr lang="en-US" altLang="en-US" b="1" dirty="0" smtClean="0"/>
              <a:t>Internal thoracic artery</a:t>
            </a:r>
            <a:r>
              <a:rPr lang="en-US" altLang="en-US" dirty="0" smtClean="0"/>
              <a:t> (internal mammary artery)</a:t>
            </a:r>
          </a:p>
          <a:p>
            <a:pPr lvl="4"/>
            <a:r>
              <a:rPr lang="en-US" altLang="en-US" dirty="0" smtClean="0"/>
              <a:t>Supplies pericardium and anterior chest wall</a:t>
            </a:r>
          </a:p>
          <a:p>
            <a:pPr lvl="3"/>
            <a:r>
              <a:rPr lang="en-US" altLang="en-US" b="1" dirty="0" smtClean="0"/>
              <a:t>Vertebral artery</a:t>
            </a:r>
          </a:p>
          <a:p>
            <a:pPr lvl="4"/>
            <a:r>
              <a:rPr lang="en-US" altLang="en-US" dirty="0" smtClean="0"/>
              <a:t>Supplies brain and spinal cord</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90202664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p:txBody>
          <a:bodyPr/>
          <a:lstStyle/>
          <a:p>
            <a:r>
              <a:rPr lang="en-US" altLang="en-US" smtClean="0"/>
              <a:t>Module 19.17: Arteries </a:t>
            </a:r>
            <a:r>
              <a:rPr lang="en-US" smtClean="0"/>
              <a:t>and veins </a:t>
            </a:r>
            <a:r>
              <a:rPr lang="en-US" altLang="en-US" smtClean="0"/>
              <a:t>of the upper limb</a:t>
            </a:r>
            <a:endParaRPr lang="en-US" altLang="en-US" dirty="0" smtClean="0"/>
          </a:p>
        </p:txBody>
      </p:sp>
      <p:sp>
        <p:nvSpPr>
          <p:cNvPr id="39938" name="Content Placeholder 2"/>
          <p:cNvSpPr>
            <a:spLocks noGrp="1"/>
          </p:cNvSpPr>
          <p:nvPr>
            <p:ph idx="1"/>
          </p:nvPr>
        </p:nvSpPr>
        <p:spPr/>
        <p:txBody>
          <a:bodyPr/>
          <a:lstStyle/>
          <a:p>
            <a:r>
              <a:rPr lang="en-US" altLang="en-US" b="1" dirty="0" smtClean="0"/>
              <a:t>Arteries</a:t>
            </a:r>
            <a:r>
              <a:rPr lang="en-US" altLang="en-US" dirty="0" smtClean="0"/>
              <a:t> (continued)</a:t>
            </a:r>
          </a:p>
          <a:p>
            <a:pPr lvl="1"/>
            <a:r>
              <a:rPr lang="en-US" altLang="en-US" dirty="0" smtClean="0"/>
              <a:t>Branches of the right </a:t>
            </a:r>
            <a:r>
              <a:rPr lang="en-US" altLang="en-US" dirty="0" err="1" smtClean="0"/>
              <a:t>subclavian</a:t>
            </a:r>
            <a:r>
              <a:rPr lang="en-US" altLang="en-US" dirty="0" smtClean="0"/>
              <a:t> artery (continued)</a:t>
            </a:r>
          </a:p>
          <a:p>
            <a:pPr lvl="2"/>
            <a:r>
              <a:rPr lang="en-US" altLang="en-US" dirty="0" smtClean="0"/>
              <a:t>Arteries of the arm</a:t>
            </a:r>
          </a:p>
          <a:p>
            <a:pPr lvl="3"/>
            <a:r>
              <a:rPr lang="en-US" altLang="en-US" dirty="0" smtClean="0"/>
              <a:t>Continuation of the </a:t>
            </a:r>
            <a:r>
              <a:rPr lang="en-US" altLang="en-US" dirty="0" err="1" smtClean="0"/>
              <a:t>subclavian</a:t>
            </a:r>
            <a:r>
              <a:rPr lang="en-US" altLang="en-US" dirty="0" smtClean="0"/>
              <a:t> artery</a:t>
            </a:r>
          </a:p>
          <a:p>
            <a:pPr lvl="3"/>
            <a:r>
              <a:rPr lang="en-US" altLang="en-US" b="1" dirty="0" smtClean="0"/>
              <a:t>Axillary artery</a:t>
            </a:r>
            <a:r>
              <a:rPr lang="en-US" altLang="en-US" dirty="0" smtClean="0"/>
              <a:t> (crosses axilla to enter arm)</a:t>
            </a:r>
          </a:p>
          <a:p>
            <a:pPr lvl="3"/>
            <a:r>
              <a:rPr lang="en-US" altLang="en-US" b="1" dirty="0" smtClean="0"/>
              <a:t>Brachial artery</a:t>
            </a:r>
            <a:r>
              <a:rPr lang="en-US" altLang="en-US" dirty="0" smtClean="0"/>
              <a:t> (supplies upper limb)</a:t>
            </a:r>
          </a:p>
          <a:p>
            <a:pPr lvl="4"/>
            <a:r>
              <a:rPr lang="en-US" altLang="en-US" dirty="0" smtClean="0"/>
              <a:t>In the upper arm, gives rise to:</a:t>
            </a:r>
          </a:p>
          <a:p>
            <a:pPr marL="1828800" lvl="5">
              <a:buClr>
                <a:srgbClr val="00743A"/>
              </a:buClr>
            </a:pPr>
            <a:r>
              <a:rPr lang="en-US" altLang="en-US" sz="2200" dirty="0" smtClean="0"/>
              <a:t>Deep brachial artery (supplies deep arm structures)</a:t>
            </a:r>
          </a:p>
          <a:p>
            <a:pPr marL="1828800" lvl="5">
              <a:buClr>
                <a:srgbClr val="00743A"/>
              </a:buClr>
            </a:pPr>
            <a:r>
              <a:rPr lang="en-US" altLang="en-US" sz="2200" dirty="0" smtClean="0"/>
              <a:t>Ulnar collateral arteries (supply elbow area)</a:t>
            </a:r>
            <a:endParaRPr lang="en-US" sz="2200" dirty="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96254036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r>
              <a:rPr lang="en-US" altLang="en-US" smtClean="0"/>
              <a:t>Module 19.17: Arteries </a:t>
            </a:r>
            <a:r>
              <a:rPr lang="en-US" smtClean="0"/>
              <a:t>and veins </a:t>
            </a:r>
            <a:r>
              <a:rPr lang="en-US" altLang="en-US" smtClean="0"/>
              <a:t>of the upper limb</a:t>
            </a:r>
            <a:endParaRPr lang="en-US" altLang="en-US" dirty="0" smtClean="0"/>
          </a:p>
        </p:txBody>
      </p:sp>
      <p:sp>
        <p:nvSpPr>
          <p:cNvPr id="163843" name="Content Placeholder 2"/>
          <p:cNvSpPr>
            <a:spLocks noGrp="1"/>
          </p:cNvSpPr>
          <p:nvPr>
            <p:ph idx="1"/>
          </p:nvPr>
        </p:nvSpPr>
        <p:spPr/>
        <p:txBody>
          <a:bodyPr/>
          <a:lstStyle/>
          <a:p>
            <a:r>
              <a:rPr lang="en-US" altLang="en-US" b="1" dirty="0" smtClean="0"/>
              <a:t>Arteries</a:t>
            </a:r>
            <a:r>
              <a:rPr lang="en-US" altLang="en-US" dirty="0" smtClean="0"/>
              <a:t> (continued)</a:t>
            </a:r>
          </a:p>
          <a:p>
            <a:pPr lvl="1"/>
            <a:r>
              <a:rPr lang="en-US" altLang="en-US" dirty="0" smtClean="0"/>
              <a:t>Branches of the right subclavian artery (continued)</a:t>
            </a:r>
          </a:p>
          <a:p>
            <a:pPr lvl="2"/>
            <a:r>
              <a:rPr lang="en-US" altLang="en-US" dirty="0" smtClean="0"/>
              <a:t>Arteries of the forearm (branches of the brachial artery)</a:t>
            </a:r>
          </a:p>
          <a:p>
            <a:pPr lvl="3"/>
            <a:r>
              <a:rPr lang="en-US" altLang="en-US" b="1" dirty="0" smtClean="0"/>
              <a:t>Radial artery</a:t>
            </a:r>
            <a:r>
              <a:rPr lang="en-US" altLang="en-US" dirty="0" smtClean="0"/>
              <a:t> (follows the radius)</a:t>
            </a:r>
          </a:p>
          <a:p>
            <a:pPr lvl="3"/>
            <a:r>
              <a:rPr lang="en-US" altLang="en-US" b="1" dirty="0" smtClean="0"/>
              <a:t>Ulnar artery</a:t>
            </a:r>
            <a:r>
              <a:rPr lang="en-US" altLang="en-US" dirty="0" smtClean="0"/>
              <a:t> (follows the ulna)</a:t>
            </a:r>
          </a:p>
          <a:p>
            <a:pPr lvl="3"/>
            <a:r>
              <a:rPr lang="en-US" altLang="en-US" dirty="0" smtClean="0"/>
              <a:t>Radial and ulnar arteries fuse to form superficial and deep </a:t>
            </a:r>
            <a:r>
              <a:rPr lang="en-US" altLang="en-US" b="1" dirty="0" smtClean="0"/>
              <a:t>palmar</a:t>
            </a:r>
            <a:r>
              <a:rPr lang="en-US" altLang="en-US" dirty="0" smtClean="0"/>
              <a:t> </a:t>
            </a:r>
            <a:r>
              <a:rPr lang="en-US" altLang="en-US" b="1" dirty="0" smtClean="0"/>
              <a:t>arches</a:t>
            </a:r>
            <a:r>
              <a:rPr lang="en-US" altLang="en-US" dirty="0" smtClean="0"/>
              <a:t> (supply blood to the hand)</a:t>
            </a:r>
          </a:p>
          <a:p>
            <a:pPr lvl="3"/>
            <a:r>
              <a:rPr lang="en-US" altLang="en-US" dirty="0" smtClean="0"/>
              <a:t>Palmar arches branch into </a:t>
            </a:r>
            <a:r>
              <a:rPr lang="en-US" altLang="en-US" b="1" dirty="0" smtClean="0"/>
              <a:t>digital</a:t>
            </a:r>
            <a:r>
              <a:rPr lang="en-US" altLang="en-US" dirty="0" smtClean="0"/>
              <a:t> </a:t>
            </a:r>
            <a:r>
              <a:rPr lang="en-US" altLang="en-US" b="1" dirty="0" smtClean="0"/>
              <a:t>arteries</a:t>
            </a:r>
            <a:r>
              <a:rPr lang="en-US" altLang="en-US" dirty="0" smtClean="0"/>
              <a:t> supplying thumb and fingers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50969488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r>
              <a:rPr lang="en-US" altLang="en-US" smtClean="0"/>
              <a:t>Arteries of the upper limb</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5" name="Picture 54" descr="\\192.168.4.30\conversion\IRDVD\JPG Creation\Martini _VAP3E\Output\Chapter 19\JPEG FILES\Labeled\fig_19_17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370623" y="760836"/>
            <a:ext cx="6439265" cy="5830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51354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r>
              <a:rPr lang="en-US" altLang="en-US" dirty="0" smtClean="0"/>
              <a:t>Module 19.17: </a:t>
            </a:r>
            <a:r>
              <a:rPr lang="en-US" altLang="en-US" dirty="0"/>
              <a:t>Arteries </a:t>
            </a:r>
            <a:r>
              <a:rPr lang="en-US" dirty="0"/>
              <a:t>and veins </a:t>
            </a:r>
            <a:r>
              <a:rPr lang="en-US" altLang="en-US" dirty="0"/>
              <a:t>of the upper </a:t>
            </a:r>
            <a:r>
              <a:rPr lang="en-US" altLang="en-US" dirty="0" smtClean="0"/>
              <a:t>limb</a:t>
            </a:r>
          </a:p>
        </p:txBody>
      </p:sp>
      <p:sp>
        <p:nvSpPr>
          <p:cNvPr id="165891" name="Content Placeholder 2"/>
          <p:cNvSpPr>
            <a:spLocks noGrp="1"/>
          </p:cNvSpPr>
          <p:nvPr>
            <p:ph idx="1"/>
          </p:nvPr>
        </p:nvSpPr>
        <p:spPr/>
        <p:txBody>
          <a:bodyPr/>
          <a:lstStyle/>
          <a:p>
            <a:r>
              <a:rPr lang="en-US" altLang="en-US" b="1" dirty="0" smtClean="0"/>
              <a:t>Veins</a:t>
            </a:r>
          </a:p>
          <a:p>
            <a:pPr lvl="1"/>
            <a:r>
              <a:rPr lang="en-US" altLang="en-US" dirty="0" smtClean="0"/>
              <a:t>Draining into the right subclavian vein</a:t>
            </a:r>
          </a:p>
          <a:p>
            <a:pPr lvl="2"/>
            <a:r>
              <a:rPr lang="en-US" altLang="en-US" dirty="0" smtClean="0"/>
              <a:t>From the </a:t>
            </a:r>
            <a:r>
              <a:rPr lang="en-US" altLang="en-US" b="1" dirty="0" smtClean="0"/>
              <a:t>digital veins</a:t>
            </a:r>
            <a:r>
              <a:rPr lang="en-US" altLang="en-US" dirty="0" smtClean="0"/>
              <a:t> in the fingers and thumb, blood drains into veins of the hand and forearm</a:t>
            </a:r>
          </a:p>
          <a:p>
            <a:pPr lvl="3"/>
            <a:r>
              <a:rPr lang="en-US" altLang="en-US" b="1" dirty="0" smtClean="0"/>
              <a:t>Deep palmar arch</a:t>
            </a:r>
            <a:r>
              <a:rPr lang="en-US" altLang="en-US" dirty="0" smtClean="0"/>
              <a:t>, which drains into the:</a:t>
            </a:r>
          </a:p>
          <a:p>
            <a:pPr lvl="4"/>
            <a:r>
              <a:rPr lang="en-US" altLang="en-US" b="1" dirty="0" smtClean="0"/>
              <a:t>Ulnar vein </a:t>
            </a:r>
          </a:p>
          <a:p>
            <a:pPr lvl="4"/>
            <a:r>
              <a:rPr lang="en-US" altLang="en-US" b="1" dirty="0" smtClean="0"/>
              <a:t>Radial vein</a:t>
            </a:r>
          </a:p>
          <a:p>
            <a:pPr lvl="3"/>
            <a:r>
              <a:rPr lang="en-US" altLang="en-US" b="1" dirty="0" smtClean="0"/>
              <a:t>Superficial palmar arch</a:t>
            </a:r>
            <a:r>
              <a:rPr lang="en-US" altLang="en-US" dirty="0" smtClean="0"/>
              <a:t>, which drains into the: </a:t>
            </a:r>
          </a:p>
          <a:p>
            <a:pPr lvl="4"/>
            <a:r>
              <a:rPr lang="en-US" altLang="en-US" b="1" dirty="0" smtClean="0"/>
              <a:t>Cephalic vein </a:t>
            </a:r>
          </a:p>
          <a:p>
            <a:pPr lvl="4"/>
            <a:r>
              <a:rPr lang="en-US" altLang="en-US" b="1" dirty="0" smtClean="0"/>
              <a:t>Median antebrachial vein</a:t>
            </a:r>
          </a:p>
          <a:p>
            <a:pPr lvl="4"/>
            <a:r>
              <a:rPr lang="en-US" altLang="en-US" b="1" dirty="0" err="1" smtClean="0"/>
              <a:t>Basilic</a:t>
            </a:r>
            <a:r>
              <a:rPr lang="en-US" altLang="en-US" b="1" dirty="0" smtClean="0"/>
              <a:t> vein</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59831522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altLang="en-US" smtClean="0"/>
              <a:t>Module 19.17: Arteries </a:t>
            </a:r>
            <a:r>
              <a:rPr lang="en-US" smtClean="0"/>
              <a:t>and veins </a:t>
            </a:r>
            <a:r>
              <a:rPr lang="en-US" altLang="en-US" smtClean="0"/>
              <a:t>of the upper limb</a:t>
            </a:r>
            <a:endParaRPr lang="en-US" altLang="en-US" dirty="0" smtClean="0"/>
          </a:p>
        </p:txBody>
      </p:sp>
      <p:sp>
        <p:nvSpPr>
          <p:cNvPr id="166915" name="Content Placeholder 2"/>
          <p:cNvSpPr>
            <a:spLocks noGrp="1"/>
          </p:cNvSpPr>
          <p:nvPr>
            <p:ph idx="1"/>
          </p:nvPr>
        </p:nvSpPr>
        <p:spPr/>
        <p:txBody>
          <a:bodyPr/>
          <a:lstStyle/>
          <a:p>
            <a:r>
              <a:rPr lang="en-US" altLang="en-US" b="1" dirty="0" smtClean="0"/>
              <a:t>Veins</a:t>
            </a:r>
            <a:r>
              <a:rPr lang="en-US" altLang="en-US" dirty="0" smtClean="0"/>
              <a:t> (continued)</a:t>
            </a:r>
          </a:p>
          <a:p>
            <a:pPr lvl="1"/>
            <a:r>
              <a:rPr lang="en-US" altLang="en-US" dirty="0" smtClean="0"/>
              <a:t>Draining into the right subclavian vein (continued)</a:t>
            </a:r>
          </a:p>
          <a:p>
            <a:pPr lvl="2"/>
            <a:r>
              <a:rPr lang="en-US" altLang="en-US" dirty="0" smtClean="0"/>
              <a:t>The cephalic and </a:t>
            </a:r>
            <a:r>
              <a:rPr lang="en-US" altLang="en-US" dirty="0" err="1" smtClean="0"/>
              <a:t>basilic</a:t>
            </a:r>
            <a:r>
              <a:rPr lang="en-US" altLang="en-US" dirty="0" smtClean="0"/>
              <a:t> veins are interconnected by the </a:t>
            </a:r>
            <a:r>
              <a:rPr lang="en-US" altLang="en-US" b="1" dirty="0" smtClean="0"/>
              <a:t>medial cubital vein</a:t>
            </a:r>
            <a:r>
              <a:rPr lang="en-US" altLang="en-US" dirty="0" smtClean="0"/>
              <a:t> (typical location for collecting venous blood sample)</a:t>
            </a:r>
          </a:p>
          <a:p>
            <a:pPr lvl="2"/>
            <a:r>
              <a:rPr lang="en-US" altLang="en-US" dirty="0" smtClean="0"/>
              <a:t>In the arm</a:t>
            </a:r>
          </a:p>
          <a:p>
            <a:pPr lvl="3"/>
            <a:r>
              <a:rPr lang="en-US" altLang="en-US" b="1" dirty="0" smtClean="0"/>
              <a:t>Cephalic vein</a:t>
            </a:r>
            <a:r>
              <a:rPr lang="en-US" altLang="en-US" dirty="0" smtClean="0"/>
              <a:t> extends along the lateral side of the arm</a:t>
            </a:r>
          </a:p>
          <a:p>
            <a:pPr lvl="3"/>
            <a:r>
              <a:rPr lang="en-US" altLang="en-US" b="1" dirty="0" smtClean="0"/>
              <a:t>Brachial vein</a:t>
            </a:r>
            <a:r>
              <a:rPr lang="en-US" altLang="en-US" dirty="0" smtClean="0"/>
              <a:t> merges with the </a:t>
            </a:r>
            <a:r>
              <a:rPr lang="en-US" altLang="en-US" b="1" dirty="0" err="1" smtClean="0"/>
              <a:t>basilic</a:t>
            </a:r>
            <a:r>
              <a:rPr lang="en-US" altLang="en-US" b="1" dirty="0" smtClean="0"/>
              <a:t> vein</a:t>
            </a:r>
          </a:p>
          <a:p>
            <a:pPr lvl="4"/>
            <a:r>
              <a:rPr lang="en-US" altLang="en-US" dirty="0" smtClean="0"/>
              <a:t>Becomes the </a:t>
            </a:r>
            <a:r>
              <a:rPr lang="en-US" altLang="en-US" b="1" dirty="0" smtClean="0"/>
              <a:t>axillary vein</a:t>
            </a:r>
            <a:r>
              <a:rPr lang="en-US" altLang="en-US" dirty="0" smtClean="0"/>
              <a:t> as it enters axilla</a:t>
            </a:r>
          </a:p>
          <a:p>
            <a:pPr lvl="2"/>
            <a:r>
              <a:rPr lang="en-US" altLang="en-US" dirty="0" smtClean="0"/>
              <a:t>Cephalic vein joins the axillary vein to form the </a:t>
            </a:r>
            <a:r>
              <a:rPr lang="en-US" altLang="en-US" b="1" dirty="0" smtClean="0"/>
              <a:t>right subclavian vein</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76262284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r>
              <a:rPr lang="en-US" altLang="en-US" smtClean="0"/>
              <a:t>Module 19.17: Arteries </a:t>
            </a:r>
            <a:r>
              <a:rPr lang="en-US" smtClean="0"/>
              <a:t>and veins </a:t>
            </a:r>
            <a:r>
              <a:rPr lang="en-US" altLang="en-US" smtClean="0"/>
              <a:t>of the upper limb</a:t>
            </a:r>
            <a:endParaRPr lang="en-US" altLang="en-US" dirty="0" smtClean="0"/>
          </a:p>
        </p:txBody>
      </p:sp>
      <p:sp>
        <p:nvSpPr>
          <p:cNvPr id="167939" name="Content Placeholder 2"/>
          <p:cNvSpPr>
            <a:spLocks noGrp="1"/>
          </p:cNvSpPr>
          <p:nvPr>
            <p:ph idx="1"/>
          </p:nvPr>
        </p:nvSpPr>
        <p:spPr/>
        <p:txBody>
          <a:bodyPr/>
          <a:lstStyle/>
          <a:p>
            <a:r>
              <a:rPr lang="en-US" altLang="en-US" b="1" dirty="0" smtClean="0"/>
              <a:t>Veins </a:t>
            </a:r>
            <a:r>
              <a:rPr lang="en-US" altLang="en-US" dirty="0" smtClean="0"/>
              <a:t>(continued)</a:t>
            </a:r>
          </a:p>
          <a:p>
            <a:pPr lvl="1"/>
            <a:r>
              <a:rPr lang="en-US" altLang="en-US" dirty="0" smtClean="0"/>
              <a:t>Veins of the neck</a:t>
            </a:r>
          </a:p>
          <a:p>
            <a:pPr lvl="2"/>
            <a:r>
              <a:rPr lang="en-US" altLang="en-US" b="1" dirty="0" smtClean="0"/>
              <a:t>External jugular vein</a:t>
            </a:r>
          </a:p>
          <a:p>
            <a:pPr lvl="3"/>
            <a:r>
              <a:rPr lang="en-US" altLang="en-US" dirty="0" smtClean="0"/>
              <a:t>Drains superficial structures of the head and neck</a:t>
            </a:r>
          </a:p>
          <a:p>
            <a:pPr lvl="2"/>
            <a:r>
              <a:rPr lang="en-US" altLang="en-US" b="1" dirty="0" smtClean="0"/>
              <a:t>Internal jugular vein</a:t>
            </a:r>
          </a:p>
          <a:p>
            <a:pPr lvl="3"/>
            <a:r>
              <a:rPr lang="en-US" altLang="en-US" dirty="0" smtClean="0"/>
              <a:t>Drains deep structures of the head and neck</a:t>
            </a:r>
          </a:p>
          <a:p>
            <a:pPr lvl="2"/>
            <a:r>
              <a:rPr lang="en-US" altLang="en-US" b="1" dirty="0" smtClean="0"/>
              <a:t>Vertebral vein</a:t>
            </a:r>
          </a:p>
          <a:p>
            <a:pPr lvl="3"/>
            <a:r>
              <a:rPr lang="en-US" altLang="en-US" dirty="0" smtClean="0"/>
              <a:t>Drains the cervical spinal cord and posterior surface of the skull</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6568681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Module 19.2: Arteries and veins</a:t>
            </a:r>
            <a:endParaRPr lang="en-US" altLang="en-US" dirty="0" smtClean="0"/>
          </a:p>
        </p:txBody>
      </p:sp>
      <p:sp>
        <p:nvSpPr>
          <p:cNvPr id="22531" name="Content Placeholder 2"/>
          <p:cNvSpPr>
            <a:spLocks noGrp="1"/>
          </p:cNvSpPr>
          <p:nvPr>
            <p:ph idx="1"/>
          </p:nvPr>
        </p:nvSpPr>
        <p:spPr/>
        <p:txBody>
          <a:bodyPr/>
          <a:lstStyle/>
          <a:p>
            <a:r>
              <a:rPr lang="en-US" altLang="en-US" b="1" dirty="0" smtClean="0"/>
              <a:t>Five general blood vessel classes</a:t>
            </a:r>
            <a:r>
              <a:rPr lang="en-US" altLang="en-US" dirty="0" smtClean="0"/>
              <a:t> (continued)</a:t>
            </a:r>
          </a:p>
          <a:p>
            <a:pPr marL="690563" lvl="1" indent="-514350">
              <a:buFont typeface="+mj-lt"/>
              <a:buAutoNum type="arabicPeriod" startAt="3"/>
            </a:pPr>
            <a:r>
              <a:rPr lang="en-US" dirty="0"/>
              <a:t>​</a:t>
            </a:r>
            <a:r>
              <a:rPr lang="en-US" altLang="en-US" b="1" dirty="0" smtClean="0"/>
              <a:t>Capillaries</a:t>
            </a:r>
          </a:p>
          <a:p>
            <a:pPr lvl="2"/>
            <a:r>
              <a:rPr lang="en-US" altLang="en-US" dirty="0" smtClean="0"/>
              <a:t>Only blood vessels to allow exchange between blood and interstitial fluid</a:t>
            </a:r>
          </a:p>
          <a:p>
            <a:pPr lvl="2"/>
            <a:r>
              <a:rPr lang="en-US" altLang="en-US" dirty="0" smtClean="0"/>
              <a:t>Very thin walls allow easy diffusion</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6" name="Picture 6" descr="\\192.168.4.30\conversion\IRDVD\JPG Creation\Martini _VAP3E\Output\Chapter 19\JPEG FILES\Labeled\fig_19_02_02_C-L.jpg"/>
          <p:cNvPicPr>
            <a:picLocks noChangeAspect="1" noChangeArrowheads="1"/>
          </p:cNvPicPr>
          <p:nvPr/>
        </p:nvPicPr>
        <p:blipFill>
          <a:blip r:embed="rId3">
            <a:extLst>
              <a:ext uri="{28A0092B-C50C-407E-A947-70E740481C1C}">
                <a14:useLocalDpi xmlns:a14="http://schemas.microsoft.com/office/drawing/2010/main" val="0"/>
              </a:ext>
            </a:extLst>
          </a:blip>
          <a:srcRect b="9058"/>
          <a:stretch>
            <a:fillRect/>
          </a:stretch>
        </p:blipFill>
        <p:spPr bwMode="auto">
          <a:xfrm>
            <a:off x="298450" y="3832236"/>
            <a:ext cx="8547100" cy="153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27140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r>
              <a:rPr lang="en-US" altLang="en-US" smtClean="0"/>
              <a:t>Module 19.17: Arteries </a:t>
            </a:r>
            <a:r>
              <a:rPr lang="en-US" smtClean="0"/>
              <a:t>and veins </a:t>
            </a:r>
            <a:r>
              <a:rPr lang="en-US" altLang="en-US" smtClean="0"/>
              <a:t>of the upper limb</a:t>
            </a:r>
            <a:endParaRPr lang="en-US" altLang="en-US" dirty="0" smtClean="0"/>
          </a:p>
        </p:txBody>
      </p:sp>
      <p:sp>
        <p:nvSpPr>
          <p:cNvPr id="168963" name="Content Placeholder 2"/>
          <p:cNvSpPr>
            <a:spLocks noGrp="1"/>
          </p:cNvSpPr>
          <p:nvPr>
            <p:ph idx="1"/>
          </p:nvPr>
        </p:nvSpPr>
        <p:spPr/>
        <p:txBody>
          <a:bodyPr/>
          <a:lstStyle/>
          <a:p>
            <a:r>
              <a:rPr lang="en-US" altLang="en-US" b="1" dirty="0" smtClean="0"/>
              <a:t>Veins </a:t>
            </a:r>
            <a:r>
              <a:rPr lang="en-US" altLang="en-US" dirty="0" smtClean="0"/>
              <a:t>(continued)</a:t>
            </a:r>
          </a:p>
          <a:p>
            <a:pPr lvl="1"/>
            <a:r>
              <a:rPr lang="en-US" altLang="en-US" dirty="0" smtClean="0"/>
              <a:t>Veins draining into </a:t>
            </a:r>
            <a:r>
              <a:rPr lang="en-US" altLang="en-US" b="1" dirty="0" smtClean="0"/>
              <a:t>superior vena cava</a:t>
            </a:r>
            <a:r>
              <a:rPr lang="en-US" altLang="en-US" dirty="0" smtClean="0"/>
              <a:t> (</a:t>
            </a:r>
            <a:r>
              <a:rPr lang="en-US" altLang="en-US" b="1" dirty="0" smtClean="0"/>
              <a:t>SVC</a:t>
            </a:r>
            <a:r>
              <a:rPr lang="en-US" altLang="en-US" dirty="0" smtClean="0"/>
              <a:t>)</a:t>
            </a:r>
          </a:p>
          <a:p>
            <a:pPr lvl="2"/>
            <a:r>
              <a:rPr lang="en-US" altLang="en-US" b="1" dirty="0" smtClean="0"/>
              <a:t>Internal thoracic vein </a:t>
            </a:r>
          </a:p>
          <a:p>
            <a:pPr lvl="3"/>
            <a:r>
              <a:rPr lang="en-US" altLang="en-US" dirty="0" smtClean="0"/>
              <a:t>Collects blood from intercostal veins</a:t>
            </a:r>
          </a:p>
          <a:p>
            <a:pPr lvl="3"/>
            <a:r>
              <a:rPr lang="en-US" altLang="en-US" dirty="0" smtClean="0"/>
              <a:t>Drains into the brachiocephalic vein</a:t>
            </a:r>
          </a:p>
          <a:p>
            <a:pPr lvl="2"/>
            <a:r>
              <a:rPr lang="en-US" altLang="en-US" b="1" dirty="0" smtClean="0"/>
              <a:t>Brachiocephalic vein </a:t>
            </a:r>
          </a:p>
          <a:p>
            <a:pPr lvl="3"/>
            <a:r>
              <a:rPr lang="en-US" altLang="en-US" dirty="0" smtClean="0"/>
              <a:t>Forms at junction of the jugular and subclavian veins </a:t>
            </a:r>
          </a:p>
          <a:p>
            <a:pPr lvl="3"/>
            <a:r>
              <a:rPr lang="en-US" altLang="en-US" dirty="0" smtClean="0"/>
              <a:t>Also receives blood from the vertebral and internal thoracic veins</a:t>
            </a:r>
          </a:p>
          <a:p>
            <a:pPr lvl="2"/>
            <a:r>
              <a:rPr lang="en-US" altLang="en-US" dirty="0" smtClean="0"/>
              <a:t>Right and left brachiocephalic veins join to form the superior vena cava</a:t>
            </a:r>
          </a:p>
          <a:p>
            <a:pPr lvl="3"/>
            <a:r>
              <a:rPr lang="en-US" altLang="en-US" dirty="0" smtClean="0"/>
              <a:t>Drains blood into the right atrium of the heart</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19257325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r>
              <a:rPr lang="en-US" altLang="en-US" smtClean="0"/>
              <a:t>Veins of the upper limb</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5" name="Picture 55" descr="\\192.168.4.30\conversion\IRDVD\JPG Creation\Martini _VAP3E\Output\Chapter 19\JPEG FILES\Labeled\fig_19_17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646646" y="801128"/>
            <a:ext cx="5850709" cy="5806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64794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r>
              <a:rPr lang="en-US" altLang="en-US" smtClean="0"/>
              <a:t>Module 19.17: Review</a:t>
            </a:r>
            <a:endParaRPr lang="en-US" altLang="en-US" dirty="0" smtClean="0"/>
          </a:p>
        </p:txBody>
      </p:sp>
      <p:sp>
        <p:nvSpPr>
          <p:cNvPr id="214019" name="Content Placeholder 2"/>
          <p:cNvSpPr>
            <a:spLocks noGrp="1"/>
          </p:cNvSpPr>
          <p:nvPr>
            <p:ph idx="1"/>
          </p:nvPr>
        </p:nvSpPr>
        <p:spPr/>
        <p:txBody>
          <a:bodyPr/>
          <a:lstStyle/>
          <a:p>
            <a:r>
              <a:rPr lang="en-US" altLang="en-US" dirty="0" smtClean="0"/>
              <a:t>Name the two arteries formed by the division of the brachiocephalic trunk.</a:t>
            </a:r>
          </a:p>
          <a:p>
            <a:r>
              <a:rPr lang="en-US" altLang="en-US" dirty="0" smtClean="0"/>
              <a:t>A blockage of which branch of the aortic arch would interfere with blood flow to the left arm?</a:t>
            </a:r>
          </a:p>
          <a:p>
            <a:r>
              <a:rPr lang="en-US" altLang="en-US" dirty="0" smtClean="0"/>
              <a:t>Whenever Thor gets angry, a large vein bulges in the lateral region of his neck. Which vein is this?</a:t>
            </a:r>
          </a:p>
          <a:p>
            <a:endParaRPr lang="en-US" altLang="en-US" dirty="0" smtClean="0"/>
          </a:p>
          <a:p>
            <a:pPr marL="0" indent="0">
              <a:buNone/>
            </a:pPr>
            <a:r>
              <a:rPr lang="en-US" altLang="en-US" i="1" dirty="0" smtClean="0"/>
              <a:t>Learning Outcome:</a:t>
            </a:r>
            <a:r>
              <a:rPr lang="en-US" altLang="en-US" dirty="0" smtClean="0"/>
              <a:t> Identify the branches of the aortic arch and the branches of the superior vena cava, and name the areas each serves.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68186462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r>
              <a:rPr lang="en-US" altLang="en-US" dirty="0" smtClean="0"/>
              <a:t>Module 19.18: </a:t>
            </a:r>
            <a:r>
              <a:rPr lang="en-US" dirty="0" smtClean="0"/>
              <a:t>The external carotid arteries supply the neck, lower jaw, and face, and the internal carotid and vertebral arteries supply the brain . . . </a:t>
            </a:r>
            <a:endParaRPr lang="en-US" altLang="en-US" dirty="0" smtClean="0"/>
          </a:p>
        </p:txBody>
      </p:sp>
      <p:sp>
        <p:nvSpPr>
          <p:cNvPr id="172035" name="Content Placeholder 2"/>
          <p:cNvSpPr>
            <a:spLocks noGrp="1"/>
          </p:cNvSpPr>
          <p:nvPr>
            <p:ph idx="1"/>
          </p:nvPr>
        </p:nvSpPr>
        <p:spPr>
          <a:xfrm>
            <a:off x="446088" y="1943100"/>
            <a:ext cx="8288337" cy="4306888"/>
          </a:xfrm>
        </p:spPr>
        <p:txBody>
          <a:bodyPr/>
          <a:lstStyle/>
          <a:p>
            <a:r>
              <a:rPr lang="en-US" altLang="en-US" b="1" dirty="0" smtClean="0"/>
              <a:t>Arteries</a:t>
            </a:r>
          </a:p>
          <a:p>
            <a:pPr lvl="1"/>
            <a:r>
              <a:rPr lang="en-US" altLang="en-US" b="1" dirty="0" smtClean="0"/>
              <a:t>Common carotid artery</a:t>
            </a:r>
          </a:p>
          <a:p>
            <a:pPr lvl="2"/>
            <a:r>
              <a:rPr lang="en-US" altLang="en-US" dirty="0" smtClean="0"/>
              <a:t>Supplies blood to face, neck, and brain </a:t>
            </a:r>
          </a:p>
          <a:p>
            <a:pPr lvl="2"/>
            <a:r>
              <a:rPr lang="en-US" altLang="en-US" dirty="0" smtClean="0"/>
              <a:t>Branches</a:t>
            </a:r>
          </a:p>
          <a:p>
            <a:pPr lvl="3"/>
            <a:r>
              <a:rPr lang="en-US" altLang="en-US" b="1" dirty="0" smtClean="0"/>
              <a:t>External carotid artery</a:t>
            </a:r>
          </a:p>
          <a:p>
            <a:pPr lvl="4"/>
            <a:r>
              <a:rPr lang="en-US" altLang="en-US" dirty="0" smtClean="0"/>
              <a:t>Supplies neck, esophagus, pharynx, larynx, lower jaw, cranium, and face on that side</a:t>
            </a:r>
          </a:p>
          <a:p>
            <a:pPr lvl="3"/>
            <a:r>
              <a:rPr lang="en-US" altLang="en-US" b="1" dirty="0" smtClean="0"/>
              <a:t>Internal carotid artery </a:t>
            </a:r>
          </a:p>
          <a:p>
            <a:pPr lvl="4"/>
            <a:r>
              <a:rPr lang="en-US" altLang="en-US" dirty="0" smtClean="0"/>
              <a:t>Supplies brain and eyes</a:t>
            </a:r>
          </a:p>
          <a:p>
            <a:pPr lvl="4"/>
            <a:r>
              <a:rPr lang="en-US" altLang="en-US" b="1" dirty="0" smtClean="0"/>
              <a:t>Carotid sinus</a:t>
            </a:r>
            <a:r>
              <a:rPr lang="en-US" altLang="en-US" dirty="0" smtClean="0"/>
              <a:t> at base of the internal carotid artery contains baroreceptors monitoring blood pressure</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27479816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r>
              <a:rPr lang="en-US" altLang="en-US" smtClean="0"/>
              <a:t>Module 19.18: Arteries of the head and neck</a:t>
            </a:r>
            <a:endParaRPr lang="en-US" altLang="en-US" dirty="0" smtClean="0"/>
          </a:p>
        </p:txBody>
      </p:sp>
      <p:sp>
        <p:nvSpPr>
          <p:cNvPr id="173059" name="Content Placeholder 2"/>
          <p:cNvSpPr>
            <a:spLocks noGrp="1"/>
          </p:cNvSpPr>
          <p:nvPr>
            <p:ph idx="1"/>
          </p:nvPr>
        </p:nvSpPr>
        <p:spPr/>
        <p:txBody>
          <a:bodyPr/>
          <a:lstStyle/>
          <a:p>
            <a:r>
              <a:rPr lang="en-US" altLang="en-US" b="1" dirty="0" smtClean="0"/>
              <a:t>Arteries</a:t>
            </a:r>
            <a:r>
              <a:rPr lang="en-US" altLang="en-US" dirty="0" smtClean="0"/>
              <a:t> (continued)</a:t>
            </a:r>
          </a:p>
          <a:p>
            <a:pPr lvl="1"/>
            <a:r>
              <a:rPr lang="en-US" altLang="en-US" b="1" dirty="0" smtClean="0"/>
              <a:t>Vertebral artery </a:t>
            </a:r>
          </a:p>
          <a:p>
            <a:pPr lvl="2"/>
            <a:r>
              <a:rPr lang="en-US" altLang="en-US" dirty="0" smtClean="0"/>
              <a:t>From the subclavian artery, ascends within the transverse foramina of the cervical vertebrae</a:t>
            </a:r>
          </a:p>
          <a:p>
            <a:pPr lvl="2"/>
            <a:r>
              <a:rPr lang="en-US" altLang="en-US" dirty="0" smtClean="0"/>
              <a:t>Left and right vertebral arteries</a:t>
            </a:r>
          </a:p>
          <a:p>
            <a:pPr lvl="3"/>
            <a:r>
              <a:rPr lang="en-US" altLang="en-US" dirty="0" smtClean="0"/>
              <a:t>Enter the cranium at the foramen magnum</a:t>
            </a:r>
          </a:p>
          <a:p>
            <a:pPr lvl="3"/>
            <a:r>
              <a:rPr lang="en-US" altLang="en-US" dirty="0" smtClean="0"/>
              <a:t>Fuse to form the </a:t>
            </a:r>
            <a:r>
              <a:rPr lang="en-US" altLang="en-US" b="1" dirty="0" smtClean="0"/>
              <a:t>basilar artery</a:t>
            </a:r>
            <a:r>
              <a:rPr lang="en-US" altLang="en-US" dirty="0" smtClean="0"/>
              <a:t> along the ventral surface of the medulla oblongata</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4910937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r>
              <a:rPr lang="en-US" altLang="en-US" smtClean="0"/>
              <a:t>Arteries of the head and neck</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174083" name="Content Placeholder 2"/>
          <p:cNvSpPr>
            <a:spLocks noGrp="1"/>
          </p:cNvSpPr>
          <p:nvPr>
            <p:ph idx="4294967295"/>
          </p:nvPr>
        </p:nvSpPr>
        <p:spPr>
          <a:xfrm>
            <a:off x="855663" y="909638"/>
            <a:ext cx="8288337" cy="5340350"/>
          </a:xfrm>
        </p:spPr>
        <p:txBody>
          <a:bodyPr/>
          <a:lstStyle/>
          <a:p>
            <a:r>
              <a:rPr lang="en-US" altLang="en-US" b="1" dirty="0" smtClean="0"/>
              <a:t> </a:t>
            </a:r>
          </a:p>
        </p:txBody>
      </p:sp>
      <p:pic>
        <p:nvPicPr>
          <p:cNvPr id="5" name="Picture 56" descr="\\192.168.4.30\conversion\IRDVD\JPG Creation\Martini _VAP3E\Output\Chapter 19\JPEG FILES\Labeled\fig_19_18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746114" y="712135"/>
            <a:ext cx="7688283" cy="578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07478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r>
              <a:rPr lang="en-US" altLang="en-US" smtClean="0"/>
              <a:t>Module 19.18: </a:t>
            </a:r>
            <a:r>
              <a:rPr lang="en-US" smtClean="0"/>
              <a:t>. . . while the external jugular veins drain the regions supplied by the external carotid arteries, and the internal jugular veins drain the brain</a:t>
            </a:r>
            <a:endParaRPr lang="en-US" altLang="en-US" dirty="0" smtClean="0"/>
          </a:p>
        </p:txBody>
      </p:sp>
      <p:sp>
        <p:nvSpPr>
          <p:cNvPr id="175107" name="Content Placeholder 2"/>
          <p:cNvSpPr>
            <a:spLocks noGrp="1"/>
          </p:cNvSpPr>
          <p:nvPr>
            <p:ph idx="1"/>
          </p:nvPr>
        </p:nvSpPr>
        <p:spPr>
          <a:xfrm>
            <a:off x="446088" y="1790700"/>
            <a:ext cx="8288337" cy="4459288"/>
          </a:xfrm>
        </p:spPr>
        <p:txBody>
          <a:bodyPr/>
          <a:lstStyle/>
          <a:p>
            <a:r>
              <a:rPr lang="en-US" altLang="en-US" b="1" dirty="0" smtClean="0"/>
              <a:t>Veins </a:t>
            </a:r>
          </a:p>
          <a:p>
            <a:pPr lvl="1"/>
            <a:r>
              <a:rPr lang="en-US" altLang="en-US" b="1" dirty="0" smtClean="0"/>
              <a:t>External jugular vein</a:t>
            </a:r>
          </a:p>
          <a:p>
            <a:pPr lvl="2"/>
            <a:r>
              <a:rPr lang="en-US" altLang="en-US" dirty="0" smtClean="0"/>
              <a:t>Formed by the maxillary and temporal veins</a:t>
            </a:r>
          </a:p>
          <a:p>
            <a:pPr lvl="2"/>
            <a:r>
              <a:rPr lang="en-US" altLang="en-US" dirty="0" smtClean="0"/>
              <a:t>Drains the cranium, face, lower jaw, and neck on that side</a:t>
            </a:r>
          </a:p>
          <a:p>
            <a:pPr lvl="1"/>
            <a:r>
              <a:rPr lang="en-US" altLang="en-US" b="1" dirty="0" smtClean="0"/>
              <a:t>Internal jugular vein</a:t>
            </a:r>
          </a:p>
          <a:p>
            <a:pPr lvl="2"/>
            <a:r>
              <a:rPr lang="en-US" altLang="en-US" dirty="0" smtClean="0"/>
              <a:t>Drains various cranial venous sinuses</a:t>
            </a:r>
          </a:p>
          <a:p>
            <a:pPr lvl="2"/>
            <a:r>
              <a:rPr lang="en-US" altLang="en-US" dirty="0" smtClean="0"/>
              <a:t>Exits skull through the jugular foramen</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24478409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p:txBody>
          <a:bodyPr/>
          <a:lstStyle/>
          <a:p>
            <a:r>
              <a:rPr lang="en-US" altLang="en-US" smtClean="0"/>
              <a:t>Module 19.18: Veins of the head and neck</a:t>
            </a:r>
            <a:endParaRPr lang="en-US" altLang="en-US" dirty="0" smtClean="0"/>
          </a:p>
        </p:txBody>
      </p:sp>
      <p:sp>
        <p:nvSpPr>
          <p:cNvPr id="176131" name="Content Placeholder 2"/>
          <p:cNvSpPr>
            <a:spLocks noGrp="1"/>
          </p:cNvSpPr>
          <p:nvPr>
            <p:ph idx="1"/>
          </p:nvPr>
        </p:nvSpPr>
        <p:spPr/>
        <p:txBody>
          <a:bodyPr/>
          <a:lstStyle/>
          <a:p>
            <a:r>
              <a:rPr lang="en-US" altLang="en-US" b="1" dirty="0" smtClean="0"/>
              <a:t>Veins</a:t>
            </a:r>
            <a:r>
              <a:rPr lang="en-US" altLang="en-US" dirty="0" smtClean="0"/>
              <a:t> (continued)</a:t>
            </a:r>
            <a:endParaRPr lang="en-US" altLang="en-US" b="1" dirty="0" smtClean="0"/>
          </a:p>
          <a:p>
            <a:pPr lvl="1"/>
            <a:r>
              <a:rPr lang="en-US" altLang="en-US" b="1" dirty="0" smtClean="0"/>
              <a:t>Vertebral vein</a:t>
            </a:r>
          </a:p>
          <a:p>
            <a:pPr lvl="2"/>
            <a:r>
              <a:rPr lang="en-US" altLang="en-US" dirty="0" smtClean="0"/>
              <a:t>Drains the cervical spinal cord and posterior skull surface</a:t>
            </a:r>
          </a:p>
          <a:p>
            <a:pPr lvl="2"/>
            <a:r>
              <a:rPr lang="en-US" altLang="en-US" dirty="0" smtClean="0"/>
              <a:t>Passes through the transverse foramina of the cervical vertebrae</a:t>
            </a:r>
          </a:p>
          <a:p>
            <a:pPr lvl="1"/>
            <a:r>
              <a:rPr lang="en-US" altLang="en-US" dirty="0" smtClean="0"/>
              <a:t>The external jugular, internal jugular, and vertebral veins merge with the subclavian vein to form the </a:t>
            </a:r>
            <a:r>
              <a:rPr lang="en-US" altLang="en-US" b="1" dirty="0" smtClean="0"/>
              <a:t>brachiocephalic vein</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16185352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r>
              <a:rPr lang="en-US" altLang="en-US" dirty="0" smtClean="0"/>
              <a:t>Veins of the head and neck</a:t>
            </a:r>
          </a:p>
        </p:txBody>
      </p:sp>
      <p:pic>
        <p:nvPicPr>
          <p:cNvPr id="5" name="Picture 57" descr="\\192.168.4.30\conversion\IRDVD\JPG Creation\Martini _VAP3E\Output\Chapter 19\JPEG FILES\Labeled\fig_19_18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780235" y="752069"/>
            <a:ext cx="7837144" cy="5896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31967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r>
              <a:rPr lang="en-US" altLang="en-US" smtClean="0"/>
              <a:t>Module 19.18: Review</a:t>
            </a:r>
            <a:endParaRPr lang="en-US" altLang="en-US" dirty="0" smtClean="0"/>
          </a:p>
        </p:txBody>
      </p:sp>
      <p:sp>
        <p:nvSpPr>
          <p:cNvPr id="223235" name="Content Placeholder 2"/>
          <p:cNvSpPr>
            <a:spLocks noGrp="1"/>
          </p:cNvSpPr>
          <p:nvPr>
            <p:ph idx="1"/>
          </p:nvPr>
        </p:nvSpPr>
        <p:spPr/>
        <p:txBody>
          <a:bodyPr/>
          <a:lstStyle/>
          <a:p>
            <a:r>
              <a:rPr lang="en-US" altLang="en-US" dirty="0" smtClean="0"/>
              <a:t>Identify the branches of the external carotid artery.</a:t>
            </a:r>
          </a:p>
          <a:p>
            <a:r>
              <a:rPr lang="en-US" altLang="en-US" dirty="0" smtClean="0"/>
              <a:t>Name the arterial structure in the neck region that contains baroreceptors.</a:t>
            </a:r>
          </a:p>
          <a:p>
            <a:r>
              <a:rPr lang="en-US" altLang="en-US" dirty="0" smtClean="0"/>
              <a:t>Identify the veins that combine to form the brachiocephalic vein.</a:t>
            </a:r>
          </a:p>
          <a:p>
            <a:endParaRPr lang="en-US" altLang="en-US" dirty="0" smtClean="0"/>
          </a:p>
          <a:p>
            <a:pPr marL="0" indent="0">
              <a:buNone/>
            </a:pPr>
            <a:r>
              <a:rPr lang="en-US" altLang="en-US" i="1" dirty="0" smtClean="0"/>
              <a:t>Learning Outcome: </a:t>
            </a:r>
            <a:r>
              <a:rPr lang="en-US" altLang="en-US" dirty="0" smtClean="0"/>
              <a:t>Identify the branches of the carotid arteries and the branches of the external jugular veins, and name the areas each serves. </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5332062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Module 19.2: Arteries and veins</a:t>
            </a:r>
            <a:endParaRPr lang="en-US" altLang="en-US" dirty="0" smtClean="0"/>
          </a:p>
        </p:txBody>
      </p:sp>
      <p:sp>
        <p:nvSpPr>
          <p:cNvPr id="23555" name="Content Placeholder 2"/>
          <p:cNvSpPr>
            <a:spLocks noGrp="1"/>
          </p:cNvSpPr>
          <p:nvPr>
            <p:ph idx="1"/>
          </p:nvPr>
        </p:nvSpPr>
        <p:spPr/>
        <p:txBody>
          <a:bodyPr/>
          <a:lstStyle/>
          <a:p>
            <a:r>
              <a:rPr lang="en-US" altLang="en-US" b="1" dirty="0" smtClean="0"/>
              <a:t>Five general blood vessel classes</a:t>
            </a:r>
            <a:r>
              <a:rPr lang="en-US" altLang="en-US" dirty="0" smtClean="0"/>
              <a:t> (continued)</a:t>
            </a:r>
          </a:p>
          <a:p>
            <a:pPr marL="690563" lvl="1" indent="-514350">
              <a:buFont typeface="+mj-lt"/>
              <a:buAutoNum type="arabicPeriod" startAt="4"/>
            </a:pPr>
            <a:r>
              <a:rPr lang="en-US" dirty="0"/>
              <a:t>​</a:t>
            </a:r>
            <a:r>
              <a:rPr lang="en-US" altLang="en-US" b="1" dirty="0" err="1" smtClean="0"/>
              <a:t>Venules</a:t>
            </a:r>
            <a:endParaRPr lang="en-US" altLang="en-US" b="1" dirty="0" smtClean="0"/>
          </a:p>
          <a:p>
            <a:pPr lvl="2"/>
            <a:r>
              <a:rPr lang="en-US" altLang="en-US" dirty="0" smtClean="0"/>
              <a:t>Small veins</a:t>
            </a:r>
          </a:p>
          <a:p>
            <a:pPr lvl="3"/>
            <a:r>
              <a:rPr lang="en-US" altLang="en-US" dirty="0" smtClean="0"/>
              <a:t>Those smaller than 50 µm</a:t>
            </a:r>
            <a:br>
              <a:rPr lang="en-US" altLang="en-US" dirty="0" smtClean="0"/>
            </a:br>
            <a:r>
              <a:rPr lang="en-US" altLang="en-US" dirty="0" smtClean="0"/>
              <a:t>lack a tunica media and </a:t>
            </a:r>
            <a:br>
              <a:rPr lang="en-US" altLang="en-US" dirty="0" smtClean="0"/>
            </a:br>
            <a:r>
              <a:rPr lang="en-US" altLang="en-US" dirty="0" smtClean="0"/>
              <a:t>resemble expanded capillaries</a:t>
            </a:r>
          </a:p>
          <a:p>
            <a:pPr lvl="2"/>
            <a:r>
              <a:rPr lang="en-US" altLang="en-US" dirty="0" smtClean="0"/>
              <a:t>Collect blood from capillaries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6" name="Picture 7" descr="\\192.168.4.30\conversion\IRDVD\JPG Creation\Martini _VAP3E\Output\Chapter 19\JPEG FILES\Labeled\fig_19_02_02_A-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716239" y="1554954"/>
            <a:ext cx="3018186" cy="485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36669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p:txBody>
          <a:bodyPr/>
          <a:lstStyle/>
          <a:p>
            <a:r>
              <a:rPr lang="en-US" altLang="en-US" dirty="0" smtClean="0"/>
              <a:t>Module 19.19: The internal carotid arteries and the vertebral arteries supply the brain . . .</a:t>
            </a:r>
          </a:p>
        </p:txBody>
      </p:sp>
      <p:sp>
        <p:nvSpPr>
          <p:cNvPr id="179203" name="Content Placeholder 2"/>
          <p:cNvSpPr>
            <a:spLocks noGrp="1"/>
          </p:cNvSpPr>
          <p:nvPr>
            <p:ph idx="1"/>
          </p:nvPr>
        </p:nvSpPr>
        <p:spPr/>
        <p:txBody>
          <a:bodyPr/>
          <a:lstStyle/>
          <a:p>
            <a:r>
              <a:rPr lang="en-US" altLang="en-US" b="1" dirty="0" smtClean="0"/>
              <a:t>Arteries </a:t>
            </a:r>
          </a:p>
          <a:p>
            <a:pPr lvl="1"/>
            <a:r>
              <a:rPr lang="en-US" altLang="en-US" dirty="0" smtClean="0"/>
              <a:t>Internal carotid arteries supply anterior half of the cerebrum</a:t>
            </a:r>
          </a:p>
          <a:p>
            <a:pPr lvl="2"/>
            <a:r>
              <a:rPr lang="en-US" altLang="en-US" dirty="0" smtClean="0"/>
              <a:t>Branches of internal carotid artery</a:t>
            </a:r>
          </a:p>
          <a:p>
            <a:pPr marL="1431925" lvl="3" indent="-457200">
              <a:buFont typeface="+mj-lt"/>
              <a:buAutoNum type="arabicPeriod"/>
            </a:pPr>
            <a:r>
              <a:rPr lang="en-US" dirty="0"/>
              <a:t>​</a:t>
            </a:r>
            <a:r>
              <a:rPr lang="en-US" altLang="en-US" b="1" dirty="0" smtClean="0"/>
              <a:t>Ophthalmic</a:t>
            </a:r>
            <a:r>
              <a:rPr lang="en-US" altLang="en-US" dirty="0" smtClean="0"/>
              <a:t> </a:t>
            </a:r>
            <a:r>
              <a:rPr lang="en-US" altLang="en-US" b="1" dirty="0" smtClean="0"/>
              <a:t>artery</a:t>
            </a:r>
            <a:r>
              <a:rPr lang="en-US" altLang="en-US" dirty="0" smtClean="0"/>
              <a:t> to the eyes</a:t>
            </a:r>
          </a:p>
          <a:p>
            <a:pPr marL="1431925" lvl="3" indent="-457200">
              <a:buFont typeface="+mj-lt"/>
              <a:buAutoNum type="arabicPeriod"/>
            </a:pPr>
            <a:r>
              <a:rPr lang="en-US" dirty="0"/>
              <a:t>​</a:t>
            </a:r>
            <a:r>
              <a:rPr lang="en-US" altLang="en-US" b="1" dirty="0" smtClean="0"/>
              <a:t>Anterior cerebral artery</a:t>
            </a:r>
            <a:r>
              <a:rPr lang="en-US" altLang="en-US" dirty="0" smtClean="0"/>
              <a:t> to the frontal and parietal lobes of brain</a:t>
            </a:r>
          </a:p>
          <a:p>
            <a:pPr marL="1431925" lvl="3" indent="-457200">
              <a:buFont typeface="+mj-lt"/>
              <a:buAutoNum type="arabicPeriod"/>
            </a:pPr>
            <a:r>
              <a:rPr lang="en-US" dirty="0"/>
              <a:t>​</a:t>
            </a:r>
            <a:r>
              <a:rPr lang="en-US" altLang="en-US" b="1" dirty="0" smtClean="0"/>
              <a:t>Middle cerebral artery</a:t>
            </a:r>
            <a:r>
              <a:rPr lang="en-US" altLang="en-US" dirty="0" smtClean="0"/>
              <a:t> to the midbrain and lateral surfaces of cerebral hemispheres</a:t>
            </a:r>
          </a:p>
          <a:p>
            <a:pPr lvl="1"/>
            <a:r>
              <a:rPr lang="en-US" altLang="en-US" b="1" dirty="0" smtClean="0"/>
              <a:t>Vertebral</a:t>
            </a:r>
            <a:r>
              <a:rPr lang="en-US" altLang="en-US" dirty="0" smtClean="0"/>
              <a:t> and </a:t>
            </a:r>
            <a:r>
              <a:rPr lang="en-US" altLang="en-US" b="1" dirty="0" smtClean="0"/>
              <a:t>basilar arteries </a:t>
            </a:r>
            <a:r>
              <a:rPr lang="en-US" altLang="en-US" dirty="0" smtClean="0"/>
              <a:t>supply rest of the brain</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18903311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p:txBody>
          <a:bodyPr/>
          <a:lstStyle/>
          <a:p>
            <a:r>
              <a:rPr lang="en-US" altLang="en-US" smtClean="0"/>
              <a:t>Arterial branches of the internal jugular and vertebral arteries</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180227" name="Content Placeholder 2"/>
          <p:cNvSpPr>
            <a:spLocks noGrp="1"/>
          </p:cNvSpPr>
          <p:nvPr>
            <p:ph idx="4294967295"/>
          </p:nvPr>
        </p:nvSpPr>
        <p:spPr>
          <a:xfrm>
            <a:off x="855663" y="1290638"/>
            <a:ext cx="8288337" cy="4959350"/>
          </a:xfrm>
        </p:spPr>
        <p:txBody>
          <a:bodyPr/>
          <a:lstStyle/>
          <a:p>
            <a:r>
              <a:rPr lang="en-US" altLang="en-US" b="1" dirty="0" smtClean="0"/>
              <a:t> </a:t>
            </a:r>
          </a:p>
        </p:txBody>
      </p:sp>
      <p:pic>
        <p:nvPicPr>
          <p:cNvPr id="5" name="Picture 58" descr="\\192.168.4.30\conversion\IRDVD\JPG Creation\Martini _VAP3E\Output\Chapter 19\JPEG FILES\Labeled\fig_19_19_01-L.jpg"/>
          <p:cNvPicPr>
            <a:picLocks noChangeAspect="1" noChangeArrowheads="1"/>
          </p:cNvPicPr>
          <p:nvPr/>
        </p:nvPicPr>
        <p:blipFill>
          <a:blip r:embed="rId2">
            <a:extLst>
              <a:ext uri="{28A0092B-C50C-407E-A947-70E740481C1C}">
                <a14:useLocalDpi xmlns:a14="http://schemas.microsoft.com/office/drawing/2010/main" val="0"/>
              </a:ext>
            </a:extLst>
          </a:blip>
          <a:srcRect b="2430"/>
          <a:stretch>
            <a:fillRect/>
          </a:stretch>
        </p:blipFill>
        <p:spPr bwMode="auto">
          <a:xfrm>
            <a:off x="888178" y="1054100"/>
            <a:ext cx="7367645" cy="543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3352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r>
              <a:rPr lang="en-US" altLang="en-US" smtClean="0"/>
              <a:t>Module 19.19: Arteries of the brain</a:t>
            </a:r>
            <a:endParaRPr lang="en-US" altLang="en-US" dirty="0" smtClean="0"/>
          </a:p>
        </p:txBody>
      </p:sp>
      <p:sp>
        <p:nvSpPr>
          <p:cNvPr id="181251" name="Content Placeholder 2"/>
          <p:cNvSpPr>
            <a:spLocks noGrp="1"/>
          </p:cNvSpPr>
          <p:nvPr>
            <p:ph idx="1"/>
          </p:nvPr>
        </p:nvSpPr>
        <p:spPr/>
        <p:txBody>
          <a:bodyPr/>
          <a:lstStyle/>
          <a:p>
            <a:r>
              <a:rPr lang="en-US" altLang="en-US" b="1" dirty="0" smtClean="0"/>
              <a:t>Arteries </a:t>
            </a:r>
            <a:r>
              <a:rPr lang="en-US" altLang="en-US" dirty="0" smtClean="0"/>
              <a:t>(continued) </a:t>
            </a:r>
          </a:p>
          <a:p>
            <a:pPr lvl="1"/>
            <a:r>
              <a:rPr lang="en-US" altLang="en-US" b="1" dirty="0" smtClean="0"/>
              <a:t>Cerebral arterial circle</a:t>
            </a:r>
            <a:r>
              <a:rPr lang="en-US" altLang="en-US" dirty="0" smtClean="0"/>
              <a:t> (</a:t>
            </a:r>
            <a:r>
              <a:rPr lang="en-US" altLang="en-US" b="1" dirty="0" smtClean="0"/>
              <a:t>circle of Willis</a:t>
            </a:r>
            <a:r>
              <a:rPr lang="en-US" altLang="en-US" dirty="0" smtClean="0"/>
              <a:t>)</a:t>
            </a:r>
          </a:p>
          <a:p>
            <a:pPr lvl="2"/>
            <a:r>
              <a:rPr lang="en-US" altLang="en-US" dirty="0" smtClean="0"/>
              <a:t>Ring-shaped anastomosis</a:t>
            </a:r>
          </a:p>
          <a:p>
            <a:pPr lvl="2"/>
            <a:r>
              <a:rPr lang="en-US" altLang="en-US" dirty="0" smtClean="0"/>
              <a:t>Formed by internal carotid arteries and basilar artery</a:t>
            </a:r>
          </a:p>
          <a:p>
            <a:pPr lvl="2"/>
            <a:r>
              <a:rPr lang="en-US" altLang="en-US" dirty="0" smtClean="0"/>
              <a:t>Encircles infundibulum of pituitary gland</a:t>
            </a:r>
          </a:p>
          <a:p>
            <a:pPr lvl="3"/>
            <a:r>
              <a:rPr lang="en-US" altLang="en-US" dirty="0" smtClean="0"/>
              <a:t>Arrangement reduces likelihood of serious interruption of cerebral blood flow</a:t>
            </a:r>
          </a:p>
          <a:p>
            <a:pPr lvl="2"/>
            <a:r>
              <a:rPr lang="en-US" altLang="en-US" dirty="0" smtClean="0"/>
              <a:t>Basilar artery divides into the posterior cerebral arteries</a:t>
            </a:r>
          </a:p>
          <a:p>
            <a:pPr lvl="3"/>
            <a:r>
              <a:rPr lang="en-US" altLang="en-US" dirty="0" smtClean="0"/>
              <a:t>Branch into posterior communicating arteries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671478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p:txBody>
          <a:bodyPr/>
          <a:lstStyle/>
          <a:p>
            <a:r>
              <a:rPr lang="en-US" altLang="en-US" smtClean="0"/>
              <a:t>Arteries of the brain</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182275" name="Content Placeholder 2"/>
          <p:cNvSpPr>
            <a:spLocks noGrp="1"/>
          </p:cNvSpPr>
          <p:nvPr>
            <p:ph idx="4294967295"/>
          </p:nvPr>
        </p:nvSpPr>
        <p:spPr>
          <a:xfrm>
            <a:off x="855663" y="909638"/>
            <a:ext cx="8288337" cy="5340350"/>
          </a:xfrm>
        </p:spPr>
        <p:txBody>
          <a:bodyPr/>
          <a:lstStyle/>
          <a:p>
            <a:r>
              <a:rPr lang="en-US" altLang="en-US" b="1" dirty="0" smtClean="0"/>
              <a:t> </a:t>
            </a:r>
          </a:p>
        </p:txBody>
      </p:sp>
      <p:pic>
        <p:nvPicPr>
          <p:cNvPr id="5" name="Picture 59" descr="\\192.168.4.30\conversion\IRDVD\JPG Creation\Martini _VAP3E\Output\Chapter 19\JPEG FILES\Labeled\fig_19_19_02-L.jpg"/>
          <p:cNvPicPr>
            <a:picLocks noChangeAspect="1" noChangeArrowheads="1"/>
          </p:cNvPicPr>
          <p:nvPr/>
        </p:nvPicPr>
        <p:blipFill>
          <a:blip r:embed="rId3">
            <a:extLst>
              <a:ext uri="{28A0092B-C50C-407E-A947-70E740481C1C}">
                <a14:useLocalDpi xmlns:a14="http://schemas.microsoft.com/office/drawing/2010/main" val="0"/>
              </a:ext>
            </a:extLst>
          </a:blip>
          <a:srcRect b="3008"/>
          <a:stretch>
            <a:fillRect/>
          </a:stretch>
        </p:blipFill>
        <p:spPr bwMode="auto">
          <a:xfrm>
            <a:off x="298450" y="1083556"/>
            <a:ext cx="8547100" cy="4913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86016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p:txBody>
          <a:bodyPr/>
          <a:lstStyle/>
          <a:p>
            <a:r>
              <a:rPr lang="en-US" altLang="en-US" dirty="0" smtClean="0"/>
              <a:t>Module 19.19: . . . which is drained by the </a:t>
            </a:r>
            <a:r>
              <a:rPr lang="en-US" altLang="en-US" dirty="0" err="1" smtClean="0"/>
              <a:t>dural</a:t>
            </a:r>
            <a:r>
              <a:rPr lang="en-US" altLang="en-US" dirty="0" smtClean="0"/>
              <a:t> sinuses and the internal jugular vein</a:t>
            </a:r>
          </a:p>
        </p:txBody>
      </p:sp>
      <p:sp>
        <p:nvSpPr>
          <p:cNvPr id="39938" name="Content Placeholder 2"/>
          <p:cNvSpPr>
            <a:spLocks noGrp="1"/>
          </p:cNvSpPr>
          <p:nvPr>
            <p:ph idx="1"/>
          </p:nvPr>
        </p:nvSpPr>
        <p:spPr/>
        <p:txBody>
          <a:bodyPr/>
          <a:lstStyle/>
          <a:p>
            <a:r>
              <a:rPr lang="en-US" altLang="en-US" b="1" dirty="0" smtClean="0"/>
              <a:t>Veins </a:t>
            </a:r>
          </a:p>
          <a:p>
            <a:pPr lvl="1"/>
            <a:r>
              <a:rPr lang="en-US" altLang="en-US" dirty="0" smtClean="0"/>
              <a:t>Superficial cerebral veins and small veins of the brain stem drain into network of </a:t>
            </a:r>
            <a:r>
              <a:rPr lang="en-US" altLang="en-US" dirty="0" err="1" smtClean="0"/>
              <a:t>dural</a:t>
            </a:r>
            <a:r>
              <a:rPr lang="en-US" altLang="en-US" dirty="0" smtClean="0"/>
              <a:t> sinuses</a:t>
            </a:r>
          </a:p>
          <a:p>
            <a:pPr lvl="2"/>
            <a:r>
              <a:rPr lang="en-US" altLang="en-US" b="1" dirty="0" smtClean="0"/>
              <a:t>Superior sagittal sinus</a:t>
            </a:r>
            <a:r>
              <a:rPr lang="en-US" altLang="en-US" dirty="0" smtClean="0"/>
              <a:t> is the largest </a:t>
            </a:r>
            <a:r>
              <a:rPr lang="en-US" altLang="en-US" dirty="0" err="1" smtClean="0"/>
              <a:t>dural</a:t>
            </a:r>
            <a:r>
              <a:rPr lang="en-US" altLang="en-US" dirty="0" smtClean="0"/>
              <a:t> sinus</a:t>
            </a:r>
          </a:p>
          <a:p>
            <a:pPr lvl="1"/>
            <a:r>
              <a:rPr lang="en-US" altLang="en-US" dirty="0" smtClean="0"/>
              <a:t>Deep cerebral veins drain into the </a:t>
            </a:r>
            <a:r>
              <a:rPr lang="en-US" altLang="en-US" b="1" dirty="0" smtClean="0"/>
              <a:t>great cerebral vein </a:t>
            </a:r>
          </a:p>
          <a:p>
            <a:pPr lvl="2"/>
            <a:r>
              <a:rPr lang="en-US" altLang="en-US" dirty="0" smtClean="0"/>
              <a:t>Great cerebral vein drains into the </a:t>
            </a:r>
            <a:r>
              <a:rPr lang="en-US" altLang="en-US" b="1" dirty="0" smtClean="0"/>
              <a:t>straight sinus</a:t>
            </a:r>
          </a:p>
          <a:p>
            <a:pPr lvl="1"/>
            <a:r>
              <a:rPr lang="en-US" altLang="en-US" dirty="0" smtClean="0"/>
              <a:t>Other small cerebral veins and veins from the orbit drain into the </a:t>
            </a:r>
            <a:r>
              <a:rPr lang="en-US" altLang="en-US" b="1" dirty="0" smtClean="0"/>
              <a:t>cavernous sinus</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33454290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p:txBody>
          <a:bodyPr/>
          <a:lstStyle/>
          <a:p>
            <a:r>
              <a:rPr lang="en-US" altLang="en-US" smtClean="0"/>
              <a:t>Module 19.19: Veins of the brain</a:t>
            </a:r>
            <a:endParaRPr lang="en-US" altLang="en-US" dirty="0" smtClean="0"/>
          </a:p>
        </p:txBody>
      </p:sp>
      <p:sp>
        <p:nvSpPr>
          <p:cNvPr id="184323" name="Content Placeholder 2"/>
          <p:cNvSpPr>
            <a:spLocks noGrp="1"/>
          </p:cNvSpPr>
          <p:nvPr>
            <p:ph idx="1"/>
          </p:nvPr>
        </p:nvSpPr>
        <p:spPr/>
        <p:txBody>
          <a:bodyPr/>
          <a:lstStyle/>
          <a:p>
            <a:r>
              <a:rPr lang="en-US" altLang="en-US" b="1" dirty="0" smtClean="0"/>
              <a:t>Veins </a:t>
            </a:r>
            <a:r>
              <a:rPr lang="en-US" altLang="en-US" dirty="0" smtClean="0"/>
              <a:t>(continued)</a:t>
            </a:r>
            <a:endParaRPr lang="en-US" altLang="en-US" b="1" dirty="0" smtClean="0"/>
          </a:p>
          <a:p>
            <a:pPr lvl="1"/>
            <a:r>
              <a:rPr lang="en-US" altLang="en-US" b="1" dirty="0" smtClean="0"/>
              <a:t>Vertebral vein</a:t>
            </a:r>
          </a:p>
          <a:p>
            <a:pPr lvl="2"/>
            <a:r>
              <a:rPr lang="en-US" altLang="en-US" dirty="0" smtClean="0"/>
              <a:t>Receives blood from transverse sinus, occipital sinus, superficial veins of the skull, and veins draining the cervical vertebrae</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84594816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p:txBody>
          <a:bodyPr/>
          <a:lstStyle/>
          <a:p>
            <a:r>
              <a:rPr lang="en-US" altLang="en-US" smtClean="0"/>
              <a:t>Veins of the brain</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5" name="Picture 60" descr="\\192.168.4.30\conversion\IRDVD\JPG Creation\Martini _VAP3E\Output\Chapter 19\JPEG FILES\Labeled\fig_19_19_03-L.jpg"/>
          <p:cNvPicPr>
            <a:picLocks noChangeAspect="1" noChangeArrowheads="1"/>
          </p:cNvPicPr>
          <p:nvPr/>
        </p:nvPicPr>
        <p:blipFill>
          <a:blip r:embed="rId2">
            <a:extLst>
              <a:ext uri="{28A0092B-C50C-407E-A947-70E740481C1C}">
                <a14:useLocalDpi xmlns:a14="http://schemas.microsoft.com/office/drawing/2010/main" val="0"/>
              </a:ext>
            </a:extLst>
          </a:blip>
          <a:srcRect b="2796"/>
          <a:stretch>
            <a:fillRect/>
          </a:stretch>
        </p:blipFill>
        <p:spPr bwMode="auto">
          <a:xfrm>
            <a:off x="298450" y="780257"/>
            <a:ext cx="8547100" cy="529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09428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r>
              <a:rPr lang="en-US" altLang="en-US" smtClean="0"/>
              <a:t>Module 19.19: Veins of the brain</a:t>
            </a:r>
            <a:endParaRPr lang="en-US" altLang="en-US" dirty="0" smtClean="0"/>
          </a:p>
        </p:txBody>
      </p:sp>
      <p:sp>
        <p:nvSpPr>
          <p:cNvPr id="186371" name="Content Placeholder 2"/>
          <p:cNvSpPr>
            <a:spLocks noGrp="1"/>
          </p:cNvSpPr>
          <p:nvPr>
            <p:ph idx="1"/>
          </p:nvPr>
        </p:nvSpPr>
        <p:spPr/>
        <p:txBody>
          <a:bodyPr/>
          <a:lstStyle/>
          <a:p>
            <a:r>
              <a:rPr lang="en-US" altLang="en-US" b="1" dirty="0" smtClean="0"/>
              <a:t>Veins</a:t>
            </a:r>
            <a:r>
              <a:rPr lang="en-US" altLang="en-US" dirty="0" smtClean="0"/>
              <a:t> (continued)</a:t>
            </a:r>
          </a:p>
          <a:p>
            <a:pPr lvl="1"/>
            <a:r>
              <a:rPr lang="en-US" altLang="en-US" dirty="0" smtClean="0"/>
              <a:t>Cavernous sinus empties into two </a:t>
            </a:r>
            <a:r>
              <a:rPr lang="en-US" altLang="en-US" b="1" dirty="0" smtClean="0"/>
              <a:t>petrosal</a:t>
            </a:r>
            <a:r>
              <a:rPr lang="en-US" altLang="en-US" dirty="0" smtClean="0"/>
              <a:t> </a:t>
            </a:r>
            <a:r>
              <a:rPr lang="en-US" altLang="en-US" b="1" dirty="0" smtClean="0"/>
              <a:t>sinuses</a:t>
            </a:r>
          </a:p>
          <a:p>
            <a:pPr lvl="2"/>
            <a:r>
              <a:rPr lang="en-US" altLang="en-US" dirty="0" smtClean="0"/>
              <a:t>They drain into the</a:t>
            </a:r>
            <a:r>
              <a:rPr lang="en-US" altLang="en-US" b="1" dirty="0" smtClean="0"/>
              <a:t> transverse sinus</a:t>
            </a:r>
          </a:p>
          <a:p>
            <a:pPr lvl="1"/>
            <a:r>
              <a:rPr lang="en-US" altLang="en-US" b="1" dirty="0" smtClean="0"/>
              <a:t>Sigmoid sinuses</a:t>
            </a:r>
          </a:p>
          <a:p>
            <a:pPr lvl="2"/>
            <a:r>
              <a:rPr lang="en-US" altLang="en-US" dirty="0" smtClean="0"/>
              <a:t>Formed at convergence of the transverse sinus, straight sinus, and superior sagittal sinus</a:t>
            </a:r>
          </a:p>
          <a:p>
            <a:pPr lvl="2"/>
            <a:r>
              <a:rPr lang="en-US" altLang="en-US" dirty="0" smtClean="0"/>
              <a:t>Penetrate skull at the jugular foramina as the internal jugular vein</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70773429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r>
              <a:rPr lang="en-US" altLang="en-US" smtClean="0"/>
              <a:t>Veins of the brain</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5" name="Picture 61" descr="\\192.168.4.30\conversion\IRDVD\JPG Creation\Martini _VAP3E\Output\Chapter 19\JPEG FILES\Labeled\fig_19_19_04-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101725" y="739997"/>
            <a:ext cx="6940550" cy="575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26678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r>
              <a:rPr lang="en-US" altLang="en-US" smtClean="0"/>
              <a:t>Module 19.19: Review</a:t>
            </a:r>
            <a:endParaRPr lang="en-US" altLang="en-US" dirty="0" smtClean="0"/>
          </a:p>
        </p:txBody>
      </p:sp>
      <p:sp>
        <p:nvSpPr>
          <p:cNvPr id="237571" name="Content Placeholder 2"/>
          <p:cNvSpPr>
            <a:spLocks noGrp="1"/>
          </p:cNvSpPr>
          <p:nvPr>
            <p:ph idx="1"/>
          </p:nvPr>
        </p:nvSpPr>
        <p:spPr/>
        <p:txBody>
          <a:bodyPr/>
          <a:lstStyle/>
          <a:p>
            <a:r>
              <a:rPr lang="en-US" altLang="en-US" dirty="0" smtClean="0"/>
              <a:t>Name the three branches of the internal carotid artery.</a:t>
            </a:r>
          </a:p>
          <a:p>
            <a:r>
              <a:rPr lang="en-US" altLang="en-US" dirty="0" smtClean="0"/>
              <a:t>Describe the structure and function of the cerebral arterial circle.</a:t>
            </a:r>
          </a:p>
          <a:p>
            <a:r>
              <a:rPr lang="en-US" altLang="en-US" dirty="0" smtClean="0"/>
              <a:t>Name the veins that drain the </a:t>
            </a:r>
            <a:r>
              <a:rPr lang="en-US" altLang="en-US" dirty="0" err="1" smtClean="0"/>
              <a:t>dural</a:t>
            </a:r>
            <a:r>
              <a:rPr lang="en-US" altLang="en-US" dirty="0" smtClean="0"/>
              <a:t> sinuses of the brain.</a:t>
            </a:r>
          </a:p>
          <a:p>
            <a:endParaRPr lang="en-US" altLang="en-US" dirty="0" smtClean="0"/>
          </a:p>
          <a:p>
            <a:pPr marL="0" indent="0">
              <a:buNone/>
            </a:pPr>
            <a:r>
              <a:rPr lang="en-US" altLang="en-US" i="1" dirty="0" smtClean="0"/>
              <a:t>Learning Outcome: </a:t>
            </a:r>
            <a:r>
              <a:rPr lang="en-US" altLang="en-US" dirty="0" smtClean="0"/>
              <a:t>Identify the branches of the internal carotid and vertebral arteries and the branches of the internal jugular veins, and name the areas each serves. </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8278490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Module 19.2: Arteries and veins</a:t>
            </a:r>
            <a:endParaRPr lang="en-US" altLang="en-US" dirty="0" smtClean="0"/>
          </a:p>
        </p:txBody>
      </p:sp>
      <p:sp>
        <p:nvSpPr>
          <p:cNvPr id="3" name="Content Placeholder 2"/>
          <p:cNvSpPr>
            <a:spLocks noGrp="1"/>
          </p:cNvSpPr>
          <p:nvPr>
            <p:ph idx="1"/>
          </p:nvPr>
        </p:nvSpPr>
        <p:spPr/>
        <p:txBody>
          <a:bodyPr/>
          <a:lstStyle/>
          <a:p>
            <a:r>
              <a:rPr lang="en-US" b="1" dirty="0" smtClean="0"/>
              <a:t>Five general blood vessel classes</a:t>
            </a:r>
            <a:r>
              <a:rPr lang="en-US" dirty="0" smtClean="0"/>
              <a:t> (continued)</a:t>
            </a:r>
          </a:p>
          <a:p>
            <a:pPr marL="690563" lvl="1" indent="-514350">
              <a:buFont typeface="+mj-lt"/>
              <a:buAutoNum type="arabicPeriod" startAt="5"/>
            </a:pPr>
            <a:r>
              <a:rPr lang="en-US" dirty="0"/>
              <a:t>​</a:t>
            </a:r>
            <a:r>
              <a:rPr lang="en-US" b="1" dirty="0" smtClean="0"/>
              <a:t>Veins </a:t>
            </a:r>
          </a:p>
          <a:p>
            <a:pPr lvl="2"/>
            <a:r>
              <a:rPr lang="en-US" b="1" dirty="0" smtClean="0"/>
              <a:t>Medium-sized veins </a:t>
            </a:r>
          </a:p>
          <a:p>
            <a:pPr lvl="3"/>
            <a:r>
              <a:rPr lang="en-US" dirty="0" smtClean="0"/>
              <a:t>Range from 2 to 9 mm in </a:t>
            </a:r>
            <a:br>
              <a:rPr lang="en-US" dirty="0" smtClean="0"/>
            </a:br>
            <a:r>
              <a:rPr lang="en-US" dirty="0" smtClean="0"/>
              <a:t>internal diameter</a:t>
            </a:r>
          </a:p>
          <a:p>
            <a:pPr lvl="3"/>
            <a:r>
              <a:rPr lang="en-US" dirty="0" smtClean="0"/>
              <a:t>Thin tunica media with </a:t>
            </a:r>
            <a:br>
              <a:rPr lang="en-US" dirty="0" smtClean="0"/>
            </a:br>
            <a:r>
              <a:rPr lang="en-US" dirty="0" smtClean="0"/>
              <a:t>smooth muscle cells and </a:t>
            </a:r>
            <a:br>
              <a:rPr lang="en-US" dirty="0" smtClean="0"/>
            </a:br>
            <a:r>
              <a:rPr lang="en-US" dirty="0" smtClean="0"/>
              <a:t>collagen fibers </a:t>
            </a:r>
          </a:p>
          <a:p>
            <a:pPr lvl="3"/>
            <a:r>
              <a:rPr lang="en-US" dirty="0" smtClean="0"/>
              <a:t>Thickest layer is tunica </a:t>
            </a:r>
            <a:br>
              <a:rPr lang="en-US" dirty="0" smtClean="0"/>
            </a:br>
            <a:r>
              <a:rPr lang="en-US" dirty="0" smtClean="0"/>
              <a:t>externa with longitudinal </a:t>
            </a:r>
            <a:br>
              <a:rPr lang="en-US" dirty="0" smtClean="0"/>
            </a:br>
            <a:r>
              <a:rPr lang="en-US" dirty="0" smtClean="0"/>
              <a:t>collagen and elastic fibers</a:t>
            </a:r>
          </a:p>
        </p:txBody>
      </p:sp>
      <p:sp>
        <p:nvSpPr>
          <p:cNvPr id="13" name="Footer Placeholder 12"/>
          <p:cNvSpPr>
            <a:spLocks noGrp="1"/>
          </p:cNvSpPr>
          <p:nvPr>
            <p:ph type="ftr" sz="quarter" idx="10"/>
          </p:nvPr>
        </p:nvSpPr>
        <p:spPr/>
        <p:txBody>
          <a:bodyPr/>
          <a:lstStyle/>
          <a:p>
            <a:pPr>
              <a:defRPr/>
            </a:pPr>
            <a:r>
              <a:rPr lang="en-US" smtClean="0"/>
              <a:t>© 2018 Pearson Education, Inc.</a:t>
            </a:r>
            <a:endParaRPr lang="en-US" dirty="0"/>
          </a:p>
        </p:txBody>
      </p:sp>
      <p:pic>
        <p:nvPicPr>
          <p:cNvPr id="7" name="Picture 7" descr="\\192.168.4.30\conversion\IRDVD\JPG Creation\Martini _VAP3E\Output\Chapter 19\JPEG FILES\Labeled\fig_19_02_02_A-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716239" y="1554954"/>
            <a:ext cx="3018186" cy="485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31241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dirty="0" smtClean="0"/>
              <a:t>Module 19.20: The regions supplied by the descending aorta . . .</a:t>
            </a:r>
          </a:p>
        </p:txBody>
      </p:sp>
      <p:sp>
        <p:nvSpPr>
          <p:cNvPr id="189443" name="Content Placeholder 2"/>
          <p:cNvSpPr>
            <a:spLocks noGrp="1"/>
          </p:cNvSpPr>
          <p:nvPr>
            <p:ph idx="1"/>
          </p:nvPr>
        </p:nvSpPr>
        <p:spPr/>
        <p:txBody>
          <a:bodyPr/>
          <a:lstStyle/>
          <a:p>
            <a:r>
              <a:rPr lang="en-US" altLang="en-US" b="1" dirty="0" smtClean="0"/>
              <a:t>Arteries</a:t>
            </a:r>
          </a:p>
          <a:p>
            <a:pPr lvl="1"/>
            <a:r>
              <a:rPr lang="en-US" altLang="en-US" dirty="0" smtClean="0"/>
              <a:t>Descending aorta continues from the aortic arch</a:t>
            </a:r>
          </a:p>
          <a:p>
            <a:pPr lvl="1"/>
            <a:r>
              <a:rPr lang="en-US" altLang="en-US" dirty="0" smtClean="0"/>
              <a:t>Diaphragm divides the descending aorta into:</a:t>
            </a:r>
          </a:p>
          <a:p>
            <a:pPr lvl="2"/>
            <a:r>
              <a:rPr lang="en-US" altLang="en-US" b="1" dirty="0" smtClean="0"/>
              <a:t>Thoracic aorta</a:t>
            </a:r>
          </a:p>
          <a:p>
            <a:pPr lvl="2"/>
            <a:r>
              <a:rPr lang="en-US" altLang="en-US" b="1" dirty="0" smtClean="0"/>
              <a:t>Abdominal aorta</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86981240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p:txBody>
          <a:bodyPr/>
          <a:lstStyle/>
          <a:p>
            <a:r>
              <a:rPr lang="en-US" altLang="en-US" smtClean="0"/>
              <a:t>Module 19.20: Arteries of the trunk</a:t>
            </a:r>
            <a:endParaRPr lang="en-US" altLang="en-US" dirty="0" smtClean="0"/>
          </a:p>
        </p:txBody>
      </p:sp>
      <p:sp>
        <p:nvSpPr>
          <p:cNvPr id="190467" name="Content Placeholder 2"/>
          <p:cNvSpPr>
            <a:spLocks noGrp="1"/>
          </p:cNvSpPr>
          <p:nvPr>
            <p:ph idx="1"/>
          </p:nvPr>
        </p:nvSpPr>
        <p:spPr/>
        <p:txBody>
          <a:bodyPr/>
          <a:lstStyle/>
          <a:p>
            <a:r>
              <a:rPr lang="en-US" altLang="en-US" b="1" dirty="0" smtClean="0"/>
              <a:t>Arteries</a:t>
            </a:r>
            <a:r>
              <a:rPr lang="en-US" altLang="en-US" dirty="0" smtClean="0"/>
              <a:t> (continued)</a:t>
            </a:r>
          </a:p>
          <a:p>
            <a:pPr lvl="1"/>
            <a:r>
              <a:rPr lang="en-US" altLang="en-US" dirty="0" smtClean="0"/>
              <a:t>Somatic branches of thoracic aorta</a:t>
            </a:r>
          </a:p>
          <a:p>
            <a:pPr lvl="2"/>
            <a:r>
              <a:rPr lang="en-US" altLang="en-US" b="1" dirty="0" smtClean="0"/>
              <a:t>Intercostal arteries</a:t>
            </a:r>
          </a:p>
          <a:p>
            <a:pPr lvl="3"/>
            <a:r>
              <a:rPr lang="en-US" altLang="en-US" dirty="0" smtClean="0"/>
              <a:t>Supply chest muscles and vertebral column</a:t>
            </a:r>
          </a:p>
          <a:p>
            <a:pPr lvl="2"/>
            <a:r>
              <a:rPr lang="en-US" altLang="en-US" b="1" dirty="0" smtClean="0"/>
              <a:t>Superior phrenic arteries </a:t>
            </a:r>
          </a:p>
          <a:p>
            <a:pPr lvl="3"/>
            <a:r>
              <a:rPr lang="en-US" altLang="en-US" dirty="0" smtClean="0"/>
              <a:t>Supply the superior surface of the diaphragm</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78989865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p:txBody>
          <a:bodyPr/>
          <a:lstStyle/>
          <a:p>
            <a:r>
              <a:rPr lang="en-US" altLang="en-US" smtClean="0"/>
              <a:t>Module 19.20: Arteries of the trunk</a:t>
            </a:r>
            <a:endParaRPr lang="en-US" altLang="en-US" dirty="0" smtClean="0"/>
          </a:p>
        </p:txBody>
      </p:sp>
      <p:sp>
        <p:nvSpPr>
          <p:cNvPr id="191491" name="Content Placeholder 2"/>
          <p:cNvSpPr>
            <a:spLocks noGrp="1"/>
          </p:cNvSpPr>
          <p:nvPr>
            <p:ph idx="1"/>
          </p:nvPr>
        </p:nvSpPr>
        <p:spPr/>
        <p:txBody>
          <a:bodyPr/>
          <a:lstStyle/>
          <a:p>
            <a:r>
              <a:rPr lang="en-US" altLang="en-US" b="1" dirty="0" smtClean="0"/>
              <a:t>Arteries </a:t>
            </a:r>
            <a:r>
              <a:rPr lang="en-US" altLang="en-US" dirty="0" smtClean="0"/>
              <a:t>(continued)</a:t>
            </a:r>
          </a:p>
          <a:p>
            <a:pPr lvl="1"/>
            <a:r>
              <a:rPr lang="en-US" altLang="en-US" dirty="0" smtClean="0"/>
              <a:t>Visceral branches of thoracic aorta (supply the organs of the chest)</a:t>
            </a:r>
          </a:p>
          <a:p>
            <a:pPr lvl="2"/>
            <a:r>
              <a:rPr lang="en-US" altLang="en-US" b="1" dirty="0" smtClean="0"/>
              <a:t>Bronchial arteries</a:t>
            </a:r>
          </a:p>
          <a:p>
            <a:pPr lvl="3"/>
            <a:r>
              <a:rPr lang="en-US" altLang="en-US" dirty="0" smtClean="0"/>
              <a:t>Supply lung tissues not involved in gas exchange</a:t>
            </a:r>
          </a:p>
          <a:p>
            <a:pPr lvl="2"/>
            <a:r>
              <a:rPr lang="en-US" altLang="en-US" b="1" dirty="0" smtClean="0"/>
              <a:t>Esophageal arteries </a:t>
            </a:r>
          </a:p>
          <a:p>
            <a:pPr lvl="3"/>
            <a:r>
              <a:rPr lang="en-US" altLang="en-US" dirty="0" smtClean="0"/>
              <a:t>Supply the esophagus</a:t>
            </a:r>
          </a:p>
          <a:p>
            <a:pPr lvl="2"/>
            <a:r>
              <a:rPr lang="en-US" altLang="en-US" b="1" dirty="0" smtClean="0"/>
              <a:t>Mediastinal arteries </a:t>
            </a:r>
          </a:p>
          <a:p>
            <a:pPr lvl="3"/>
            <a:r>
              <a:rPr lang="en-US" altLang="en-US" dirty="0" smtClean="0"/>
              <a:t>Supply tissues of the mediastinum</a:t>
            </a:r>
          </a:p>
          <a:p>
            <a:pPr lvl="2"/>
            <a:r>
              <a:rPr lang="en-US" altLang="en-US" b="1" dirty="0" smtClean="0"/>
              <a:t>Pericardial arteries</a:t>
            </a:r>
          </a:p>
          <a:p>
            <a:pPr lvl="3"/>
            <a:r>
              <a:rPr lang="en-US" altLang="en-US" dirty="0" smtClean="0"/>
              <a:t>Supply the pericardium</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43882931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p:nvPr>
        </p:nvSpPr>
        <p:spPr/>
        <p:txBody>
          <a:bodyPr/>
          <a:lstStyle/>
          <a:p>
            <a:r>
              <a:rPr lang="en-US" altLang="en-US" smtClean="0"/>
              <a:t>Arteries of the trunk</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5" name="Picture 62" descr="\\192.168.4.30\conversion\IRDVD\JPG Creation\Martini _VAP3E\Output\Chapter 19\JPEG FILES\Labeled\fig_19_20_01_A-L.jpg"/>
          <p:cNvPicPr>
            <a:picLocks noChangeAspect="1" noChangeArrowheads="1"/>
          </p:cNvPicPr>
          <p:nvPr/>
        </p:nvPicPr>
        <p:blipFill>
          <a:blip r:embed="rId2">
            <a:extLst>
              <a:ext uri="{28A0092B-C50C-407E-A947-70E740481C1C}">
                <a14:useLocalDpi xmlns:a14="http://schemas.microsoft.com/office/drawing/2010/main" val="0"/>
              </a:ext>
            </a:extLst>
          </a:blip>
          <a:srcRect b="2781"/>
          <a:stretch>
            <a:fillRect/>
          </a:stretch>
        </p:blipFill>
        <p:spPr bwMode="auto">
          <a:xfrm>
            <a:off x="298450" y="765171"/>
            <a:ext cx="8547100" cy="5327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71561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r>
              <a:rPr lang="en-US" altLang="en-US" smtClean="0"/>
              <a:t>Module 19.20: Arteries of the trunk</a:t>
            </a:r>
            <a:endParaRPr lang="en-US" altLang="en-US" dirty="0" smtClean="0"/>
          </a:p>
        </p:txBody>
      </p:sp>
      <p:sp>
        <p:nvSpPr>
          <p:cNvPr id="193539" name="Content Placeholder 2"/>
          <p:cNvSpPr>
            <a:spLocks noGrp="1"/>
          </p:cNvSpPr>
          <p:nvPr>
            <p:ph idx="1"/>
          </p:nvPr>
        </p:nvSpPr>
        <p:spPr/>
        <p:txBody>
          <a:bodyPr/>
          <a:lstStyle/>
          <a:p>
            <a:r>
              <a:rPr lang="en-US" altLang="en-US" b="1" dirty="0" smtClean="0"/>
              <a:t>Arteries</a:t>
            </a:r>
            <a:r>
              <a:rPr lang="en-US" altLang="en-US" dirty="0" smtClean="0"/>
              <a:t> (continued)</a:t>
            </a:r>
          </a:p>
          <a:p>
            <a:pPr lvl="1"/>
            <a:r>
              <a:rPr lang="en-US" altLang="en-US" dirty="0" smtClean="0"/>
              <a:t>Major paired branches of the abdominal aorta</a:t>
            </a:r>
          </a:p>
          <a:p>
            <a:pPr lvl="2"/>
            <a:r>
              <a:rPr lang="en-US" altLang="en-US" b="1" dirty="0" smtClean="0"/>
              <a:t>Inferior phrenic arteries</a:t>
            </a:r>
            <a:r>
              <a:rPr lang="en-US" altLang="en-US" dirty="0" smtClean="0"/>
              <a:t> (supply the inferior diaphragm and esophagus)</a:t>
            </a:r>
          </a:p>
          <a:p>
            <a:pPr lvl="2"/>
            <a:r>
              <a:rPr lang="en-US" altLang="en-US" b="1" dirty="0" smtClean="0"/>
              <a:t>Adrenal arteries</a:t>
            </a:r>
            <a:r>
              <a:rPr lang="en-US" altLang="en-US" dirty="0" smtClean="0"/>
              <a:t> (supply the adrenal glands)</a:t>
            </a:r>
          </a:p>
          <a:p>
            <a:pPr lvl="2"/>
            <a:r>
              <a:rPr lang="en-US" altLang="en-US" b="1" dirty="0" smtClean="0"/>
              <a:t>Renal arteries</a:t>
            </a:r>
            <a:r>
              <a:rPr lang="en-US" altLang="en-US" dirty="0" smtClean="0"/>
              <a:t> (supply the kidneys)</a:t>
            </a:r>
          </a:p>
          <a:p>
            <a:pPr lvl="2"/>
            <a:r>
              <a:rPr lang="en-US" altLang="en-US" b="1" dirty="0" smtClean="0"/>
              <a:t>Gonadal arteries</a:t>
            </a:r>
            <a:r>
              <a:rPr lang="en-US" altLang="en-US" dirty="0" smtClean="0"/>
              <a:t> (supply the gonads)</a:t>
            </a:r>
          </a:p>
          <a:p>
            <a:pPr lvl="3"/>
            <a:r>
              <a:rPr lang="en-US" altLang="en-US" dirty="0" smtClean="0"/>
              <a:t>Called testicular arteries in males</a:t>
            </a:r>
          </a:p>
          <a:p>
            <a:pPr lvl="3"/>
            <a:r>
              <a:rPr lang="en-US" altLang="en-US" dirty="0" smtClean="0"/>
              <a:t>Called ovarian arteries in females</a:t>
            </a:r>
          </a:p>
          <a:p>
            <a:pPr lvl="2"/>
            <a:r>
              <a:rPr lang="en-US" altLang="en-US" b="1" dirty="0" smtClean="0"/>
              <a:t>Lumbar arteries</a:t>
            </a:r>
            <a:r>
              <a:rPr lang="en-US" altLang="en-US" dirty="0" smtClean="0"/>
              <a:t> (supply the vertebrae, spinal cord, abdominal wall)</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20516579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r>
              <a:rPr lang="en-US" altLang="en-US" smtClean="0"/>
              <a:t>Module 19.20: Arteries of the trunk</a:t>
            </a:r>
            <a:endParaRPr lang="en-US" altLang="en-US" dirty="0" smtClean="0"/>
          </a:p>
        </p:txBody>
      </p:sp>
      <p:sp>
        <p:nvSpPr>
          <p:cNvPr id="194563" name="Content Placeholder 2"/>
          <p:cNvSpPr>
            <a:spLocks noGrp="1"/>
          </p:cNvSpPr>
          <p:nvPr>
            <p:ph idx="1"/>
          </p:nvPr>
        </p:nvSpPr>
        <p:spPr/>
        <p:txBody>
          <a:bodyPr/>
          <a:lstStyle/>
          <a:p>
            <a:r>
              <a:rPr lang="en-US" altLang="en-US" b="1" dirty="0" smtClean="0"/>
              <a:t>Arteries</a:t>
            </a:r>
            <a:r>
              <a:rPr lang="en-US" altLang="en-US" dirty="0" smtClean="0"/>
              <a:t> (continued)</a:t>
            </a:r>
          </a:p>
          <a:p>
            <a:pPr lvl="1"/>
            <a:r>
              <a:rPr lang="en-US" altLang="en-US" dirty="0" smtClean="0"/>
              <a:t>Major unpaired branches of the abdominal aorta</a:t>
            </a:r>
          </a:p>
          <a:p>
            <a:pPr lvl="2"/>
            <a:r>
              <a:rPr lang="en-US" altLang="en-US" b="1" dirty="0" smtClean="0"/>
              <a:t>Celiac</a:t>
            </a:r>
            <a:r>
              <a:rPr lang="en-US" altLang="en-US" dirty="0" smtClean="0"/>
              <a:t> </a:t>
            </a:r>
            <a:r>
              <a:rPr lang="en-US" altLang="en-US" b="1" dirty="0" smtClean="0"/>
              <a:t>trunk</a:t>
            </a:r>
            <a:r>
              <a:rPr lang="en-US" altLang="en-US" dirty="0" smtClean="0"/>
              <a:t> (three branches)</a:t>
            </a:r>
          </a:p>
          <a:p>
            <a:pPr marL="1431925" lvl="3" indent="-457200">
              <a:buFont typeface="+mj-lt"/>
              <a:buAutoNum type="arabicPeriod"/>
            </a:pPr>
            <a:r>
              <a:rPr lang="en-US" altLang="en-US" dirty="0" smtClean="0"/>
              <a:t>Left gastric artery (stomach and inferior esophagus)</a:t>
            </a:r>
          </a:p>
          <a:p>
            <a:pPr marL="1431925" lvl="3" indent="-457200">
              <a:buFont typeface="+mj-lt"/>
              <a:buAutoNum type="arabicPeriod"/>
            </a:pPr>
            <a:r>
              <a:rPr lang="en-US" altLang="en-US" dirty="0" smtClean="0"/>
              <a:t>Splenic artery (spleen and stomach arteries)</a:t>
            </a:r>
          </a:p>
          <a:p>
            <a:pPr marL="1431925" lvl="3" indent="-457200">
              <a:buFont typeface="+mj-lt"/>
              <a:buAutoNum type="arabicPeriod"/>
            </a:pPr>
            <a:r>
              <a:rPr lang="en-US" altLang="en-US" dirty="0" smtClean="0"/>
              <a:t>Common hepatic artery (arteries to liver, stomach, gallbladder, and proximal small intestine)</a:t>
            </a:r>
          </a:p>
          <a:p>
            <a:pPr lvl="2"/>
            <a:r>
              <a:rPr lang="en-US" altLang="en-US" b="1" dirty="0" smtClean="0"/>
              <a:t>Superior mesenteric artery</a:t>
            </a:r>
            <a:r>
              <a:rPr lang="en-US" altLang="en-US" dirty="0" smtClean="0"/>
              <a:t> (pancreas, duodenum, most of large intestine)</a:t>
            </a:r>
          </a:p>
          <a:p>
            <a:pPr lvl="2"/>
            <a:r>
              <a:rPr lang="en-US" altLang="en-US" b="1" dirty="0" smtClean="0"/>
              <a:t>Inferior mesenteric artery</a:t>
            </a:r>
            <a:r>
              <a:rPr lang="en-US" altLang="en-US" dirty="0" smtClean="0"/>
              <a:t> (colon and rectum)</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03911980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p:txBody>
          <a:bodyPr/>
          <a:lstStyle/>
          <a:p>
            <a:r>
              <a:rPr lang="en-US" altLang="en-US" dirty="0" smtClean="0"/>
              <a:t>Module 19.20: . . .are drained by the superior and inferior venae </a:t>
            </a:r>
            <a:r>
              <a:rPr lang="en-US" altLang="en-US" dirty="0" err="1" smtClean="0"/>
              <a:t>cavae</a:t>
            </a:r>
            <a:endParaRPr lang="en-US" altLang="en-US" dirty="0" smtClean="0"/>
          </a:p>
        </p:txBody>
      </p:sp>
      <p:sp>
        <p:nvSpPr>
          <p:cNvPr id="195587" name="Content Placeholder 2"/>
          <p:cNvSpPr>
            <a:spLocks noGrp="1"/>
          </p:cNvSpPr>
          <p:nvPr>
            <p:ph idx="1"/>
          </p:nvPr>
        </p:nvSpPr>
        <p:spPr/>
        <p:txBody>
          <a:bodyPr/>
          <a:lstStyle/>
          <a:p>
            <a:r>
              <a:rPr lang="en-US" altLang="en-US" b="1" dirty="0" smtClean="0"/>
              <a:t>Veins</a:t>
            </a:r>
          </a:p>
          <a:p>
            <a:pPr lvl="1"/>
            <a:r>
              <a:rPr lang="en-US" altLang="en-US" dirty="0" smtClean="0"/>
              <a:t>Superior vena cava drains blood from the head, neck, shoulders, chest, and upper limbs</a:t>
            </a:r>
          </a:p>
          <a:p>
            <a:pPr lvl="2"/>
            <a:r>
              <a:rPr lang="en-US" altLang="en-US" dirty="0" smtClean="0"/>
              <a:t>Major collecting vessels of the trunk</a:t>
            </a:r>
          </a:p>
          <a:p>
            <a:pPr lvl="2"/>
            <a:r>
              <a:rPr lang="en-US" altLang="en-US" b="1" dirty="0" smtClean="0"/>
              <a:t>Azygos vein</a:t>
            </a:r>
            <a:r>
              <a:rPr lang="en-US" altLang="en-US" dirty="0" smtClean="0"/>
              <a:t> (major branch of superior vena cava) </a:t>
            </a:r>
          </a:p>
          <a:p>
            <a:pPr lvl="2"/>
            <a:r>
              <a:rPr lang="en-US" altLang="en-US" b="1" dirty="0" err="1" smtClean="0"/>
              <a:t>Hemiazygos</a:t>
            </a:r>
            <a:r>
              <a:rPr lang="en-US" altLang="en-US" b="1" dirty="0" smtClean="0"/>
              <a:t> vein</a:t>
            </a:r>
            <a:r>
              <a:rPr lang="en-US" altLang="en-US" dirty="0" smtClean="0"/>
              <a:t> (drains into the azygos vein; may drain into left brachiocephalic vein)</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15404999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altLang="en-US" smtClean="0"/>
              <a:t>Module 19.20: Veins of the trunk</a:t>
            </a:r>
            <a:endParaRPr lang="en-US" altLang="en-US" dirty="0" smtClean="0"/>
          </a:p>
        </p:txBody>
      </p:sp>
      <p:sp>
        <p:nvSpPr>
          <p:cNvPr id="196611" name="Content Placeholder 2"/>
          <p:cNvSpPr>
            <a:spLocks noGrp="1"/>
          </p:cNvSpPr>
          <p:nvPr>
            <p:ph idx="1"/>
          </p:nvPr>
        </p:nvSpPr>
        <p:spPr/>
        <p:txBody>
          <a:bodyPr/>
          <a:lstStyle/>
          <a:p>
            <a:r>
              <a:rPr lang="en-US" altLang="en-US" b="1" dirty="0" smtClean="0"/>
              <a:t>Veins</a:t>
            </a:r>
            <a:r>
              <a:rPr lang="en-US" altLang="en-US" dirty="0" smtClean="0"/>
              <a:t> (continued)</a:t>
            </a:r>
          </a:p>
          <a:p>
            <a:pPr lvl="1"/>
            <a:r>
              <a:rPr lang="en-US" altLang="en-US" dirty="0" smtClean="0"/>
              <a:t>Drainage into the azygos vein and </a:t>
            </a:r>
            <a:r>
              <a:rPr lang="en-US" altLang="en-US" dirty="0" err="1" smtClean="0"/>
              <a:t>hemiazgos</a:t>
            </a:r>
            <a:r>
              <a:rPr lang="en-US" altLang="en-US" dirty="0" smtClean="0"/>
              <a:t> vein from the:</a:t>
            </a:r>
          </a:p>
          <a:p>
            <a:pPr marL="1027113" lvl="2" indent="-457200">
              <a:buFont typeface="+mj-lt"/>
              <a:buAutoNum type="arabicPeriod"/>
            </a:pPr>
            <a:r>
              <a:rPr lang="en-US" dirty="0"/>
              <a:t>​</a:t>
            </a:r>
            <a:r>
              <a:rPr lang="en-US" altLang="en-US" b="1" dirty="0" smtClean="0"/>
              <a:t>Intercostal veins</a:t>
            </a:r>
            <a:r>
              <a:rPr lang="en-US" altLang="en-US" dirty="0" smtClean="0"/>
              <a:t> (chest muscles)</a:t>
            </a:r>
          </a:p>
          <a:p>
            <a:pPr marL="1027113" lvl="2" indent="-457200">
              <a:buFont typeface="+mj-lt"/>
              <a:buAutoNum type="arabicPeriod"/>
            </a:pPr>
            <a:r>
              <a:rPr lang="en-US" dirty="0"/>
              <a:t>​</a:t>
            </a:r>
            <a:r>
              <a:rPr lang="en-US" altLang="en-US" b="1" dirty="0" smtClean="0"/>
              <a:t>Esophageal veins</a:t>
            </a:r>
            <a:r>
              <a:rPr lang="en-US" altLang="en-US" dirty="0" smtClean="0"/>
              <a:t> (inferior esophagus)</a:t>
            </a:r>
          </a:p>
          <a:p>
            <a:pPr marL="1027113" lvl="2" indent="-457200">
              <a:buFont typeface="+mj-lt"/>
              <a:buAutoNum type="arabicPeriod"/>
            </a:pPr>
            <a:r>
              <a:rPr lang="en-US" dirty="0"/>
              <a:t>​</a:t>
            </a:r>
            <a:r>
              <a:rPr lang="en-US" altLang="en-US" b="1" dirty="0" smtClean="0"/>
              <a:t>Bronchial veins</a:t>
            </a:r>
            <a:r>
              <a:rPr lang="en-US" altLang="en-US" dirty="0" smtClean="0"/>
              <a:t> (passageways of lungs)</a:t>
            </a:r>
          </a:p>
          <a:p>
            <a:pPr marL="1027113" lvl="2" indent="-457200">
              <a:buFont typeface="+mj-lt"/>
              <a:buAutoNum type="arabicPeriod"/>
            </a:pPr>
            <a:r>
              <a:rPr lang="en-US" dirty="0"/>
              <a:t>​</a:t>
            </a:r>
            <a:r>
              <a:rPr lang="en-US" altLang="en-US" b="1" dirty="0" err="1" smtClean="0"/>
              <a:t>Mediastinal</a:t>
            </a:r>
            <a:r>
              <a:rPr lang="en-US" altLang="en-US" b="1" dirty="0" smtClean="0"/>
              <a:t> veins</a:t>
            </a:r>
            <a:r>
              <a:rPr lang="en-US" altLang="en-US" dirty="0" smtClean="0"/>
              <a:t> (mediastinal structures)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31232232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lstStyle/>
          <a:p>
            <a:r>
              <a:rPr lang="en-US" altLang="en-US" smtClean="0"/>
              <a:t>Veins of the trunk</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5" name="Picture 63" descr="\\192.168.4.30\conversion\IRDVD\JPG Creation\Martini _VAP3E\Output\Chapter 19\JPEG FILES\Labeled\fig_19_20_02_A-L.jpg"/>
          <p:cNvPicPr>
            <a:picLocks noChangeAspect="1" noChangeArrowheads="1"/>
          </p:cNvPicPr>
          <p:nvPr/>
        </p:nvPicPr>
        <p:blipFill>
          <a:blip r:embed="rId2">
            <a:extLst>
              <a:ext uri="{28A0092B-C50C-407E-A947-70E740481C1C}">
                <a14:useLocalDpi xmlns:a14="http://schemas.microsoft.com/office/drawing/2010/main" val="0"/>
              </a:ext>
            </a:extLst>
          </a:blip>
          <a:srcRect b="2973"/>
          <a:stretch>
            <a:fillRect/>
          </a:stretch>
        </p:blipFill>
        <p:spPr bwMode="auto">
          <a:xfrm>
            <a:off x="298450" y="942171"/>
            <a:ext cx="8547100" cy="4973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60207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altLang="en-US" smtClean="0"/>
              <a:t>Module 19.20: Veins of the trunk</a:t>
            </a:r>
            <a:endParaRPr lang="en-US" altLang="en-US" dirty="0" smtClean="0"/>
          </a:p>
        </p:txBody>
      </p:sp>
      <p:sp>
        <p:nvSpPr>
          <p:cNvPr id="198659" name="Content Placeholder 2"/>
          <p:cNvSpPr>
            <a:spLocks noGrp="1"/>
          </p:cNvSpPr>
          <p:nvPr>
            <p:ph idx="1"/>
          </p:nvPr>
        </p:nvSpPr>
        <p:spPr/>
        <p:txBody>
          <a:bodyPr/>
          <a:lstStyle/>
          <a:p>
            <a:r>
              <a:rPr lang="en-US" altLang="en-US" b="1" dirty="0" smtClean="0"/>
              <a:t>Veins</a:t>
            </a:r>
            <a:r>
              <a:rPr lang="en-US" altLang="en-US" dirty="0" smtClean="0"/>
              <a:t> (continued)</a:t>
            </a:r>
          </a:p>
          <a:p>
            <a:pPr lvl="1"/>
            <a:r>
              <a:rPr lang="en-US" altLang="en-US" dirty="0" smtClean="0"/>
              <a:t>The inferior vena cava collects most of the blood inferior to the diaphragm</a:t>
            </a:r>
          </a:p>
          <a:p>
            <a:pPr lvl="1"/>
            <a:r>
              <a:rPr lang="en-US" altLang="en-US" dirty="0" smtClean="0"/>
              <a:t>Major tributaries of inferior vena cava</a:t>
            </a:r>
          </a:p>
          <a:p>
            <a:pPr lvl="2"/>
            <a:r>
              <a:rPr lang="en-US" altLang="en-US" b="1" dirty="0" smtClean="0"/>
              <a:t>Lumbar veins</a:t>
            </a:r>
            <a:r>
              <a:rPr lang="en-US" altLang="en-US" dirty="0" smtClean="0"/>
              <a:t> (lumbar portion of abdomen)</a:t>
            </a:r>
          </a:p>
          <a:p>
            <a:pPr lvl="2"/>
            <a:r>
              <a:rPr lang="en-US" altLang="en-US" b="1" dirty="0" smtClean="0"/>
              <a:t>Gonadal</a:t>
            </a:r>
            <a:r>
              <a:rPr lang="en-US" altLang="en-US" dirty="0" smtClean="0"/>
              <a:t> (ovarian or testicular) veins (gonads)</a:t>
            </a:r>
          </a:p>
          <a:p>
            <a:pPr lvl="2"/>
            <a:r>
              <a:rPr lang="en-US" altLang="en-US" b="1" dirty="0" smtClean="0"/>
              <a:t>Hepatic veins</a:t>
            </a:r>
            <a:r>
              <a:rPr lang="en-US" altLang="en-US" dirty="0" smtClean="0"/>
              <a:t> (liver)</a:t>
            </a:r>
          </a:p>
          <a:p>
            <a:pPr lvl="2"/>
            <a:r>
              <a:rPr lang="en-US" altLang="en-US" b="1" dirty="0" smtClean="0"/>
              <a:t>Renal veins</a:t>
            </a:r>
            <a:r>
              <a:rPr lang="en-US" altLang="en-US" dirty="0" smtClean="0"/>
              <a:t> (kidneys)</a:t>
            </a:r>
          </a:p>
          <a:p>
            <a:pPr lvl="3"/>
            <a:r>
              <a:rPr lang="en-US" altLang="en-US" dirty="0" smtClean="0"/>
              <a:t>Largest branches of the inferior vena cava</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812501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Module 19.2: Arteries and veins</a:t>
            </a:r>
            <a:endParaRPr lang="en-US" altLang="en-US" dirty="0" smtClean="0"/>
          </a:p>
        </p:txBody>
      </p:sp>
      <p:sp>
        <p:nvSpPr>
          <p:cNvPr id="3" name="Content Placeholder 2"/>
          <p:cNvSpPr>
            <a:spLocks noGrp="1"/>
          </p:cNvSpPr>
          <p:nvPr>
            <p:ph idx="1"/>
          </p:nvPr>
        </p:nvSpPr>
        <p:spPr/>
        <p:txBody>
          <a:bodyPr/>
          <a:lstStyle/>
          <a:p>
            <a:r>
              <a:rPr lang="en-US" b="1" dirty="0" smtClean="0"/>
              <a:t>Five general blood vessel classes</a:t>
            </a:r>
            <a:r>
              <a:rPr lang="en-US" dirty="0" smtClean="0"/>
              <a:t> (continued)</a:t>
            </a:r>
          </a:p>
          <a:p>
            <a:pPr marL="690563" lvl="1" indent="-514350">
              <a:buFont typeface="+mj-lt"/>
              <a:buAutoNum type="arabicPeriod" startAt="5"/>
            </a:pPr>
            <a:r>
              <a:rPr lang="en-US" dirty="0"/>
              <a:t>​</a:t>
            </a:r>
            <a:r>
              <a:rPr lang="en-US" b="1" dirty="0" smtClean="0"/>
              <a:t>Veins</a:t>
            </a:r>
            <a:r>
              <a:rPr lang="en-US" dirty="0" smtClean="0"/>
              <a:t> (continued)</a:t>
            </a:r>
          </a:p>
          <a:p>
            <a:pPr lvl="2"/>
            <a:r>
              <a:rPr lang="en-US" b="1" dirty="0" smtClean="0"/>
              <a:t>Large veins </a:t>
            </a:r>
          </a:p>
          <a:p>
            <a:pPr lvl="3"/>
            <a:r>
              <a:rPr lang="en-US" dirty="0" smtClean="0"/>
              <a:t>Contain all three vessel </a:t>
            </a:r>
            <a:br>
              <a:rPr lang="en-US" dirty="0" smtClean="0"/>
            </a:br>
            <a:r>
              <a:rPr lang="en-US" dirty="0" smtClean="0"/>
              <a:t>wall layers</a:t>
            </a:r>
          </a:p>
          <a:p>
            <a:pPr lvl="4"/>
            <a:r>
              <a:rPr lang="en-US" dirty="0" smtClean="0"/>
              <a:t>Thin tunica media </a:t>
            </a:r>
            <a:br>
              <a:rPr lang="en-US" dirty="0" smtClean="0"/>
            </a:br>
            <a:r>
              <a:rPr lang="en-US" dirty="0" smtClean="0"/>
              <a:t>surrounded by thick </a:t>
            </a:r>
            <a:br>
              <a:rPr lang="en-US" dirty="0" smtClean="0"/>
            </a:br>
            <a:r>
              <a:rPr lang="en-US" dirty="0" smtClean="0"/>
              <a:t>tunica externa</a:t>
            </a:r>
          </a:p>
          <a:p>
            <a:pPr lvl="3"/>
            <a:r>
              <a:rPr lang="en-US" dirty="0" smtClean="0"/>
              <a:t>Include superior and inferior </a:t>
            </a:r>
            <a:br>
              <a:rPr lang="en-US" dirty="0" smtClean="0"/>
            </a:br>
            <a:r>
              <a:rPr lang="en-US" dirty="0" smtClean="0"/>
              <a:t>venae </a:t>
            </a:r>
            <a:r>
              <a:rPr lang="en-US" dirty="0" err="1" smtClean="0"/>
              <a:t>cavae</a:t>
            </a:r>
            <a:r>
              <a:rPr lang="en-US" dirty="0" smtClean="0"/>
              <a:t> and tributaries</a:t>
            </a:r>
          </a:p>
        </p:txBody>
      </p:sp>
      <p:sp>
        <p:nvSpPr>
          <p:cNvPr id="13" name="Footer Placeholder 12"/>
          <p:cNvSpPr>
            <a:spLocks noGrp="1"/>
          </p:cNvSpPr>
          <p:nvPr>
            <p:ph type="ftr" sz="quarter" idx="10"/>
          </p:nvPr>
        </p:nvSpPr>
        <p:spPr/>
        <p:txBody>
          <a:bodyPr/>
          <a:lstStyle/>
          <a:p>
            <a:pPr>
              <a:defRPr/>
            </a:pPr>
            <a:r>
              <a:rPr lang="en-US" smtClean="0"/>
              <a:t>© 2018 Pearson Education, Inc.</a:t>
            </a:r>
            <a:endParaRPr lang="en-US" dirty="0"/>
          </a:p>
        </p:txBody>
      </p:sp>
      <p:pic>
        <p:nvPicPr>
          <p:cNvPr id="7" name="Picture 7" descr="\\192.168.4.30\conversion\IRDVD\JPG Creation\Martini _VAP3E\Output\Chapter 19\JPEG FILES\Labeled\fig_19_02_02_A-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716239" y="1554954"/>
            <a:ext cx="3018186" cy="485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36405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p:txBody>
          <a:bodyPr/>
          <a:lstStyle/>
          <a:p>
            <a:r>
              <a:rPr lang="en-US" altLang="en-US" smtClean="0"/>
              <a:t>Module 19.20: Veins of the trunk</a:t>
            </a:r>
            <a:endParaRPr lang="en-US" altLang="en-US" dirty="0" smtClean="0"/>
          </a:p>
        </p:txBody>
      </p:sp>
      <p:sp>
        <p:nvSpPr>
          <p:cNvPr id="199683" name="Content Placeholder 2"/>
          <p:cNvSpPr>
            <a:spLocks noGrp="1"/>
          </p:cNvSpPr>
          <p:nvPr>
            <p:ph idx="1"/>
          </p:nvPr>
        </p:nvSpPr>
        <p:spPr/>
        <p:txBody>
          <a:bodyPr/>
          <a:lstStyle/>
          <a:p>
            <a:r>
              <a:rPr lang="en-US" altLang="en-US" b="1" dirty="0" smtClean="0"/>
              <a:t>Veins</a:t>
            </a:r>
            <a:r>
              <a:rPr lang="en-US" altLang="en-US" dirty="0" smtClean="0"/>
              <a:t> (continued)</a:t>
            </a:r>
          </a:p>
          <a:p>
            <a:pPr lvl="1"/>
            <a:r>
              <a:rPr lang="en-US" altLang="en-US" dirty="0" smtClean="0"/>
              <a:t>Major tributaries of inferior vena cava (continued)</a:t>
            </a:r>
          </a:p>
          <a:p>
            <a:pPr lvl="2"/>
            <a:r>
              <a:rPr lang="en-US" altLang="en-US" b="1" dirty="0" smtClean="0"/>
              <a:t>Adrenal veins</a:t>
            </a:r>
            <a:r>
              <a:rPr lang="en-US" altLang="en-US" dirty="0" smtClean="0"/>
              <a:t> (adrenal glands)</a:t>
            </a:r>
          </a:p>
          <a:p>
            <a:pPr lvl="2"/>
            <a:r>
              <a:rPr lang="en-US" altLang="en-US" b="1" dirty="0" smtClean="0"/>
              <a:t>Phrenic veins</a:t>
            </a:r>
            <a:r>
              <a:rPr lang="en-US" altLang="en-US" dirty="0" smtClean="0"/>
              <a:t> (diaphragm)</a:t>
            </a:r>
          </a:p>
          <a:p>
            <a:pPr lvl="3"/>
            <a:r>
              <a:rPr lang="en-US" altLang="en-US" dirty="0" smtClean="0"/>
              <a:t>Only the right phrenic vein drains into the inferior vena cava</a:t>
            </a:r>
          </a:p>
          <a:p>
            <a:pPr lvl="3"/>
            <a:r>
              <a:rPr lang="en-US" altLang="en-US" dirty="0" smtClean="0"/>
              <a:t>The left phrenic vein drains into the left renal vein</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99822975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altLang="en-US" smtClean="0"/>
              <a:t>Module 19.20: Review</a:t>
            </a:r>
            <a:endParaRPr lang="en-US" altLang="en-US" dirty="0" smtClean="0"/>
          </a:p>
        </p:txBody>
      </p:sp>
      <p:sp>
        <p:nvSpPr>
          <p:cNvPr id="258051" name="Content Placeholder 2"/>
          <p:cNvSpPr>
            <a:spLocks noGrp="1"/>
          </p:cNvSpPr>
          <p:nvPr>
            <p:ph idx="1"/>
          </p:nvPr>
        </p:nvSpPr>
        <p:spPr/>
        <p:txBody>
          <a:bodyPr/>
          <a:lstStyle/>
          <a:p>
            <a:r>
              <a:rPr lang="en-US" altLang="en-US" dirty="0" smtClean="0"/>
              <a:t>Which vessel collects most of the venous blood inferior to the diaphragm?</a:t>
            </a:r>
          </a:p>
          <a:p>
            <a:r>
              <a:rPr lang="en-US" altLang="en-US" dirty="0" smtClean="0"/>
              <a:t>Identify the major branches of the inferior vena cava.</a:t>
            </a:r>
          </a:p>
          <a:p>
            <a:r>
              <a:rPr lang="en-US" altLang="en-US" dirty="0" smtClean="0"/>
              <a:t>Grace is in an automobile accident, and her celiac trunk is ruptured. Which organs will be affected most directly by this injury?</a:t>
            </a:r>
          </a:p>
          <a:p>
            <a:endParaRPr lang="en-US" altLang="en-US" dirty="0" smtClean="0"/>
          </a:p>
          <a:p>
            <a:pPr marL="0" indent="0">
              <a:buNone/>
            </a:pPr>
            <a:r>
              <a:rPr lang="en-US" altLang="en-US" i="1" dirty="0" smtClean="0"/>
              <a:t>Learning Outcome: </a:t>
            </a:r>
            <a:r>
              <a:rPr lang="en-US" altLang="en-US" dirty="0" smtClean="0"/>
              <a:t>Identify the branches of the descending aorta and the branches of the venae </a:t>
            </a:r>
            <a:r>
              <a:rPr lang="en-US" altLang="en-US" dirty="0" err="1" smtClean="0"/>
              <a:t>cavae</a:t>
            </a:r>
            <a:r>
              <a:rPr lang="en-US" altLang="en-US" dirty="0" smtClean="0"/>
              <a:t>, and name the areas each serves. </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12567763"/>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r>
              <a:rPr lang="en-US" altLang="en-US" dirty="0" smtClean="0"/>
              <a:t>Module 19.21: The viscera supplied by the celiac trunk and mesenteric arteries . . . </a:t>
            </a:r>
          </a:p>
        </p:txBody>
      </p:sp>
      <p:sp>
        <p:nvSpPr>
          <p:cNvPr id="201731" name="Content Placeholder 2"/>
          <p:cNvSpPr>
            <a:spLocks noGrp="1"/>
          </p:cNvSpPr>
          <p:nvPr>
            <p:ph idx="1"/>
          </p:nvPr>
        </p:nvSpPr>
        <p:spPr/>
        <p:txBody>
          <a:bodyPr/>
          <a:lstStyle/>
          <a:p>
            <a:r>
              <a:rPr lang="en-US" altLang="en-US" b="1" dirty="0" smtClean="0"/>
              <a:t>Arteries </a:t>
            </a:r>
          </a:p>
          <a:p>
            <a:pPr lvl="1"/>
            <a:r>
              <a:rPr lang="en-US" altLang="en-US" dirty="0" smtClean="0"/>
              <a:t>The </a:t>
            </a:r>
            <a:r>
              <a:rPr lang="en-US" altLang="en-US" b="1" dirty="0" smtClean="0"/>
              <a:t>celiac</a:t>
            </a:r>
            <a:r>
              <a:rPr lang="en-US" altLang="en-US" dirty="0" smtClean="0"/>
              <a:t> </a:t>
            </a:r>
            <a:r>
              <a:rPr lang="en-US" altLang="en-US" b="1" dirty="0" smtClean="0"/>
              <a:t>trunk</a:t>
            </a:r>
          </a:p>
          <a:p>
            <a:pPr lvl="2"/>
            <a:r>
              <a:rPr lang="en-US" altLang="en-US" dirty="0" smtClean="0"/>
              <a:t>Divides into the common hepatic artery, left gastric artery, and splenic artery</a:t>
            </a:r>
          </a:p>
          <a:p>
            <a:pPr lvl="1"/>
            <a:r>
              <a:rPr lang="en-US" altLang="en-US" dirty="0" smtClean="0"/>
              <a:t>Branches of the </a:t>
            </a:r>
            <a:r>
              <a:rPr lang="en-US" altLang="en-US" b="1" dirty="0" smtClean="0"/>
              <a:t>common hepatic artery</a:t>
            </a:r>
          </a:p>
          <a:p>
            <a:pPr lvl="2"/>
            <a:r>
              <a:rPr lang="en-US" altLang="en-US" dirty="0" smtClean="0"/>
              <a:t>Hepatic artery proper (liver)</a:t>
            </a:r>
          </a:p>
          <a:p>
            <a:pPr lvl="2"/>
            <a:r>
              <a:rPr lang="en-US" altLang="en-US" dirty="0" smtClean="0"/>
              <a:t>Cystic (gallbladder)</a:t>
            </a:r>
          </a:p>
          <a:p>
            <a:pPr lvl="2"/>
            <a:r>
              <a:rPr lang="en-US" altLang="en-US" dirty="0" smtClean="0"/>
              <a:t>Gastroduodenal (stomach and duodenum)</a:t>
            </a:r>
          </a:p>
          <a:p>
            <a:pPr lvl="2"/>
            <a:r>
              <a:rPr lang="en-US" altLang="en-US" dirty="0" smtClean="0"/>
              <a:t>Right gastric (stomach)</a:t>
            </a:r>
          </a:p>
          <a:p>
            <a:pPr lvl="2"/>
            <a:r>
              <a:rPr lang="en-US" altLang="en-US" dirty="0" smtClean="0"/>
              <a:t>Right gastro-epiploic (stomach and duodenum)</a:t>
            </a:r>
          </a:p>
          <a:p>
            <a:pPr lvl="2"/>
            <a:r>
              <a:rPr lang="en-US" altLang="en-US" dirty="0" smtClean="0"/>
              <a:t>Superior pancreaticoduodenal (duodenum)</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74268067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p:txBody>
          <a:bodyPr/>
          <a:lstStyle/>
          <a:p>
            <a:r>
              <a:rPr lang="en-US" altLang="en-US" smtClean="0"/>
              <a:t>Module 19.21: Arteries of the viscera</a:t>
            </a:r>
            <a:endParaRPr lang="en-US" altLang="en-US" dirty="0" smtClean="0"/>
          </a:p>
        </p:txBody>
      </p:sp>
      <p:sp>
        <p:nvSpPr>
          <p:cNvPr id="202755" name="Content Placeholder 2"/>
          <p:cNvSpPr>
            <a:spLocks noGrp="1"/>
          </p:cNvSpPr>
          <p:nvPr>
            <p:ph idx="1"/>
          </p:nvPr>
        </p:nvSpPr>
        <p:spPr/>
        <p:txBody>
          <a:bodyPr/>
          <a:lstStyle/>
          <a:p>
            <a:r>
              <a:rPr lang="en-US" altLang="en-US" b="1" dirty="0" smtClean="0"/>
              <a:t>Arteries</a:t>
            </a:r>
            <a:r>
              <a:rPr lang="en-US" altLang="en-US" dirty="0" smtClean="0"/>
              <a:t> (continued)</a:t>
            </a:r>
          </a:p>
          <a:p>
            <a:pPr lvl="1"/>
            <a:r>
              <a:rPr lang="en-US" altLang="en-US" b="1" dirty="0" smtClean="0"/>
              <a:t>Superior mesenteric artery</a:t>
            </a:r>
          </a:p>
          <a:p>
            <a:pPr lvl="2"/>
            <a:r>
              <a:rPr lang="en-US" altLang="en-US" dirty="0" smtClean="0"/>
              <a:t>Supplies the pancreas, duodenum, small intestine, and most of large intestine with these branches:</a:t>
            </a:r>
          </a:p>
          <a:p>
            <a:pPr lvl="3"/>
            <a:r>
              <a:rPr lang="en-US" altLang="en-US" dirty="0" smtClean="0"/>
              <a:t>Inferior pancreaticoduodenal (pancreas and duodenum)</a:t>
            </a:r>
          </a:p>
          <a:p>
            <a:pPr lvl="3"/>
            <a:r>
              <a:rPr lang="en-US" altLang="en-US" dirty="0" smtClean="0"/>
              <a:t>Right colic (large intestine)</a:t>
            </a:r>
          </a:p>
          <a:p>
            <a:pPr lvl="3"/>
            <a:r>
              <a:rPr lang="en-US" altLang="en-US" dirty="0" smtClean="0"/>
              <a:t>Ileocolic (large intestine)</a:t>
            </a:r>
          </a:p>
          <a:p>
            <a:pPr lvl="3"/>
            <a:r>
              <a:rPr lang="en-US" altLang="en-US" dirty="0" smtClean="0"/>
              <a:t>Middle colic (large intestine)</a:t>
            </a:r>
          </a:p>
          <a:p>
            <a:pPr lvl="3"/>
            <a:r>
              <a:rPr lang="en-US" altLang="en-US" dirty="0" smtClean="0"/>
              <a:t>Intestinal arteries (small intestine)</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6102533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p:txBody>
          <a:bodyPr/>
          <a:lstStyle/>
          <a:p>
            <a:r>
              <a:rPr lang="en-US" altLang="en-US" smtClean="0"/>
              <a:t>Module 19.21: Arteries of the viscera</a:t>
            </a:r>
            <a:endParaRPr lang="en-US" altLang="en-US" dirty="0" smtClean="0"/>
          </a:p>
        </p:txBody>
      </p:sp>
      <p:sp>
        <p:nvSpPr>
          <p:cNvPr id="203779" name="Content Placeholder 2"/>
          <p:cNvSpPr>
            <a:spLocks noGrp="1"/>
          </p:cNvSpPr>
          <p:nvPr>
            <p:ph idx="1"/>
          </p:nvPr>
        </p:nvSpPr>
        <p:spPr/>
        <p:txBody>
          <a:bodyPr/>
          <a:lstStyle/>
          <a:p>
            <a:r>
              <a:rPr lang="en-US" altLang="en-US" b="1" dirty="0" smtClean="0"/>
              <a:t>Arteries</a:t>
            </a:r>
            <a:r>
              <a:rPr lang="en-US" altLang="en-US" dirty="0" smtClean="0"/>
              <a:t> (continued)</a:t>
            </a:r>
          </a:p>
          <a:p>
            <a:pPr lvl="1"/>
            <a:r>
              <a:rPr lang="en-US" altLang="en-US" b="1" dirty="0" smtClean="0"/>
              <a:t>Inferior mesenteric artery</a:t>
            </a:r>
          </a:p>
          <a:p>
            <a:pPr lvl="2"/>
            <a:r>
              <a:rPr lang="en-US" altLang="en-US" dirty="0" smtClean="0"/>
              <a:t>Supplies the terminal portions of the colon and rectum with these branches:</a:t>
            </a:r>
          </a:p>
          <a:p>
            <a:pPr lvl="3"/>
            <a:r>
              <a:rPr lang="en-US" altLang="en-US" dirty="0" smtClean="0"/>
              <a:t>Left colic (colon)</a:t>
            </a:r>
          </a:p>
          <a:p>
            <a:pPr lvl="3"/>
            <a:r>
              <a:rPr lang="en-US" altLang="en-US" dirty="0" smtClean="0"/>
              <a:t>Sigmoid (colon)</a:t>
            </a:r>
          </a:p>
          <a:p>
            <a:pPr lvl="3"/>
            <a:r>
              <a:rPr lang="en-US" altLang="en-US" dirty="0" smtClean="0"/>
              <a:t>Rectal (rectum)</a:t>
            </a:r>
          </a:p>
          <a:p>
            <a:pPr lvl="1"/>
            <a:r>
              <a:rPr lang="en-US" altLang="en-US" dirty="0" smtClean="0"/>
              <a:t>Branches of the </a:t>
            </a:r>
            <a:r>
              <a:rPr lang="en-US" altLang="en-US" b="1" dirty="0" smtClean="0"/>
              <a:t>splenic artery</a:t>
            </a:r>
          </a:p>
          <a:p>
            <a:pPr lvl="2"/>
            <a:r>
              <a:rPr lang="en-US" altLang="en-US" dirty="0" smtClean="0"/>
              <a:t>Left gastro-epiploic (stomach)</a:t>
            </a:r>
          </a:p>
          <a:p>
            <a:pPr lvl="2"/>
            <a:r>
              <a:rPr lang="en-US" altLang="en-US" dirty="0" smtClean="0"/>
              <a:t>Pancreatic (pancreas)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14219752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p:txBody>
          <a:bodyPr/>
          <a:lstStyle/>
          <a:p>
            <a:r>
              <a:rPr lang="en-US" altLang="en-US" smtClean="0"/>
              <a:t>Arteries of the viscera</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5" name="Picture 64" descr="\\192.168.4.30\conversion\IRDVD\JPG Creation\Martini _VAP3E\Output\Chapter 19\JPEG FILES\Labeled\fig_19_21_01_A-B-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963613" y="678119"/>
            <a:ext cx="7216775" cy="596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86562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r>
              <a:rPr lang="en-US" altLang="en-US" dirty="0" smtClean="0"/>
              <a:t>Module 19.21: . . . are drained by the branches of the hepatic portal vein</a:t>
            </a:r>
          </a:p>
        </p:txBody>
      </p:sp>
      <p:sp>
        <p:nvSpPr>
          <p:cNvPr id="39938" name="Content Placeholder 2"/>
          <p:cNvSpPr>
            <a:spLocks noGrp="1"/>
          </p:cNvSpPr>
          <p:nvPr>
            <p:ph idx="1"/>
          </p:nvPr>
        </p:nvSpPr>
        <p:spPr/>
        <p:txBody>
          <a:bodyPr/>
          <a:lstStyle/>
          <a:p>
            <a:r>
              <a:rPr lang="en-US" b="1" dirty="0" smtClean="0"/>
              <a:t>Veins</a:t>
            </a:r>
          </a:p>
          <a:p>
            <a:pPr lvl="1"/>
            <a:r>
              <a:rPr lang="en-US" b="1" dirty="0" smtClean="0"/>
              <a:t>Hepatic portal vein</a:t>
            </a:r>
            <a:r>
              <a:rPr lang="en-US" dirty="0" smtClean="0"/>
              <a:t> formed by fusion of:</a:t>
            </a:r>
          </a:p>
          <a:p>
            <a:pPr marL="1027113" lvl="2" indent="-457200">
              <a:buFont typeface="+mj-lt"/>
              <a:buAutoNum type="arabicPeriod"/>
            </a:pPr>
            <a:r>
              <a:rPr lang="en-US" dirty="0"/>
              <a:t>​</a:t>
            </a:r>
            <a:r>
              <a:rPr lang="en-US" b="1" dirty="0" smtClean="0"/>
              <a:t>Superior mesenteric vein</a:t>
            </a:r>
            <a:r>
              <a:rPr lang="en-US" dirty="0" smtClean="0"/>
              <a:t> (carries the largest </a:t>
            </a:r>
            <a:br>
              <a:rPr lang="en-US" dirty="0" smtClean="0"/>
            </a:br>
            <a:r>
              <a:rPr lang="en-US" dirty="0" smtClean="0"/>
              <a:t>volume of blood and the most nutrients)</a:t>
            </a:r>
          </a:p>
          <a:p>
            <a:pPr marL="1027113" lvl="2" indent="-457200">
              <a:buFont typeface="+mj-lt"/>
              <a:buAutoNum type="arabicPeriod"/>
            </a:pPr>
            <a:r>
              <a:rPr lang="en-US" dirty="0"/>
              <a:t>​</a:t>
            </a:r>
            <a:r>
              <a:rPr lang="en-US" b="1" dirty="0" smtClean="0"/>
              <a:t>Inferior mesenteric vein</a:t>
            </a:r>
          </a:p>
          <a:p>
            <a:pPr marL="1027113" lvl="2" indent="-457200">
              <a:buFont typeface="+mj-lt"/>
              <a:buAutoNum type="arabicPeriod"/>
            </a:pPr>
            <a:r>
              <a:rPr lang="en-US" dirty="0"/>
              <a:t>​</a:t>
            </a:r>
            <a:r>
              <a:rPr lang="en-US" b="1" dirty="0" smtClean="0"/>
              <a:t>Splenic vein</a:t>
            </a:r>
          </a:p>
          <a:p>
            <a:pPr lvl="2"/>
            <a:r>
              <a:rPr lang="en-US" dirty="0" smtClean="0"/>
              <a:t>Also receives blood from: </a:t>
            </a:r>
          </a:p>
          <a:p>
            <a:pPr lvl="3"/>
            <a:r>
              <a:rPr lang="en-US" dirty="0" smtClean="0"/>
              <a:t>Left and right </a:t>
            </a:r>
            <a:r>
              <a:rPr lang="en-US" b="1" dirty="0" smtClean="0"/>
              <a:t>gastric</a:t>
            </a:r>
            <a:r>
              <a:rPr lang="en-US" dirty="0" smtClean="0"/>
              <a:t> </a:t>
            </a:r>
            <a:r>
              <a:rPr lang="en-US" b="1" dirty="0" smtClean="0"/>
              <a:t>veins</a:t>
            </a:r>
          </a:p>
          <a:p>
            <a:pPr lvl="3"/>
            <a:r>
              <a:rPr lang="en-US" b="1" dirty="0" smtClean="0"/>
              <a:t>Cystic vein</a:t>
            </a:r>
            <a:endParaRPr lang="en-US" b="1" dirty="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274716171"/>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p:txBody>
          <a:bodyPr/>
          <a:lstStyle/>
          <a:p>
            <a:r>
              <a:rPr lang="en-US" altLang="en-US" smtClean="0"/>
              <a:t>Module 19.21: Veins of the viscera</a:t>
            </a:r>
            <a:endParaRPr lang="en-US" altLang="en-US" dirty="0" smtClean="0"/>
          </a:p>
        </p:txBody>
      </p:sp>
      <p:sp>
        <p:nvSpPr>
          <p:cNvPr id="206851" name="Content Placeholder 2"/>
          <p:cNvSpPr>
            <a:spLocks noGrp="1"/>
          </p:cNvSpPr>
          <p:nvPr>
            <p:ph idx="1"/>
          </p:nvPr>
        </p:nvSpPr>
        <p:spPr/>
        <p:txBody>
          <a:bodyPr/>
          <a:lstStyle/>
          <a:p>
            <a:r>
              <a:rPr lang="en-US" altLang="en-US" b="1" dirty="0" smtClean="0"/>
              <a:t>Veins</a:t>
            </a:r>
            <a:r>
              <a:rPr lang="en-US" altLang="en-US" dirty="0" smtClean="0"/>
              <a:t> (continued)</a:t>
            </a:r>
            <a:endParaRPr lang="en-US" altLang="en-US" b="1" dirty="0" smtClean="0"/>
          </a:p>
          <a:p>
            <a:pPr lvl="1"/>
            <a:r>
              <a:rPr lang="en-US" altLang="en-US" dirty="0" smtClean="0"/>
              <a:t>Circulatory pattern called the </a:t>
            </a:r>
            <a:r>
              <a:rPr lang="en-US" altLang="en-US" b="1" dirty="0" smtClean="0"/>
              <a:t>hepatic portal system</a:t>
            </a:r>
          </a:p>
          <a:p>
            <a:pPr lvl="2"/>
            <a:r>
              <a:rPr lang="en-US" altLang="en-US" dirty="0" smtClean="0"/>
              <a:t>Directs blood with absorbed nutrients from the digestive system to liver for processing</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6" name="Picture 65" descr="\\192.168.4.30\conversion\IRDVD\JPG Creation\Martini _VAP3E\Output\Chapter 19\JPEG FILES\Labeled\fig_19_21_02_B-L.jpg"/>
          <p:cNvPicPr>
            <a:picLocks noChangeAspect="1" noChangeArrowheads="1"/>
          </p:cNvPicPr>
          <p:nvPr/>
        </p:nvPicPr>
        <p:blipFill>
          <a:blip r:embed="rId2">
            <a:extLst>
              <a:ext uri="{28A0092B-C50C-407E-A947-70E740481C1C}">
                <a14:useLocalDpi xmlns:a14="http://schemas.microsoft.com/office/drawing/2010/main" val="0"/>
              </a:ext>
            </a:extLst>
          </a:blip>
          <a:srcRect b="4348"/>
          <a:stretch>
            <a:fillRect/>
          </a:stretch>
        </p:blipFill>
        <p:spPr bwMode="auto">
          <a:xfrm>
            <a:off x="1211627" y="3374255"/>
            <a:ext cx="6757258" cy="2650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18570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title"/>
          </p:nvPr>
        </p:nvSpPr>
        <p:spPr/>
        <p:txBody>
          <a:bodyPr/>
          <a:lstStyle/>
          <a:p>
            <a:r>
              <a:rPr lang="en-US" altLang="en-US" smtClean="0"/>
              <a:t>Module 19.21: Veins of the viscera</a:t>
            </a:r>
            <a:endParaRPr lang="en-US" altLang="en-US" dirty="0" smtClean="0"/>
          </a:p>
        </p:txBody>
      </p:sp>
      <p:sp>
        <p:nvSpPr>
          <p:cNvPr id="207875" name="Content Placeholder 2"/>
          <p:cNvSpPr>
            <a:spLocks noGrp="1"/>
          </p:cNvSpPr>
          <p:nvPr>
            <p:ph idx="1"/>
          </p:nvPr>
        </p:nvSpPr>
        <p:spPr/>
        <p:txBody>
          <a:bodyPr/>
          <a:lstStyle/>
          <a:p>
            <a:r>
              <a:rPr lang="en-US" altLang="en-US" b="1" dirty="0" smtClean="0"/>
              <a:t>Veins</a:t>
            </a:r>
            <a:r>
              <a:rPr lang="en-US" altLang="en-US" dirty="0" smtClean="0"/>
              <a:t> (continued)</a:t>
            </a:r>
          </a:p>
          <a:p>
            <a:pPr lvl="1"/>
            <a:r>
              <a:rPr lang="en-US" altLang="en-US" dirty="0" smtClean="0"/>
              <a:t>Branches of the </a:t>
            </a:r>
            <a:r>
              <a:rPr lang="en-US" altLang="en-US" b="1" dirty="0" smtClean="0"/>
              <a:t>superior mesenteric vein</a:t>
            </a:r>
          </a:p>
          <a:p>
            <a:pPr lvl="2"/>
            <a:r>
              <a:rPr lang="en-US" altLang="en-US" dirty="0" smtClean="0"/>
              <a:t>Pancreaticoduodenal</a:t>
            </a:r>
          </a:p>
          <a:p>
            <a:pPr lvl="2"/>
            <a:r>
              <a:rPr lang="en-US" altLang="en-US" dirty="0" smtClean="0"/>
              <a:t>Middle colic (transverse colon)</a:t>
            </a:r>
          </a:p>
          <a:p>
            <a:pPr lvl="2"/>
            <a:r>
              <a:rPr lang="en-US" altLang="en-US" dirty="0" smtClean="0"/>
              <a:t>Right colic (ascending colon)</a:t>
            </a:r>
          </a:p>
          <a:p>
            <a:pPr lvl="2"/>
            <a:r>
              <a:rPr lang="en-US" altLang="en-US" dirty="0" smtClean="0"/>
              <a:t>Ileocolic (Ileum and ascending colon)</a:t>
            </a:r>
          </a:p>
          <a:p>
            <a:pPr lvl="2"/>
            <a:r>
              <a:rPr lang="en-US" altLang="en-US" dirty="0" smtClean="0"/>
              <a:t>Intestinal (small intestine)</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64756648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r>
              <a:rPr lang="en-US" altLang="en-US" smtClean="0"/>
              <a:t>Module 19.21: Veins of the viscera</a:t>
            </a:r>
            <a:endParaRPr lang="en-US" altLang="en-US" dirty="0" smtClean="0"/>
          </a:p>
        </p:txBody>
      </p:sp>
      <p:sp>
        <p:nvSpPr>
          <p:cNvPr id="208899" name="Content Placeholder 2"/>
          <p:cNvSpPr>
            <a:spLocks noGrp="1"/>
          </p:cNvSpPr>
          <p:nvPr>
            <p:ph idx="1"/>
          </p:nvPr>
        </p:nvSpPr>
        <p:spPr/>
        <p:txBody>
          <a:bodyPr/>
          <a:lstStyle/>
          <a:p>
            <a:r>
              <a:rPr lang="en-US" altLang="en-US" b="1" dirty="0" smtClean="0"/>
              <a:t>Veins</a:t>
            </a:r>
            <a:r>
              <a:rPr lang="en-US" altLang="en-US" dirty="0" smtClean="0"/>
              <a:t> (continued)</a:t>
            </a:r>
          </a:p>
          <a:p>
            <a:pPr lvl="1"/>
            <a:r>
              <a:rPr lang="en-US" altLang="en-US" dirty="0" smtClean="0"/>
              <a:t>Branches of the </a:t>
            </a:r>
            <a:r>
              <a:rPr lang="en-US" altLang="en-US" b="1" dirty="0" smtClean="0"/>
              <a:t>splenic vein </a:t>
            </a:r>
          </a:p>
          <a:p>
            <a:pPr lvl="2"/>
            <a:r>
              <a:rPr lang="en-US" altLang="en-US" dirty="0" smtClean="0"/>
              <a:t>Left gastro-epiploic (stomach)</a:t>
            </a:r>
          </a:p>
          <a:p>
            <a:pPr lvl="2"/>
            <a:r>
              <a:rPr lang="en-US" altLang="en-US" dirty="0" smtClean="0"/>
              <a:t>Right gastro-epiploic (stomach)</a:t>
            </a:r>
          </a:p>
          <a:p>
            <a:pPr lvl="2"/>
            <a:r>
              <a:rPr lang="en-US" altLang="en-US" dirty="0" smtClean="0"/>
              <a:t>Pancreatic</a:t>
            </a:r>
          </a:p>
          <a:p>
            <a:pPr lvl="1"/>
            <a:r>
              <a:rPr lang="en-US" altLang="en-US" dirty="0" smtClean="0"/>
              <a:t>Branches of the </a:t>
            </a:r>
            <a:r>
              <a:rPr lang="en-US" altLang="en-US" b="1" dirty="0" smtClean="0"/>
              <a:t>inferior mesenteric vein </a:t>
            </a:r>
          </a:p>
          <a:p>
            <a:pPr lvl="2"/>
            <a:r>
              <a:rPr lang="en-US" altLang="en-US" dirty="0" smtClean="0"/>
              <a:t>Left colic (descending colon)</a:t>
            </a:r>
          </a:p>
          <a:p>
            <a:pPr lvl="2"/>
            <a:r>
              <a:rPr lang="en-US" altLang="en-US" dirty="0" smtClean="0"/>
              <a:t>Sigmoid (sigmoid colon)</a:t>
            </a:r>
          </a:p>
          <a:p>
            <a:pPr lvl="2"/>
            <a:r>
              <a:rPr lang="en-US" altLang="en-US" dirty="0" smtClean="0"/>
              <a:t>Superior rectal (rectum)</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202369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dirty="0" smtClean="0"/>
              <a:t>Note to the Instructor:</a:t>
            </a:r>
            <a:endParaRPr lang="en-US" altLang="en-US" dirty="0"/>
          </a:p>
        </p:txBody>
      </p:sp>
      <p:sp>
        <p:nvSpPr>
          <p:cNvPr id="33795" name="Content Placeholder 2"/>
          <p:cNvSpPr>
            <a:spLocks noGrp="1"/>
          </p:cNvSpPr>
          <p:nvPr>
            <p:ph idx="1"/>
          </p:nvPr>
        </p:nvSpPr>
        <p:spPr>
          <a:xfrm>
            <a:off x="446088" y="771088"/>
            <a:ext cx="8288337" cy="4959350"/>
          </a:xfrm>
        </p:spPr>
        <p:txBody>
          <a:bodyPr/>
          <a:lstStyle/>
          <a:p>
            <a:r>
              <a:rPr lang="en-US" sz="1600" dirty="0"/>
              <a:t>For the third edition of </a:t>
            </a:r>
            <a:r>
              <a:rPr lang="en-US" sz="1600" i="1" dirty="0"/>
              <a:t>Visual Anatomy &amp; Physiology</a:t>
            </a:r>
            <a:r>
              <a:rPr lang="en-US" sz="1600" dirty="0"/>
              <a:t>, we have updated our PowerPoints to fully integrate text and art. The pedagogy now more closely matches that of the </a:t>
            </a:r>
            <a:r>
              <a:rPr lang="en-US" sz="1600" dirty="0" smtClean="0"/>
              <a:t>textbook. The goal of this revised formatting is to </a:t>
            </a:r>
            <a:r>
              <a:rPr lang="en-US" sz="1600" dirty="0"/>
              <a:t>help your students learn from the art more </a:t>
            </a:r>
            <a:r>
              <a:rPr lang="en-US" sz="1600" dirty="0" smtClean="0"/>
              <a:t>effectively. However, you will notice </a:t>
            </a:r>
            <a:r>
              <a:rPr lang="en-US" sz="1600" dirty="0"/>
              <a:t>that the labels on the </a:t>
            </a:r>
            <a:r>
              <a:rPr lang="en-US" sz="1600" dirty="0" smtClean="0"/>
              <a:t>embedded PowerPoint </a:t>
            </a:r>
            <a:r>
              <a:rPr lang="en-US" sz="1600" dirty="0"/>
              <a:t>art are </a:t>
            </a:r>
            <a:r>
              <a:rPr lang="en-US" sz="1600" dirty="0" smtClean="0"/>
              <a:t>not editable. You </a:t>
            </a:r>
            <a:r>
              <a:rPr lang="en-US" sz="1600" dirty="0"/>
              <a:t>can </a:t>
            </a:r>
            <a:r>
              <a:rPr lang="en-US" sz="1600" dirty="0" smtClean="0"/>
              <a:t>easily import editable art by doing the following:</a:t>
            </a:r>
          </a:p>
          <a:p>
            <a:endParaRPr lang="en-US" sz="1400" dirty="0"/>
          </a:p>
          <a:p>
            <a:r>
              <a:rPr lang="en-US" sz="1400" b="1" dirty="0"/>
              <a:t>Copying slides from one slide set into another</a:t>
            </a:r>
            <a:endParaRPr lang="en-US" sz="1400" dirty="0"/>
          </a:p>
          <a:p>
            <a:r>
              <a:rPr lang="en-US" sz="1400" dirty="0"/>
              <a:t>You </a:t>
            </a:r>
            <a:r>
              <a:rPr lang="en-US" sz="1400" dirty="0" smtClean="0"/>
              <a:t>can easily copy the Label Edit art into the Lecture Presentations by using </a:t>
            </a:r>
            <a:r>
              <a:rPr lang="en-US" sz="1400" dirty="0"/>
              <a:t>either the PowerPoint Slide Finder dialog box or Slide Sorter view. Using the Slide Finder dialog box allows you to explicitly retain the source formatting of the slides you insert.</a:t>
            </a:r>
          </a:p>
          <a:p>
            <a:r>
              <a:rPr lang="en-US" sz="1400" b="1" i="1" dirty="0"/>
              <a:t>Using the Slide Finder dialog box in PowerPoint:</a:t>
            </a:r>
            <a:endParaRPr lang="en-US" sz="1400" dirty="0"/>
          </a:p>
          <a:p>
            <a:pPr marL="342900" lvl="0" indent="-342900">
              <a:buClrTx/>
              <a:buFont typeface="+mj-lt"/>
              <a:buAutoNum type="arabicPeriod"/>
            </a:pPr>
            <a:r>
              <a:rPr lang="en-US" sz="1400" dirty="0"/>
              <a:t>Open the original slide set in PowerPoint.</a:t>
            </a:r>
          </a:p>
          <a:p>
            <a:pPr marL="342900" lvl="0" indent="-342900">
              <a:buClrTx/>
              <a:buFont typeface="+mj-lt"/>
              <a:buAutoNum type="arabicPeriod"/>
            </a:pPr>
            <a:r>
              <a:rPr lang="en-US" sz="1400" dirty="0"/>
              <a:t>On the </a:t>
            </a:r>
            <a:r>
              <a:rPr lang="en-US" sz="1400" b="1" dirty="0"/>
              <a:t>Slides</a:t>
            </a:r>
            <a:r>
              <a:rPr lang="en-US" sz="1400" dirty="0"/>
              <a:t> tab in Normal view, click the slide thumbnail that you want the copied slides to follow.</a:t>
            </a:r>
          </a:p>
          <a:p>
            <a:pPr marL="342900" lvl="0" indent="-342900">
              <a:buClrTx/>
              <a:buFont typeface="+mj-lt"/>
              <a:buAutoNum type="arabicPeriod"/>
            </a:pPr>
            <a:r>
              <a:rPr lang="en-US" sz="1400" dirty="0"/>
              <a:t>On the </a:t>
            </a:r>
            <a:r>
              <a:rPr lang="en-US" sz="1400" b="1" dirty="0"/>
              <a:t>toolbar </a:t>
            </a:r>
            <a:r>
              <a:rPr lang="en-US" sz="1400" dirty="0"/>
              <a:t>at the top of the window, click the drop down arrow on the </a:t>
            </a:r>
            <a:r>
              <a:rPr lang="en-US" sz="1400" b="1" dirty="0"/>
              <a:t>New Slide </a:t>
            </a:r>
            <a:r>
              <a:rPr lang="en-US" sz="1400" dirty="0"/>
              <a:t>tab. Select </a:t>
            </a:r>
            <a:r>
              <a:rPr lang="en-US" sz="1400" b="1" dirty="0"/>
              <a:t>Reuse Slides</a:t>
            </a:r>
            <a:r>
              <a:rPr lang="en-US" sz="1400" dirty="0"/>
              <a:t>.</a:t>
            </a:r>
          </a:p>
          <a:p>
            <a:pPr marL="342900" lvl="0" indent="-342900">
              <a:buClrTx/>
              <a:buFont typeface="+mj-lt"/>
              <a:buAutoNum type="arabicPeriod"/>
            </a:pPr>
            <a:r>
              <a:rPr lang="en-US" sz="1400" dirty="0"/>
              <a:t>Click </a:t>
            </a:r>
            <a:r>
              <a:rPr lang="en-US" sz="1400" b="1" dirty="0"/>
              <a:t>Browse</a:t>
            </a:r>
            <a:r>
              <a:rPr lang="en-US" sz="1400" dirty="0"/>
              <a:t> to look for the file; in the Browse dialog box, select the file, and then click </a:t>
            </a:r>
            <a:r>
              <a:rPr lang="en-US" sz="1400" b="1" dirty="0"/>
              <a:t>Open</a:t>
            </a:r>
            <a:r>
              <a:rPr lang="en-US" sz="1400" dirty="0"/>
              <a:t>.</a:t>
            </a:r>
          </a:p>
          <a:p>
            <a:pPr marL="342900" lvl="0" indent="-342900">
              <a:buClrTx/>
              <a:buFont typeface="+mj-lt"/>
              <a:buAutoNum type="arabicPeriod"/>
            </a:pPr>
            <a:r>
              <a:rPr lang="en-US" sz="1400" dirty="0"/>
              <a:t>If you want the new slides to keep their current formatting, in the </a:t>
            </a:r>
            <a:r>
              <a:rPr lang="en-US" sz="1400" b="1" dirty="0"/>
              <a:t>Slide Finder</a:t>
            </a:r>
            <a:r>
              <a:rPr lang="en-US" sz="1400" dirty="0"/>
              <a:t> dialog box, select the </a:t>
            </a:r>
            <a:r>
              <a:rPr lang="en-US" sz="1400" b="1" dirty="0"/>
              <a:t>Keep source formatting</a:t>
            </a:r>
            <a:r>
              <a:rPr lang="en-US" sz="1400" dirty="0"/>
              <a:t> checkbox. When this checkbox is cleared, the copied slides assume the formatting of the slide they are inserted after.</a:t>
            </a:r>
          </a:p>
          <a:p>
            <a:pPr marL="342900" lvl="0" indent="-342900">
              <a:buClrTx/>
              <a:buFont typeface="+mj-lt"/>
              <a:buAutoNum type="arabicPeriod"/>
            </a:pPr>
            <a:r>
              <a:rPr lang="en-US" sz="1400" dirty="0" smtClean="0"/>
              <a:t>To </a:t>
            </a:r>
            <a:r>
              <a:rPr lang="en-US" sz="1400" dirty="0"/>
              <a:t>insert selected slides</a:t>
            </a:r>
            <a:r>
              <a:rPr lang="en-US" sz="1400" i="1" dirty="0"/>
              <a:t>:</a:t>
            </a:r>
            <a:r>
              <a:rPr lang="en-US" sz="1400" dirty="0"/>
              <a:t> Click the slides you want to insert. Slides will place immediately after the slide you have selected in the </a:t>
            </a:r>
            <a:r>
              <a:rPr lang="en-US" sz="1400" b="1" dirty="0"/>
              <a:t>Slides </a:t>
            </a:r>
            <a:r>
              <a:rPr lang="en-US" sz="1400" dirty="0"/>
              <a:t>tab in Normal view.</a:t>
            </a:r>
          </a:p>
          <a:p>
            <a:endParaRPr lang="en-US" sz="1400" dirty="0"/>
          </a:p>
        </p:txBody>
      </p:sp>
      <p:sp>
        <p:nvSpPr>
          <p:cNvPr id="10243" name="Footer Placeholder 3"/>
          <p:cNvSpPr>
            <a:spLocks noGrp="1"/>
          </p:cNvSpPr>
          <p:nvPr>
            <p:ph type="ftr"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a:solidFill>
                  <a:prstClr val="black"/>
                </a:solidFill>
                <a:cs typeface="Arial" charset="0"/>
              </a:rPr>
              <a:t>© 2018 Pearson Education, Inc.</a:t>
            </a:r>
          </a:p>
        </p:txBody>
      </p:sp>
    </p:spTree>
    <p:extLst>
      <p:ext uri="{BB962C8B-B14F-4D97-AF65-F5344CB8AC3E}">
        <p14:creationId xmlns:p14="http://schemas.microsoft.com/office/powerpoint/2010/main" val="5499230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Blood vessels</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26627" name="Content Placeholder 2"/>
          <p:cNvSpPr>
            <a:spLocks noGrp="1"/>
          </p:cNvSpPr>
          <p:nvPr>
            <p:ph idx="4294967295"/>
          </p:nvPr>
        </p:nvSpPr>
        <p:spPr>
          <a:xfrm>
            <a:off x="855663" y="909638"/>
            <a:ext cx="8288337" cy="5340350"/>
          </a:xfrm>
        </p:spPr>
        <p:txBody>
          <a:bodyPr/>
          <a:lstStyle/>
          <a:p>
            <a:r>
              <a:rPr lang="en-US" altLang="en-US" b="1" smtClean="0"/>
              <a:t> </a:t>
            </a:r>
            <a:endParaRPr lang="en-US" altLang="en-US" b="1" dirty="0" smtClean="0"/>
          </a:p>
        </p:txBody>
      </p:sp>
      <p:pic>
        <p:nvPicPr>
          <p:cNvPr id="5" name="Picture 8" descr="\\192.168.4.30\conversion\IRDVD\JPG Creation\Martini _VAP3E\Output\Chapter 19\JPEG FILES\Labeled\fig_19_02_02_A-C-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1739504" y="779135"/>
            <a:ext cx="5664993" cy="571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69877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r>
              <a:rPr lang="en-US" altLang="en-US" smtClean="0"/>
              <a:t>Veins of the viscera</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5" name="Picture 66" descr="\\192.168.4.30\conversion\IRDVD\JPG Creation\Martini _VAP3E\Output\Chapter 19\JPEG FILES\Labeled\fig_19_21_02_A_1-2-L.jpg"/>
          <p:cNvPicPr>
            <a:picLocks noChangeAspect="1" noChangeArrowheads="1"/>
          </p:cNvPicPr>
          <p:nvPr/>
        </p:nvPicPr>
        <p:blipFill>
          <a:blip r:embed="rId2">
            <a:extLst>
              <a:ext uri="{28A0092B-C50C-407E-A947-70E740481C1C}">
                <a14:useLocalDpi xmlns:a14="http://schemas.microsoft.com/office/drawing/2010/main" val="0"/>
              </a:ext>
            </a:extLst>
          </a:blip>
          <a:srcRect b="2402"/>
          <a:stretch>
            <a:fillRect/>
          </a:stretch>
        </p:blipFill>
        <p:spPr bwMode="auto">
          <a:xfrm>
            <a:off x="744538" y="927251"/>
            <a:ext cx="7654925" cy="554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65211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r>
              <a:rPr lang="en-US" altLang="en-US" smtClean="0"/>
              <a:t>Module 19.21: Review</a:t>
            </a:r>
            <a:endParaRPr lang="en-US" altLang="en-US" dirty="0" smtClean="0"/>
          </a:p>
        </p:txBody>
      </p:sp>
      <p:sp>
        <p:nvSpPr>
          <p:cNvPr id="272387" name="Content Placeholder 2"/>
          <p:cNvSpPr>
            <a:spLocks noGrp="1"/>
          </p:cNvSpPr>
          <p:nvPr>
            <p:ph idx="1"/>
          </p:nvPr>
        </p:nvSpPr>
        <p:spPr/>
        <p:txBody>
          <a:bodyPr/>
          <a:lstStyle/>
          <a:p>
            <a:r>
              <a:rPr lang="en-US" altLang="en-US" dirty="0" smtClean="0"/>
              <a:t>List the unpaired branches of the abdominal aorta that supply blood to the visceral organs.</a:t>
            </a:r>
          </a:p>
          <a:p>
            <a:r>
              <a:rPr lang="en-US" altLang="en-US" dirty="0" smtClean="0"/>
              <a:t>Identify the three veins that merge to form the hepatic portal vein.</a:t>
            </a:r>
          </a:p>
          <a:p>
            <a:r>
              <a:rPr lang="en-US" altLang="en-US" dirty="0" smtClean="0"/>
              <a:t>Identify two veins that carry blood away from the stomach.</a:t>
            </a:r>
          </a:p>
          <a:p>
            <a:r>
              <a:rPr lang="en-US" altLang="en-US" dirty="0" smtClean="0"/>
              <a:t>Describe the function of the hepatic portal system, and name its primary vessel. </a:t>
            </a:r>
          </a:p>
          <a:p>
            <a:pPr marL="0" indent="0">
              <a:buNone/>
            </a:pPr>
            <a:endParaRPr lang="en-US" altLang="en-US" sz="1200" i="1" dirty="0" smtClean="0"/>
          </a:p>
          <a:p>
            <a:pPr marL="0" indent="0">
              <a:buNone/>
            </a:pPr>
            <a:r>
              <a:rPr lang="en-US" altLang="en-US" i="1" dirty="0" smtClean="0"/>
              <a:t>Learning Outcome: </a:t>
            </a:r>
            <a:r>
              <a:rPr lang="en-US" altLang="en-US" dirty="0" smtClean="0"/>
              <a:t>Identify the branches of the visceral arterial vessels and the venous branches of the hepatic portal system, and name the areas each serves. </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79331074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p:txBody>
          <a:bodyPr/>
          <a:lstStyle/>
          <a:p>
            <a:r>
              <a:rPr lang="en-US" altLang="en-US" dirty="0" smtClean="0"/>
              <a:t>Module 19.22: The pelvis and lower limbs are supplied by branches of the common iliac arteries . . .</a:t>
            </a:r>
          </a:p>
        </p:txBody>
      </p:sp>
      <p:sp>
        <p:nvSpPr>
          <p:cNvPr id="211971" name="Content Placeholder 2"/>
          <p:cNvSpPr>
            <a:spLocks noGrp="1"/>
          </p:cNvSpPr>
          <p:nvPr>
            <p:ph idx="1"/>
          </p:nvPr>
        </p:nvSpPr>
        <p:spPr>
          <a:xfrm>
            <a:off x="446088" y="1447800"/>
            <a:ext cx="8288337" cy="4802188"/>
          </a:xfrm>
        </p:spPr>
        <p:txBody>
          <a:bodyPr/>
          <a:lstStyle/>
          <a:p>
            <a:r>
              <a:rPr lang="en-US" altLang="en-US" b="1" dirty="0" smtClean="0"/>
              <a:t>Arteries</a:t>
            </a:r>
          </a:p>
          <a:p>
            <a:pPr lvl="1"/>
            <a:r>
              <a:rPr lang="en-US" altLang="en-US" dirty="0" smtClean="0"/>
              <a:t>Abdominal aorta divides to form </a:t>
            </a:r>
            <a:r>
              <a:rPr lang="en-US" altLang="en-US" b="1" dirty="0" smtClean="0"/>
              <a:t>right</a:t>
            </a:r>
            <a:r>
              <a:rPr lang="en-US" altLang="en-US" dirty="0" smtClean="0"/>
              <a:t> and </a:t>
            </a:r>
            <a:r>
              <a:rPr lang="en-US" altLang="en-US" b="1" dirty="0" smtClean="0"/>
              <a:t>left common iliac arteries</a:t>
            </a:r>
          </a:p>
          <a:p>
            <a:pPr lvl="1"/>
            <a:r>
              <a:rPr lang="en-US" altLang="en-US" dirty="0" smtClean="0"/>
              <a:t>Each common iliac artery branches into an </a:t>
            </a:r>
            <a:r>
              <a:rPr lang="en-US" altLang="en-US" b="1" dirty="0" smtClean="0"/>
              <a:t>internal</a:t>
            </a:r>
            <a:r>
              <a:rPr lang="en-US" altLang="en-US" dirty="0" smtClean="0"/>
              <a:t> and </a:t>
            </a:r>
            <a:r>
              <a:rPr lang="en-US" altLang="en-US" b="1" dirty="0" smtClean="0"/>
              <a:t>external iliac artery</a:t>
            </a:r>
          </a:p>
          <a:p>
            <a:pPr lvl="2"/>
            <a:r>
              <a:rPr lang="en-US" altLang="en-US" b="1" dirty="0" smtClean="0"/>
              <a:t>Internal iliac artery</a:t>
            </a:r>
          </a:p>
          <a:p>
            <a:pPr lvl="3"/>
            <a:r>
              <a:rPr lang="en-US" altLang="en-US" dirty="0" smtClean="0"/>
              <a:t>Supplies the urinary bladder, internal and external walls of the pelvis, external genitalia, medial side of the thigh</a:t>
            </a:r>
          </a:p>
          <a:p>
            <a:pPr lvl="3"/>
            <a:r>
              <a:rPr lang="en-US" altLang="en-US" dirty="0" smtClean="0"/>
              <a:t>In females, also supplies the uterus and vagina</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119384118"/>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p:cNvSpPr>
            <a:spLocks noGrp="1"/>
          </p:cNvSpPr>
          <p:nvPr>
            <p:ph type="title"/>
          </p:nvPr>
        </p:nvSpPr>
        <p:spPr/>
        <p:txBody>
          <a:bodyPr/>
          <a:lstStyle/>
          <a:p>
            <a:r>
              <a:rPr lang="en-US" altLang="en-US" smtClean="0"/>
              <a:t>Module 19.22: Arteries of the lower limb</a:t>
            </a:r>
            <a:endParaRPr lang="en-US" altLang="en-US" dirty="0" smtClean="0"/>
          </a:p>
        </p:txBody>
      </p:sp>
      <p:sp>
        <p:nvSpPr>
          <p:cNvPr id="212995" name="Content Placeholder 2"/>
          <p:cNvSpPr>
            <a:spLocks noGrp="1"/>
          </p:cNvSpPr>
          <p:nvPr>
            <p:ph idx="1"/>
          </p:nvPr>
        </p:nvSpPr>
        <p:spPr/>
        <p:txBody>
          <a:bodyPr/>
          <a:lstStyle/>
          <a:p>
            <a:r>
              <a:rPr lang="en-US" altLang="en-US" b="1" dirty="0" smtClean="0"/>
              <a:t>Arteries</a:t>
            </a:r>
            <a:r>
              <a:rPr lang="en-US" altLang="en-US" dirty="0" smtClean="0"/>
              <a:t> (continued)</a:t>
            </a:r>
          </a:p>
          <a:p>
            <a:pPr lvl="1"/>
            <a:r>
              <a:rPr lang="en-US" altLang="en-US" dirty="0" smtClean="0"/>
              <a:t>Branches of the common iliac artery (continued)</a:t>
            </a:r>
          </a:p>
          <a:p>
            <a:pPr lvl="2"/>
            <a:r>
              <a:rPr lang="en-US" altLang="en-US" b="1" dirty="0" smtClean="0"/>
              <a:t>External iliac artery</a:t>
            </a:r>
          </a:p>
          <a:p>
            <a:pPr lvl="3"/>
            <a:r>
              <a:rPr lang="en-US" altLang="en-US" dirty="0" smtClean="0"/>
              <a:t>As it enter the lower limb, becomes the </a:t>
            </a:r>
            <a:r>
              <a:rPr lang="en-US" altLang="en-US" b="1" dirty="0" smtClean="0"/>
              <a:t>femoral artery</a:t>
            </a:r>
          </a:p>
          <a:p>
            <a:pPr lvl="3"/>
            <a:r>
              <a:rPr lang="en-US" altLang="en-US" dirty="0" smtClean="0"/>
              <a:t>Femoral artery branches off to form the </a:t>
            </a:r>
            <a:r>
              <a:rPr lang="en-US" altLang="en-US" b="1" dirty="0" smtClean="0"/>
              <a:t>deep femoral artery</a:t>
            </a:r>
          </a:p>
          <a:p>
            <a:pPr lvl="3"/>
            <a:r>
              <a:rPr lang="en-US" altLang="en-US" dirty="0" smtClean="0"/>
              <a:t>Deep femoral artery forms the </a:t>
            </a:r>
            <a:r>
              <a:rPr lang="en-US" altLang="en-US" b="1" dirty="0" smtClean="0"/>
              <a:t>femoral circumflex arteries</a:t>
            </a:r>
            <a:r>
              <a:rPr lang="en-US" altLang="en-US" dirty="0" smtClean="0"/>
              <a:t> (supply ventral and lateral skin and deep muscles of the thigh)</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901356928"/>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p:cNvSpPr>
            <a:spLocks noGrp="1"/>
          </p:cNvSpPr>
          <p:nvPr>
            <p:ph type="title"/>
          </p:nvPr>
        </p:nvSpPr>
        <p:spPr/>
        <p:txBody>
          <a:bodyPr/>
          <a:lstStyle/>
          <a:p>
            <a:r>
              <a:rPr lang="en-US" altLang="en-US" smtClean="0"/>
              <a:t>Module 19.22: Arteries of the lower limb</a:t>
            </a:r>
            <a:endParaRPr lang="en-US" altLang="en-US" dirty="0" smtClean="0"/>
          </a:p>
        </p:txBody>
      </p:sp>
      <p:sp>
        <p:nvSpPr>
          <p:cNvPr id="39938" name="Content Placeholder 2"/>
          <p:cNvSpPr>
            <a:spLocks noGrp="1"/>
          </p:cNvSpPr>
          <p:nvPr>
            <p:ph idx="1"/>
          </p:nvPr>
        </p:nvSpPr>
        <p:spPr/>
        <p:txBody>
          <a:bodyPr/>
          <a:lstStyle/>
          <a:p>
            <a:r>
              <a:rPr lang="en-US" b="1" dirty="0" smtClean="0"/>
              <a:t>Arteries</a:t>
            </a:r>
            <a:r>
              <a:rPr lang="en-US" dirty="0" smtClean="0"/>
              <a:t> (continued)</a:t>
            </a:r>
          </a:p>
          <a:p>
            <a:pPr lvl="1"/>
            <a:r>
              <a:rPr lang="en-US" dirty="0" smtClean="0"/>
              <a:t>Branches of the common iliac artery (continued)</a:t>
            </a:r>
          </a:p>
          <a:p>
            <a:pPr lvl="2"/>
            <a:r>
              <a:rPr lang="en-US" b="1" dirty="0" smtClean="0"/>
              <a:t>External iliac artery</a:t>
            </a:r>
            <a:r>
              <a:rPr lang="en-US" dirty="0" smtClean="0"/>
              <a:t> (continued)</a:t>
            </a:r>
          </a:p>
          <a:p>
            <a:pPr lvl="3"/>
            <a:r>
              <a:rPr lang="en-US" dirty="0" smtClean="0"/>
              <a:t>Femoral artery changes name to </a:t>
            </a:r>
            <a:r>
              <a:rPr lang="en-US" b="1" dirty="0" smtClean="0"/>
              <a:t>popliteal artery</a:t>
            </a:r>
            <a:r>
              <a:rPr lang="en-US" dirty="0" smtClean="0"/>
              <a:t> posterior to the knee joint</a:t>
            </a:r>
          </a:p>
          <a:p>
            <a:pPr lvl="3"/>
            <a:r>
              <a:rPr lang="en-US" dirty="0" smtClean="0"/>
              <a:t>Popliteal artery branches to form:</a:t>
            </a:r>
          </a:p>
          <a:p>
            <a:pPr lvl="4"/>
            <a:r>
              <a:rPr lang="en-US" b="1" dirty="0" smtClean="0"/>
              <a:t>Posterior </a:t>
            </a:r>
            <a:r>
              <a:rPr lang="en-US" b="1" dirty="0" err="1" smtClean="0"/>
              <a:t>tibial</a:t>
            </a:r>
            <a:r>
              <a:rPr lang="en-US" b="1" dirty="0" smtClean="0"/>
              <a:t> artery</a:t>
            </a:r>
          </a:p>
          <a:p>
            <a:pPr marL="1939925" lvl="5">
              <a:buClr>
                <a:srgbClr val="00743A"/>
              </a:buClr>
            </a:pPr>
            <a:r>
              <a:rPr lang="en-US" sz="2200" dirty="0" smtClean="0"/>
              <a:t>Gives rise to the </a:t>
            </a:r>
            <a:r>
              <a:rPr lang="en-US" sz="2200" b="1" dirty="0" smtClean="0"/>
              <a:t>fibular</a:t>
            </a:r>
            <a:r>
              <a:rPr lang="en-US" sz="2200" dirty="0" smtClean="0"/>
              <a:t> </a:t>
            </a:r>
            <a:r>
              <a:rPr lang="en-US" sz="2200" b="1" dirty="0" smtClean="0"/>
              <a:t>artery</a:t>
            </a:r>
          </a:p>
          <a:p>
            <a:pPr marL="2397125" lvl="6">
              <a:buClr>
                <a:srgbClr val="00743A"/>
              </a:buClr>
            </a:pPr>
            <a:r>
              <a:rPr lang="en-US" sz="2200" dirty="0" smtClean="0"/>
              <a:t>Also called the </a:t>
            </a:r>
            <a:r>
              <a:rPr lang="en-US" sz="2200" b="1" dirty="0" smtClean="0"/>
              <a:t>peroneal</a:t>
            </a:r>
            <a:r>
              <a:rPr lang="en-US" sz="2200" dirty="0" smtClean="0"/>
              <a:t> (</a:t>
            </a:r>
            <a:r>
              <a:rPr lang="en-US" sz="2200" i="1" dirty="0" err="1" smtClean="0"/>
              <a:t>perone</a:t>
            </a:r>
            <a:r>
              <a:rPr lang="en-US" sz="2200" dirty="0" smtClean="0"/>
              <a:t>, fibula) </a:t>
            </a:r>
            <a:r>
              <a:rPr lang="en-US" sz="2200" b="1" dirty="0" smtClean="0"/>
              <a:t>artery</a:t>
            </a:r>
          </a:p>
          <a:p>
            <a:pPr lvl="4"/>
            <a:r>
              <a:rPr lang="en-US" b="1" dirty="0" smtClean="0"/>
              <a:t>Anterior </a:t>
            </a:r>
            <a:r>
              <a:rPr lang="en-US" b="1" dirty="0" err="1" smtClean="0"/>
              <a:t>tibial</a:t>
            </a:r>
            <a:r>
              <a:rPr lang="en-US" b="1" dirty="0" smtClean="0"/>
              <a:t> artery</a:t>
            </a:r>
          </a:p>
          <a:p>
            <a:pPr lvl="3"/>
            <a:r>
              <a:rPr lang="en-US" dirty="0" smtClean="0"/>
              <a:t>Descending genicular artery is another branch off the femoral artery</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662351006"/>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p:nvPr>
        </p:nvSpPr>
        <p:spPr/>
        <p:txBody>
          <a:bodyPr/>
          <a:lstStyle/>
          <a:p>
            <a:r>
              <a:rPr lang="en-US" altLang="en-US" smtClean="0"/>
              <a:t>Module 19.22: Arteries of the lower limb</a:t>
            </a:r>
            <a:endParaRPr lang="en-US" altLang="en-US" dirty="0" smtClean="0"/>
          </a:p>
        </p:txBody>
      </p:sp>
      <p:sp>
        <p:nvSpPr>
          <p:cNvPr id="215043" name="Content Placeholder 2"/>
          <p:cNvSpPr>
            <a:spLocks noGrp="1"/>
          </p:cNvSpPr>
          <p:nvPr>
            <p:ph idx="1"/>
          </p:nvPr>
        </p:nvSpPr>
        <p:spPr/>
        <p:txBody>
          <a:bodyPr/>
          <a:lstStyle/>
          <a:p>
            <a:r>
              <a:rPr lang="en-US" altLang="en-US" b="1" dirty="0" smtClean="0"/>
              <a:t>Arteries</a:t>
            </a:r>
            <a:r>
              <a:rPr lang="en-US" altLang="en-US" dirty="0" smtClean="0"/>
              <a:t> (continued)</a:t>
            </a:r>
          </a:p>
          <a:p>
            <a:pPr lvl="1"/>
            <a:r>
              <a:rPr lang="en-US" altLang="en-US" dirty="0" smtClean="0"/>
              <a:t>Arteries of the foot</a:t>
            </a:r>
          </a:p>
          <a:p>
            <a:pPr lvl="2"/>
            <a:r>
              <a:rPr lang="en-US" altLang="en-US" dirty="0" smtClean="0"/>
              <a:t>Supply distal portions of the foot and digital arteries of the toes</a:t>
            </a:r>
          </a:p>
          <a:p>
            <a:pPr lvl="2"/>
            <a:r>
              <a:rPr lang="en-US" altLang="en-US" dirty="0" err="1" smtClean="0"/>
              <a:t>Tibial</a:t>
            </a:r>
            <a:r>
              <a:rPr lang="en-US" altLang="en-US" dirty="0" smtClean="0"/>
              <a:t> and fibular arteries interconnect by the anastomoses of the:</a:t>
            </a:r>
          </a:p>
          <a:p>
            <a:pPr lvl="3"/>
            <a:r>
              <a:rPr lang="en-US" altLang="en-US" b="1" dirty="0" smtClean="0"/>
              <a:t>Dorsal </a:t>
            </a:r>
            <a:r>
              <a:rPr lang="en-US" altLang="en-US" b="1" dirty="0" err="1" smtClean="0"/>
              <a:t>pedis</a:t>
            </a:r>
            <a:endParaRPr lang="en-US" altLang="en-US" b="1" dirty="0" smtClean="0"/>
          </a:p>
          <a:p>
            <a:pPr lvl="3"/>
            <a:r>
              <a:rPr lang="en-US" altLang="en-US" b="1" dirty="0" smtClean="0"/>
              <a:t>Dorsal arch</a:t>
            </a:r>
          </a:p>
          <a:p>
            <a:pPr lvl="3"/>
            <a:r>
              <a:rPr lang="en-US" altLang="en-US" b="1" dirty="0" smtClean="0"/>
              <a:t>Plantar arch</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014849454"/>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p:txBody>
          <a:bodyPr/>
          <a:lstStyle/>
          <a:p>
            <a:r>
              <a:rPr lang="en-US" altLang="en-US" smtClean="0"/>
              <a:t>Arteries of the lower limb</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5" name="Picture 67" descr="\\192.168.4.30\conversion\IRDVD\JPG Creation\Martini _VAP3E\Output\Chapter 19\JPEG FILES\Labeled\fig_19_22_01_A-B-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302544" y="707871"/>
            <a:ext cx="6538913" cy="5936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84852"/>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p:txBody>
          <a:bodyPr/>
          <a:lstStyle/>
          <a:p>
            <a:r>
              <a:rPr lang="en-US" altLang="en-US" dirty="0" smtClean="0"/>
              <a:t>Module 19.22: . . . and drained by branches of the common iliac veins</a:t>
            </a:r>
          </a:p>
        </p:txBody>
      </p:sp>
      <p:sp>
        <p:nvSpPr>
          <p:cNvPr id="217091" name="Content Placeholder 2"/>
          <p:cNvSpPr>
            <a:spLocks noGrp="1"/>
          </p:cNvSpPr>
          <p:nvPr>
            <p:ph idx="1"/>
          </p:nvPr>
        </p:nvSpPr>
        <p:spPr/>
        <p:txBody>
          <a:bodyPr/>
          <a:lstStyle/>
          <a:p>
            <a:r>
              <a:rPr lang="en-US" altLang="en-US" b="1" dirty="0" smtClean="0"/>
              <a:t>Veins</a:t>
            </a:r>
          </a:p>
          <a:p>
            <a:pPr lvl="1"/>
            <a:r>
              <a:rPr lang="en-US" altLang="en-US" b="1" dirty="0" smtClean="0"/>
              <a:t>Plantar venous arch</a:t>
            </a:r>
            <a:r>
              <a:rPr lang="en-US" altLang="en-US" dirty="0" smtClean="0"/>
              <a:t> delivers blood to deep veins</a:t>
            </a:r>
          </a:p>
          <a:p>
            <a:pPr lvl="2"/>
            <a:r>
              <a:rPr lang="en-US" altLang="en-US" b="1" dirty="0" smtClean="0"/>
              <a:t>Anterior</a:t>
            </a:r>
            <a:r>
              <a:rPr lang="en-US" altLang="en-US" dirty="0" smtClean="0"/>
              <a:t> </a:t>
            </a:r>
            <a:r>
              <a:rPr lang="en-US" altLang="en-US" b="1" dirty="0" err="1" smtClean="0"/>
              <a:t>tibial</a:t>
            </a:r>
            <a:r>
              <a:rPr lang="en-US" altLang="en-US" dirty="0" smtClean="0"/>
              <a:t>, </a:t>
            </a:r>
            <a:r>
              <a:rPr lang="en-US" altLang="en-US" b="1" dirty="0" smtClean="0"/>
              <a:t>posterior</a:t>
            </a:r>
            <a:r>
              <a:rPr lang="en-US" altLang="en-US" dirty="0" smtClean="0"/>
              <a:t> </a:t>
            </a:r>
            <a:r>
              <a:rPr lang="en-US" altLang="en-US" b="1" dirty="0" err="1" smtClean="0"/>
              <a:t>tibial</a:t>
            </a:r>
            <a:r>
              <a:rPr lang="en-US" altLang="en-US" dirty="0" smtClean="0"/>
              <a:t>, </a:t>
            </a:r>
            <a:r>
              <a:rPr lang="en-US" altLang="en-US" b="1" dirty="0" smtClean="0"/>
              <a:t>fibular</a:t>
            </a:r>
            <a:r>
              <a:rPr lang="en-US" altLang="en-US" dirty="0" smtClean="0"/>
              <a:t> (</a:t>
            </a:r>
            <a:r>
              <a:rPr lang="en-US" altLang="en-US" b="1" dirty="0" smtClean="0"/>
              <a:t>peroneal</a:t>
            </a:r>
            <a:r>
              <a:rPr lang="en-US" altLang="en-US" dirty="0" smtClean="0"/>
              <a:t>)</a:t>
            </a:r>
          </a:p>
          <a:p>
            <a:pPr lvl="1"/>
            <a:r>
              <a:rPr lang="en-US" altLang="en-US" b="1" dirty="0" smtClean="0"/>
              <a:t>Dorsal venous arch</a:t>
            </a:r>
            <a:r>
              <a:rPr lang="en-US" altLang="en-US" dirty="0" smtClean="0"/>
              <a:t> collects blood from capillaries on superior surface of foot and digital veins of toes</a:t>
            </a:r>
          </a:p>
          <a:p>
            <a:pPr lvl="2"/>
            <a:r>
              <a:rPr lang="en-US" altLang="en-US" dirty="0" smtClean="0"/>
              <a:t>Drains into superficial veins</a:t>
            </a:r>
          </a:p>
          <a:p>
            <a:pPr lvl="3"/>
            <a:r>
              <a:rPr lang="en-US" altLang="en-US" b="1" dirty="0" smtClean="0"/>
              <a:t>Great saphenous vein</a:t>
            </a:r>
            <a:r>
              <a:rPr lang="en-US" altLang="en-US" dirty="0" smtClean="0"/>
              <a:t> and s</a:t>
            </a:r>
            <a:r>
              <a:rPr lang="en-US" altLang="en-US" b="1" dirty="0" smtClean="0"/>
              <a:t>mall saphenous</a:t>
            </a:r>
            <a:r>
              <a:rPr lang="en-US" altLang="en-US" dirty="0" smtClean="0"/>
              <a:t> </a:t>
            </a:r>
            <a:r>
              <a:rPr lang="en-US" altLang="en-US" b="1" dirty="0" smtClean="0"/>
              <a:t>vein</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675364986"/>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p:txBody>
          <a:bodyPr/>
          <a:lstStyle/>
          <a:p>
            <a:r>
              <a:rPr lang="en-US" altLang="en-US" smtClean="0"/>
              <a:t>Module 19.22: Veins of the lower limb</a:t>
            </a:r>
            <a:endParaRPr lang="en-US" altLang="en-US" dirty="0" smtClean="0"/>
          </a:p>
        </p:txBody>
      </p:sp>
      <p:sp>
        <p:nvSpPr>
          <p:cNvPr id="218115" name="Content Placeholder 2"/>
          <p:cNvSpPr>
            <a:spLocks noGrp="1"/>
          </p:cNvSpPr>
          <p:nvPr>
            <p:ph idx="1"/>
          </p:nvPr>
        </p:nvSpPr>
        <p:spPr/>
        <p:txBody>
          <a:bodyPr/>
          <a:lstStyle/>
          <a:p>
            <a:r>
              <a:rPr lang="en-US" altLang="en-US" b="1" dirty="0" smtClean="0"/>
              <a:t>Veins</a:t>
            </a:r>
            <a:r>
              <a:rPr lang="en-US" altLang="en-US" dirty="0" smtClean="0"/>
              <a:t> (continued)</a:t>
            </a:r>
          </a:p>
          <a:p>
            <a:pPr lvl="1"/>
            <a:r>
              <a:rPr lang="en-US" altLang="en-US" dirty="0" smtClean="0"/>
              <a:t>Small saphenous vein merges with </a:t>
            </a:r>
            <a:r>
              <a:rPr lang="en-US" altLang="en-US" b="1" dirty="0" smtClean="0"/>
              <a:t>popliteal vein</a:t>
            </a:r>
            <a:r>
              <a:rPr lang="en-US" altLang="en-US" dirty="0" smtClean="0"/>
              <a:t> at the knee to form the </a:t>
            </a:r>
            <a:r>
              <a:rPr lang="en-US" altLang="en-US" b="1" dirty="0" smtClean="0"/>
              <a:t>femoral vein</a:t>
            </a:r>
          </a:p>
          <a:p>
            <a:pPr lvl="1"/>
            <a:r>
              <a:rPr lang="en-US" altLang="en-US" dirty="0" smtClean="0"/>
              <a:t>Femoral vein receives blood from:</a:t>
            </a:r>
          </a:p>
          <a:p>
            <a:pPr marL="1027113" lvl="2" indent="-457200">
              <a:buFont typeface="+mj-lt"/>
              <a:buAutoNum type="arabicPeriod"/>
            </a:pPr>
            <a:r>
              <a:rPr lang="en-US" altLang="en-US" dirty="0" smtClean="0"/>
              <a:t>Great saphenous vein</a:t>
            </a:r>
          </a:p>
          <a:p>
            <a:pPr marL="1027113" lvl="2" indent="-457200">
              <a:buFont typeface="+mj-lt"/>
              <a:buAutoNum type="arabicPeriod"/>
            </a:pPr>
            <a:r>
              <a:rPr lang="en-US" dirty="0"/>
              <a:t>​</a:t>
            </a:r>
            <a:r>
              <a:rPr lang="en-US" altLang="en-US" b="1" dirty="0" smtClean="0"/>
              <a:t>Deep femoral vein</a:t>
            </a:r>
            <a:r>
              <a:rPr lang="en-US" altLang="en-US" dirty="0" smtClean="0"/>
              <a:t> (drains from deeper </a:t>
            </a:r>
            <a:br>
              <a:rPr lang="en-US" altLang="en-US" dirty="0" smtClean="0"/>
            </a:br>
            <a:r>
              <a:rPr lang="en-US" altLang="en-US" dirty="0" smtClean="0"/>
              <a:t>structures in the thigh)</a:t>
            </a:r>
          </a:p>
          <a:p>
            <a:pPr marL="1027113" lvl="2" indent="-457200">
              <a:buFont typeface="+mj-lt"/>
              <a:buAutoNum type="arabicPeriod"/>
            </a:pPr>
            <a:r>
              <a:rPr lang="en-US" dirty="0"/>
              <a:t>​</a:t>
            </a:r>
            <a:r>
              <a:rPr lang="en-US" altLang="en-US" b="1" dirty="0" smtClean="0"/>
              <a:t>Femoral circumflex vein</a:t>
            </a:r>
            <a:r>
              <a:rPr lang="en-US" altLang="en-US" dirty="0" smtClean="0"/>
              <a:t> (drains region around </a:t>
            </a:r>
            <a:br>
              <a:rPr lang="en-US" altLang="en-US" dirty="0" smtClean="0"/>
            </a:br>
            <a:r>
              <a:rPr lang="en-US" altLang="en-US" dirty="0" smtClean="0"/>
              <a:t>the neck and head of the femur)</a:t>
            </a:r>
          </a:p>
          <a:p>
            <a:pPr lvl="1"/>
            <a:r>
              <a:rPr lang="en-US" altLang="en-US" dirty="0" smtClean="0"/>
              <a:t>Femoral vein penetrates body wall and becomes the </a:t>
            </a:r>
            <a:r>
              <a:rPr lang="en-US" altLang="en-US" b="1" dirty="0" smtClean="0"/>
              <a:t>external iliac vein</a:t>
            </a:r>
            <a:r>
              <a:rPr lang="en-US" altLang="en-US" dirty="0" smtClean="0"/>
              <a:t> in the pelvic cavity</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517146364"/>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p:cNvSpPr>
            <a:spLocks noGrp="1"/>
          </p:cNvSpPr>
          <p:nvPr>
            <p:ph type="title"/>
          </p:nvPr>
        </p:nvSpPr>
        <p:spPr/>
        <p:txBody>
          <a:bodyPr/>
          <a:lstStyle/>
          <a:p>
            <a:r>
              <a:rPr lang="en-US" altLang="en-US" smtClean="0"/>
              <a:t>Module 19.22: Veins of the lower limb</a:t>
            </a:r>
            <a:endParaRPr lang="en-US" altLang="en-US" dirty="0" smtClean="0"/>
          </a:p>
        </p:txBody>
      </p:sp>
      <p:sp>
        <p:nvSpPr>
          <p:cNvPr id="219139" name="Content Placeholder 2"/>
          <p:cNvSpPr>
            <a:spLocks noGrp="1"/>
          </p:cNvSpPr>
          <p:nvPr>
            <p:ph idx="1"/>
          </p:nvPr>
        </p:nvSpPr>
        <p:spPr/>
        <p:txBody>
          <a:bodyPr/>
          <a:lstStyle/>
          <a:p>
            <a:r>
              <a:rPr lang="en-US" altLang="en-US" b="1" dirty="0" smtClean="0"/>
              <a:t>Veins</a:t>
            </a:r>
            <a:r>
              <a:rPr lang="en-US" altLang="en-US" dirty="0" smtClean="0"/>
              <a:t> (continued)</a:t>
            </a:r>
          </a:p>
          <a:p>
            <a:pPr lvl="1"/>
            <a:r>
              <a:rPr lang="en-US" altLang="en-US" b="1" dirty="0" smtClean="0"/>
              <a:t>External iliac veins</a:t>
            </a:r>
          </a:p>
          <a:p>
            <a:pPr lvl="2"/>
            <a:r>
              <a:rPr lang="en-US" altLang="en-US" dirty="0" smtClean="0"/>
              <a:t>Receive blood from lower limbs, pelvis, and lower abdomen</a:t>
            </a:r>
          </a:p>
          <a:p>
            <a:pPr lvl="1"/>
            <a:r>
              <a:rPr lang="en-US" altLang="en-US" b="1" dirty="0" smtClean="0"/>
              <a:t>Internal iliac veins</a:t>
            </a:r>
          </a:p>
          <a:p>
            <a:pPr lvl="2"/>
            <a:r>
              <a:rPr lang="en-US" altLang="en-US" dirty="0" smtClean="0"/>
              <a:t>Drain the pelvic organs</a:t>
            </a:r>
          </a:p>
          <a:p>
            <a:pPr lvl="2"/>
            <a:r>
              <a:rPr lang="en-US" altLang="en-US" dirty="0" smtClean="0"/>
              <a:t>Formed by fusion of gluteal, internal pudendal, obturator, and lateral sacral veins</a:t>
            </a:r>
          </a:p>
          <a:p>
            <a:pPr lvl="1"/>
            <a:r>
              <a:rPr lang="en-US" altLang="en-US" dirty="0" smtClean="0"/>
              <a:t>At inner surface of the ilium, external and internal iliac veins fuse to form </a:t>
            </a:r>
            <a:r>
              <a:rPr lang="en-US" altLang="en-US" b="1" dirty="0" smtClean="0"/>
              <a:t>common iliac veins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997367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27651" name="Content Placeholder 2"/>
          <p:cNvSpPr>
            <a:spLocks noGrp="1"/>
          </p:cNvSpPr>
          <p:nvPr>
            <p:ph idx="4294967295"/>
          </p:nvPr>
        </p:nvSpPr>
        <p:spPr>
          <a:xfrm>
            <a:off x="855663" y="1290638"/>
            <a:ext cx="8288337" cy="4959350"/>
          </a:xfrm>
        </p:spPr>
        <p:txBody>
          <a:bodyPr/>
          <a:lstStyle/>
          <a:p>
            <a:r>
              <a:rPr lang="en-US" altLang="en-US" b="1" dirty="0" smtClean="0"/>
              <a:t> </a:t>
            </a:r>
          </a:p>
        </p:txBody>
      </p:sp>
      <p:pic>
        <p:nvPicPr>
          <p:cNvPr id="5" name="Picture 9" descr="\\192.168.4.30\conversion\IRDVD\JPG Creation\Martini _VAP3E\Output\Chapter 19\JPEG FILES\Labeled\fig_19_02_01_B-L.jpg"/>
          <p:cNvPicPr>
            <a:picLocks noChangeAspect="1" noChangeArrowheads="1"/>
          </p:cNvPicPr>
          <p:nvPr/>
        </p:nvPicPr>
        <p:blipFill>
          <a:blip r:embed="rId2">
            <a:extLst>
              <a:ext uri="{28A0092B-C50C-407E-A947-70E740481C1C}">
                <a14:useLocalDpi xmlns:a14="http://schemas.microsoft.com/office/drawing/2010/main" val="0"/>
              </a:ext>
            </a:extLst>
          </a:blip>
          <a:srcRect b="4780"/>
          <a:stretch>
            <a:fillRect/>
          </a:stretch>
        </p:blipFill>
        <p:spPr bwMode="auto">
          <a:xfrm>
            <a:off x="298450" y="1911338"/>
            <a:ext cx="8547100" cy="303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54587"/>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p:nvPr>
        </p:nvSpPr>
        <p:spPr/>
        <p:txBody>
          <a:bodyPr/>
          <a:lstStyle/>
          <a:p>
            <a:r>
              <a:rPr lang="en-US" altLang="en-US" smtClean="0"/>
              <a:t>Veins of the lower limb</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220163" name="Content Placeholder 2"/>
          <p:cNvSpPr>
            <a:spLocks noGrp="1"/>
          </p:cNvSpPr>
          <p:nvPr>
            <p:ph idx="4294967295"/>
          </p:nvPr>
        </p:nvSpPr>
        <p:spPr>
          <a:xfrm>
            <a:off x="855663" y="909638"/>
            <a:ext cx="8288337" cy="5340350"/>
          </a:xfrm>
        </p:spPr>
        <p:txBody>
          <a:bodyPr/>
          <a:lstStyle/>
          <a:p>
            <a:r>
              <a:rPr lang="en-US" altLang="en-US" b="1" dirty="0" smtClean="0"/>
              <a:t> </a:t>
            </a:r>
          </a:p>
        </p:txBody>
      </p:sp>
      <p:pic>
        <p:nvPicPr>
          <p:cNvPr id="5" name="Picture 68" descr="\\192.168.4.30\conversion\IRDVD\JPG Creation\Martini _VAP3E\Output\Chapter 19\JPEG FILES\Labeled\fig_19_22_02_A-B-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820969" y="672306"/>
            <a:ext cx="5538574" cy="599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126627"/>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p:cNvSpPr>
            <a:spLocks noGrp="1"/>
          </p:cNvSpPr>
          <p:nvPr>
            <p:ph type="title"/>
          </p:nvPr>
        </p:nvSpPr>
        <p:spPr/>
        <p:txBody>
          <a:bodyPr/>
          <a:lstStyle/>
          <a:p>
            <a:r>
              <a:rPr lang="en-US" altLang="en-US" smtClean="0"/>
              <a:t>Module 19.22: Review</a:t>
            </a:r>
            <a:endParaRPr lang="en-US" altLang="en-US" dirty="0" smtClean="0"/>
          </a:p>
        </p:txBody>
      </p:sp>
      <p:sp>
        <p:nvSpPr>
          <p:cNvPr id="284675" name="Content Placeholder 2"/>
          <p:cNvSpPr>
            <a:spLocks noGrp="1"/>
          </p:cNvSpPr>
          <p:nvPr>
            <p:ph idx="1"/>
          </p:nvPr>
        </p:nvSpPr>
        <p:spPr/>
        <p:txBody>
          <a:bodyPr/>
          <a:lstStyle/>
          <a:p>
            <a:r>
              <a:rPr lang="en-US" altLang="en-US" dirty="0" smtClean="0"/>
              <a:t>Name the first two branches of the common iliac artery.</a:t>
            </a:r>
          </a:p>
          <a:p>
            <a:r>
              <a:rPr lang="en-US" altLang="en-US" dirty="0" smtClean="0"/>
              <a:t>The plantar venous arch carries blood to which three veins?</a:t>
            </a:r>
          </a:p>
          <a:p>
            <a:r>
              <a:rPr lang="en-US" altLang="en-US" dirty="0" smtClean="0"/>
              <a:t>A blood clot that blocks the popliteal vein would interfere with blood flow in which other veins?</a:t>
            </a:r>
          </a:p>
          <a:p>
            <a:endParaRPr lang="en-US" altLang="en-US" dirty="0" smtClean="0"/>
          </a:p>
          <a:p>
            <a:pPr marL="0" indent="0">
              <a:buNone/>
            </a:pPr>
            <a:r>
              <a:rPr lang="en-US" altLang="en-US" i="1" dirty="0" smtClean="0"/>
              <a:t>Learning Outcome: </a:t>
            </a:r>
            <a:r>
              <a:rPr lang="en-US" altLang="en-US" dirty="0" smtClean="0"/>
              <a:t>Identify the branches of the common iliac arteries and the branches of the common iliac veins, and name the areas each serves. </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886450051"/>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p:cNvSpPr>
            <a:spLocks noGrp="1"/>
          </p:cNvSpPr>
          <p:nvPr>
            <p:ph type="title"/>
          </p:nvPr>
        </p:nvSpPr>
        <p:spPr/>
        <p:txBody>
          <a:bodyPr/>
          <a:lstStyle/>
          <a:p>
            <a:r>
              <a:rPr lang="en-US" altLang="en-US" dirty="0"/>
              <a:t>Blood supply to the upper limbs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5" name="Picture 69" descr="\\192.168.4.30\conversion\IRDVD\JPG Creation\Martini _VAP3E\Output\Chapter 19\JPEG FILES\Labeled\fig_19_23_01_A-L.jpg"/>
          <p:cNvPicPr>
            <a:picLocks noChangeAspect="1" noChangeArrowheads="1"/>
          </p:cNvPicPr>
          <p:nvPr/>
        </p:nvPicPr>
        <p:blipFill>
          <a:blip r:embed="rId3">
            <a:extLst>
              <a:ext uri="{28A0092B-C50C-407E-A947-70E740481C1C}">
                <a14:useLocalDpi xmlns:a14="http://schemas.microsoft.com/office/drawing/2010/main" val="0"/>
              </a:ext>
            </a:extLst>
          </a:blip>
          <a:srcRect b="3497"/>
          <a:stretch>
            <a:fillRect/>
          </a:stretch>
        </p:blipFill>
        <p:spPr bwMode="auto">
          <a:xfrm>
            <a:off x="803275" y="1740319"/>
            <a:ext cx="7537450" cy="3709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863514"/>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p:txBody>
          <a:bodyPr/>
          <a:lstStyle/>
          <a:p>
            <a:r>
              <a:rPr lang="en-US" altLang="en-US" smtClean="0"/>
              <a:t>Blood supply to the systemic circuit</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223235" name="Content Placeholder 2"/>
          <p:cNvSpPr>
            <a:spLocks noGrp="1"/>
          </p:cNvSpPr>
          <p:nvPr>
            <p:ph idx="4294967295"/>
          </p:nvPr>
        </p:nvSpPr>
        <p:spPr>
          <a:xfrm>
            <a:off x="855663" y="909638"/>
            <a:ext cx="8288337" cy="5340350"/>
          </a:xfrm>
        </p:spPr>
        <p:txBody>
          <a:bodyPr/>
          <a:lstStyle/>
          <a:p>
            <a:r>
              <a:rPr lang="en-US" altLang="en-US" b="1" dirty="0" smtClean="0"/>
              <a:t> </a:t>
            </a:r>
          </a:p>
        </p:txBody>
      </p:sp>
      <p:pic>
        <p:nvPicPr>
          <p:cNvPr id="5" name="Picture 70" descr="\\192.168.4.30\conversion\IRDVD\JPG Creation\Martini _VAP3E\Output\Chapter 19\JPEG FILES\Labeled\fig_19_23_01_B-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794942" y="887182"/>
            <a:ext cx="5554116" cy="5666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651567"/>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r>
              <a:rPr lang="en-US" altLang="en-US" smtClean="0"/>
              <a:t>Blood supply from the common iliacs</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224259" name="Content Placeholder 2"/>
          <p:cNvSpPr>
            <a:spLocks noGrp="1"/>
          </p:cNvSpPr>
          <p:nvPr>
            <p:ph idx="4294967295"/>
          </p:nvPr>
        </p:nvSpPr>
        <p:spPr>
          <a:xfrm>
            <a:off x="855663" y="909638"/>
            <a:ext cx="8288337" cy="5340350"/>
          </a:xfrm>
        </p:spPr>
        <p:txBody>
          <a:bodyPr/>
          <a:lstStyle/>
          <a:p>
            <a:r>
              <a:rPr lang="en-US" altLang="en-US" b="1" smtClean="0"/>
              <a:t> </a:t>
            </a:r>
            <a:endParaRPr lang="en-US" altLang="en-US" b="1" dirty="0" smtClean="0"/>
          </a:p>
        </p:txBody>
      </p:sp>
      <p:pic>
        <p:nvPicPr>
          <p:cNvPr id="5" name="Picture 71" descr="\\192.168.4.30\conversion\IRDVD\JPG Creation\Martini _VAP3E\Output\Chapter 19\JPEG FILES\Labeled\fig_19_23_01_C-L.jpg"/>
          <p:cNvPicPr>
            <a:picLocks noChangeAspect="1" noChangeArrowheads="1"/>
          </p:cNvPicPr>
          <p:nvPr/>
        </p:nvPicPr>
        <p:blipFill>
          <a:blip r:embed="rId3">
            <a:extLst>
              <a:ext uri="{28A0092B-C50C-407E-A947-70E740481C1C}">
                <a14:useLocalDpi xmlns:a14="http://schemas.microsoft.com/office/drawing/2010/main" val="0"/>
              </a:ext>
            </a:extLst>
          </a:blip>
          <a:srcRect b="4587"/>
          <a:stretch>
            <a:fillRect/>
          </a:stretch>
        </p:blipFill>
        <p:spPr bwMode="auto">
          <a:xfrm>
            <a:off x="298450" y="1843889"/>
            <a:ext cx="8547100" cy="3170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43324"/>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p:cNvSpPr>
            <a:spLocks noGrp="1"/>
          </p:cNvSpPr>
          <p:nvPr>
            <p:ph type="title"/>
          </p:nvPr>
        </p:nvSpPr>
        <p:spPr/>
        <p:txBody>
          <a:bodyPr/>
          <a:lstStyle/>
          <a:p>
            <a:r>
              <a:rPr lang="en-US" altLang="en-US" dirty="0"/>
              <a:t>Blood return from the upper limbs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6" name="Picture 2" descr="\\192.168.4.30\conversion\IRDVD\Lecture Format\Martini VAP3e\Output\fig_19_23_02_A-L.jpg"/>
          <p:cNvPicPr>
            <a:picLocks noChangeAspect="1" noChangeArrowheads="1"/>
          </p:cNvPicPr>
          <p:nvPr/>
        </p:nvPicPr>
        <p:blipFill>
          <a:blip r:embed="rId2">
            <a:extLst>
              <a:ext uri="{28A0092B-C50C-407E-A947-70E740481C1C}">
                <a14:useLocalDpi xmlns:a14="http://schemas.microsoft.com/office/drawing/2010/main" val="0"/>
              </a:ext>
            </a:extLst>
          </a:blip>
          <a:srcRect b="3075"/>
          <a:stretch>
            <a:fillRect/>
          </a:stretch>
        </p:blipFill>
        <p:spPr bwMode="auto">
          <a:xfrm>
            <a:off x="316992" y="1027176"/>
            <a:ext cx="8510016" cy="4803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49224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1"/>
          <p:cNvSpPr>
            <a:spLocks noGrp="1"/>
          </p:cNvSpPr>
          <p:nvPr>
            <p:ph type="title"/>
          </p:nvPr>
        </p:nvSpPr>
        <p:spPr/>
        <p:txBody>
          <a:bodyPr/>
          <a:lstStyle/>
          <a:p>
            <a:r>
              <a:rPr lang="en-US" altLang="en-US" smtClean="0"/>
              <a:t>Thoracic blood return to the heart</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226307" name="Content Placeholder 2"/>
          <p:cNvSpPr>
            <a:spLocks noGrp="1"/>
          </p:cNvSpPr>
          <p:nvPr>
            <p:ph idx="4294967295"/>
          </p:nvPr>
        </p:nvSpPr>
        <p:spPr>
          <a:xfrm>
            <a:off x="855663" y="909638"/>
            <a:ext cx="8288337" cy="5340350"/>
          </a:xfrm>
        </p:spPr>
        <p:txBody>
          <a:bodyPr/>
          <a:lstStyle/>
          <a:p>
            <a:r>
              <a:rPr lang="en-US" altLang="en-US" b="1" dirty="0" smtClean="0"/>
              <a:t> </a:t>
            </a:r>
          </a:p>
        </p:txBody>
      </p:sp>
      <p:pic>
        <p:nvPicPr>
          <p:cNvPr id="6" name="Picture 3" descr="\\192.168.4.30\conversion\IRDVD\Lecture Format\Martini VAP3e\Output\fig_19_23_02_B-L.jpg"/>
          <p:cNvPicPr>
            <a:picLocks noChangeAspect="1" noChangeArrowheads="1"/>
          </p:cNvPicPr>
          <p:nvPr/>
        </p:nvPicPr>
        <p:blipFill>
          <a:blip r:embed="rId2">
            <a:extLst>
              <a:ext uri="{28A0092B-C50C-407E-A947-70E740481C1C}">
                <a14:useLocalDpi xmlns:a14="http://schemas.microsoft.com/office/drawing/2010/main" val="0"/>
              </a:ext>
            </a:extLst>
          </a:blip>
          <a:srcRect b="2493"/>
          <a:stretch>
            <a:fillRect/>
          </a:stretch>
        </p:blipFill>
        <p:spPr bwMode="auto">
          <a:xfrm>
            <a:off x="575237" y="833860"/>
            <a:ext cx="7993526" cy="557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45275"/>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p:cNvSpPr>
            <a:spLocks noGrp="1"/>
          </p:cNvSpPr>
          <p:nvPr>
            <p:ph type="title"/>
          </p:nvPr>
        </p:nvSpPr>
        <p:spPr/>
        <p:txBody>
          <a:bodyPr/>
          <a:lstStyle/>
          <a:p>
            <a:r>
              <a:rPr lang="en-US" altLang="en-US" smtClean="0"/>
              <a:t>Blood return from the </a:t>
            </a:r>
            <a:r>
              <a:rPr lang="en-US" smtClean="0"/>
              <a:t>abdomen and pelvis</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227331" name="Content Placeholder 2"/>
          <p:cNvSpPr>
            <a:spLocks noGrp="1"/>
          </p:cNvSpPr>
          <p:nvPr>
            <p:ph idx="4294967295"/>
          </p:nvPr>
        </p:nvSpPr>
        <p:spPr>
          <a:xfrm>
            <a:off x="855663" y="909638"/>
            <a:ext cx="8288337" cy="5340350"/>
          </a:xfrm>
        </p:spPr>
        <p:txBody>
          <a:bodyPr/>
          <a:lstStyle/>
          <a:p>
            <a:r>
              <a:rPr lang="en-US" altLang="en-US" b="1" dirty="0" smtClean="0"/>
              <a:t> </a:t>
            </a:r>
          </a:p>
        </p:txBody>
      </p:sp>
      <p:pic>
        <p:nvPicPr>
          <p:cNvPr id="6" name="Picture 74" descr="\\192.168.4.30\conversion\IRDVD\JPG Creation\Martini _VAP3E\Output\Chapter 19\JPEG FILES\Labeled\fig_19_23_02_C-L.jpg"/>
          <p:cNvPicPr>
            <a:picLocks noChangeAspect="1" noChangeArrowheads="1"/>
          </p:cNvPicPr>
          <p:nvPr/>
        </p:nvPicPr>
        <p:blipFill>
          <a:blip r:embed="rId2">
            <a:extLst>
              <a:ext uri="{28A0092B-C50C-407E-A947-70E740481C1C}">
                <a14:useLocalDpi xmlns:a14="http://schemas.microsoft.com/office/drawing/2010/main" val="0"/>
              </a:ext>
            </a:extLst>
          </a:blip>
          <a:srcRect b="3397"/>
          <a:stretch>
            <a:fillRect/>
          </a:stretch>
        </p:blipFill>
        <p:spPr bwMode="auto">
          <a:xfrm>
            <a:off x="298450" y="1262056"/>
            <a:ext cx="8547100" cy="433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465237"/>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p:cNvSpPr>
            <a:spLocks noGrp="1"/>
          </p:cNvSpPr>
          <p:nvPr>
            <p:ph type="title"/>
          </p:nvPr>
        </p:nvSpPr>
        <p:spPr/>
        <p:txBody>
          <a:bodyPr/>
          <a:lstStyle/>
          <a:p>
            <a:r>
              <a:rPr lang="en-US" altLang="en-US" smtClean="0"/>
              <a:t>Blood return from the lower limbs</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228355" name="Content Placeholder 2"/>
          <p:cNvSpPr>
            <a:spLocks noGrp="1"/>
          </p:cNvSpPr>
          <p:nvPr>
            <p:ph idx="4294967295"/>
          </p:nvPr>
        </p:nvSpPr>
        <p:spPr>
          <a:xfrm>
            <a:off x="855663" y="909638"/>
            <a:ext cx="8288337" cy="5340350"/>
          </a:xfrm>
        </p:spPr>
        <p:txBody>
          <a:bodyPr/>
          <a:lstStyle/>
          <a:p>
            <a:r>
              <a:rPr lang="en-US" altLang="en-US" b="1" smtClean="0"/>
              <a:t> </a:t>
            </a:r>
            <a:endParaRPr lang="en-US" altLang="en-US" b="1" dirty="0" smtClean="0"/>
          </a:p>
        </p:txBody>
      </p:sp>
      <p:pic>
        <p:nvPicPr>
          <p:cNvPr id="5" name="Picture 75" descr="\\192.168.4.30\conversion\IRDVD\JPG Creation\Martini _VAP3E\Output\Chapter 19\JPEG FILES\Labeled\fig_19_23_02_D-L.jpg"/>
          <p:cNvPicPr>
            <a:picLocks noChangeAspect="1" noChangeArrowheads="1"/>
          </p:cNvPicPr>
          <p:nvPr/>
        </p:nvPicPr>
        <p:blipFill>
          <a:blip r:embed="rId2">
            <a:extLst>
              <a:ext uri="{28A0092B-C50C-407E-A947-70E740481C1C}">
                <a14:useLocalDpi xmlns:a14="http://schemas.microsoft.com/office/drawing/2010/main" val="0"/>
              </a:ext>
            </a:extLst>
          </a:blip>
          <a:srcRect b="3177"/>
          <a:stretch>
            <a:fillRect/>
          </a:stretch>
        </p:blipFill>
        <p:spPr bwMode="auto">
          <a:xfrm>
            <a:off x="298450" y="1106485"/>
            <a:ext cx="8547100" cy="4645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11290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p:txBody>
          <a:bodyPr/>
          <a:lstStyle/>
          <a:p>
            <a:r>
              <a:rPr lang="en-US" altLang="en-US" smtClean="0"/>
              <a:t>Module 19.23: Review</a:t>
            </a:r>
            <a:endParaRPr lang="en-US" altLang="en-US" dirty="0" smtClean="0"/>
          </a:p>
        </p:txBody>
      </p:sp>
      <p:sp>
        <p:nvSpPr>
          <p:cNvPr id="3" name="Content Placeholder 2"/>
          <p:cNvSpPr>
            <a:spLocks noGrp="1"/>
          </p:cNvSpPr>
          <p:nvPr>
            <p:ph idx="1"/>
          </p:nvPr>
        </p:nvSpPr>
        <p:spPr/>
        <p:txBody>
          <a:bodyPr/>
          <a:lstStyle/>
          <a:p>
            <a:r>
              <a:rPr lang="en-US" dirty="0" smtClean="0"/>
              <a:t>Trace the path of a drop of blood from the left ventricle to the right hip joint.</a:t>
            </a:r>
          </a:p>
          <a:p>
            <a:r>
              <a:rPr lang="en-US" dirty="0" smtClean="0"/>
              <a:t>Trace the path of a drop of blood from the right forearm to the right atrium.</a:t>
            </a:r>
          </a:p>
          <a:p>
            <a:endParaRPr lang="en-US" dirty="0" smtClean="0"/>
          </a:p>
          <a:p>
            <a:pPr marL="0" indent="0">
              <a:buNone/>
            </a:pPr>
            <a:r>
              <a:rPr lang="en-US" i="1" dirty="0" smtClean="0"/>
              <a:t>Learning Outcome: </a:t>
            </a:r>
            <a:r>
              <a:rPr lang="en-US" dirty="0" smtClean="0"/>
              <a:t>Describe the pathways taken by oxygenated and deoxygenated blood in the systemic circuit.</a:t>
            </a:r>
            <a:endParaRPr lang="en-US" dirty="0"/>
          </a:p>
        </p:txBody>
      </p:sp>
      <p:sp>
        <p:nvSpPr>
          <p:cNvPr id="13" name="Footer Placeholder 12"/>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2851195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Module 19.2: Arteries and veins</a:t>
            </a:r>
            <a:endParaRPr lang="en-US" altLang="en-US" dirty="0" smtClean="0"/>
          </a:p>
        </p:txBody>
      </p:sp>
      <p:sp>
        <p:nvSpPr>
          <p:cNvPr id="3" name="Content Placeholder 2"/>
          <p:cNvSpPr>
            <a:spLocks noGrp="1"/>
          </p:cNvSpPr>
          <p:nvPr>
            <p:ph idx="1"/>
          </p:nvPr>
        </p:nvSpPr>
        <p:spPr/>
        <p:txBody>
          <a:bodyPr/>
          <a:lstStyle/>
          <a:p>
            <a:r>
              <a:rPr lang="en-US" b="1" dirty="0" smtClean="0"/>
              <a:t>Large vessel walls</a:t>
            </a:r>
          </a:p>
          <a:p>
            <a:pPr lvl="1"/>
            <a:r>
              <a:rPr lang="en-US" dirty="0" smtClean="0"/>
              <a:t>Contain small arteries and veins for nourishment</a:t>
            </a:r>
          </a:p>
          <a:p>
            <a:pPr lvl="2"/>
            <a:r>
              <a:rPr lang="en-US" b="1" dirty="0" smtClean="0"/>
              <a:t>Vasa </a:t>
            </a:r>
            <a:r>
              <a:rPr lang="en-US" b="1" dirty="0" err="1" smtClean="0"/>
              <a:t>vasorum</a:t>
            </a:r>
            <a:r>
              <a:rPr lang="en-US" dirty="0" smtClean="0"/>
              <a:t>,</a:t>
            </a:r>
            <a:r>
              <a:rPr lang="en-US" b="1" dirty="0" smtClean="0"/>
              <a:t> </a:t>
            </a:r>
            <a:r>
              <a:rPr lang="en-US" dirty="0" smtClean="0"/>
              <a:t>“vessels of vessels”</a:t>
            </a:r>
            <a:endParaRPr lang="en-US" dirty="0"/>
          </a:p>
        </p:txBody>
      </p:sp>
      <p:sp>
        <p:nvSpPr>
          <p:cNvPr id="13" name="Footer Placeholder 12"/>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132272362"/>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p:cNvSpPr>
            <a:spLocks noGrp="1"/>
          </p:cNvSpPr>
          <p:nvPr>
            <p:ph type="title"/>
          </p:nvPr>
        </p:nvSpPr>
        <p:spPr/>
        <p:txBody>
          <a:bodyPr/>
          <a:lstStyle/>
          <a:p>
            <a:r>
              <a:rPr lang="en-US" altLang="en-US" dirty="0" smtClean="0"/>
              <a:t>Module 19.24: Clinical Module: </a:t>
            </a:r>
            <a:r>
              <a:rPr lang="en-US" dirty="0" smtClean="0"/>
              <a:t>The pattern of blood flow through the fetal heart and the systemic circuit must change at birth</a:t>
            </a:r>
            <a:endParaRPr lang="en-US" altLang="en-US" dirty="0" smtClean="0"/>
          </a:p>
        </p:txBody>
      </p:sp>
      <p:sp>
        <p:nvSpPr>
          <p:cNvPr id="230403" name="Content Placeholder 2"/>
          <p:cNvSpPr>
            <a:spLocks noGrp="1"/>
          </p:cNvSpPr>
          <p:nvPr>
            <p:ph idx="1"/>
          </p:nvPr>
        </p:nvSpPr>
        <p:spPr>
          <a:xfrm>
            <a:off x="446088" y="1460500"/>
            <a:ext cx="8288337" cy="4789488"/>
          </a:xfrm>
        </p:spPr>
        <p:txBody>
          <a:bodyPr/>
          <a:lstStyle/>
          <a:p>
            <a:r>
              <a:rPr lang="en-US" altLang="en-US" b="1" dirty="0" smtClean="0"/>
              <a:t>Fetal circulation</a:t>
            </a:r>
          </a:p>
          <a:p>
            <a:pPr lvl="1">
              <a:lnSpc>
                <a:spcPts val="3000"/>
              </a:lnSpc>
            </a:pPr>
            <a:r>
              <a:rPr lang="en-US" altLang="en-US" b="1" dirty="0" smtClean="0"/>
              <a:t>Umbilical arteries </a:t>
            </a:r>
          </a:p>
          <a:p>
            <a:pPr lvl="2">
              <a:lnSpc>
                <a:spcPts val="2800"/>
              </a:lnSpc>
            </a:pPr>
            <a:r>
              <a:rPr lang="en-US" altLang="en-US" dirty="0" smtClean="0"/>
              <a:t>Pair of arteries that carry blood from the fetus to the placenta</a:t>
            </a:r>
          </a:p>
          <a:p>
            <a:pPr lvl="2">
              <a:lnSpc>
                <a:spcPts val="2800"/>
              </a:lnSpc>
            </a:pPr>
            <a:r>
              <a:rPr lang="en-US" altLang="en-US" dirty="0" smtClean="0"/>
              <a:t>Run from the internal iliac arteries into the umbilical cord</a:t>
            </a:r>
          </a:p>
          <a:p>
            <a:pPr lvl="1">
              <a:lnSpc>
                <a:spcPts val="3000"/>
              </a:lnSpc>
            </a:pPr>
            <a:r>
              <a:rPr lang="en-US" altLang="en-US" b="1" dirty="0" smtClean="0"/>
              <a:t>Umbilical vein</a:t>
            </a:r>
          </a:p>
          <a:p>
            <a:pPr lvl="2">
              <a:lnSpc>
                <a:spcPts val="2800"/>
              </a:lnSpc>
            </a:pPr>
            <a:r>
              <a:rPr lang="en-US" altLang="en-US" dirty="0" smtClean="0"/>
              <a:t>Carries blood from the placenta</a:t>
            </a:r>
          </a:p>
          <a:p>
            <a:pPr lvl="2">
              <a:lnSpc>
                <a:spcPts val="2800"/>
              </a:lnSpc>
            </a:pPr>
            <a:r>
              <a:rPr lang="en-US" altLang="en-US" dirty="0" smtClean="0"/>
              <a:t>Brings oxygen and nutrients</a:t>
            </a:r>
          </a:p>
          <a:p>
            <a:pPr lvl="2">
              <a:lnSpc>
                <a:spcPts val="2800"/>
              </a:lnSpc>
            </a:pPr>
            <a:r>
              <a:rPr lang="en-US" altLang="en-US" dirty="0" smtClean="0"/>
              <a:t>Drains into the </a:t>
            </a:r>
            <a:r>
              <a:rPr lang="en-US" altLang="en-US" b="1" dirty="0" smtClean="0"/>
              <a:t>ductus </a:t>
            </a:r>
            <a:r>
              <a:rPr lang="en-US" altLang="en-US" b="1" dirty="0" err="1" smtClean="0"/>
              <a:t>venosus</a:t>
            </a:r>
            <a:endParaRPr lang="en-US" altLang="en-US" b="1" dirty="0" smtClean="0"/>
          </a:p>
          <a:p>
            <a:pPr lvl="1">
              <a:lnSpc>
                <a:spcPts val="3000"/>
              </a:lnSpc>
            </a:pPr>
            <a:r>
              <a:rPr lang="en-US" altLang="en-US" dirty="0" smtClean="0"/>
              <a:t>All umbilical vessels degenerate after birth</a:t>
            </a:r>
          </a:p>
          <a:p>
            <a:pPr lvl="2">
              <a:lnSpc>
                <a:spcPts val="2800"/>
              </a:lnSpc>
            </a:pPr>
            <a:r>
              <a:rPr lang="en-US" altLang="en-US" dirty="0" smtClean="0"/>
              <a:t>Remnants remain as fibrous cords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502802210"/>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le 1"/>
          <p:cNvSpPr>
            <a:spLocks noGrp="1"/>
          </p:cNvSpPr>
          <p:nvPr>
            <p:ph type="title"/>
          </p:nvPr>
        </p:nvSpPr>
        <p:spPr/>
        <p:txBody>
          <a:bodyPr/>
          <a:lstStyle/>
          <a:p>
            <a:r>
              <a:rPr lang="en-US" altLang="en-US" smtClean="0"/>
              <a:t>Module 19.24: Fetal circulation and congenital defects</a:t>
            </a:r>
            <a:endParaRPr lang="en-US" altLang="en-US" dirty="0" smtClean="0"/>
          </a:p>
        </p:txBody>
      </p:sp>
      <p:sp>
        <p:nvSpPr>
          <p:cNvPr id="231427" name="Content Placeholder 2"/>
          <p:cNvSpPr>
            <a:spLocks noGrp="1"/>
          </p:cNvSpPr>
          <p:nvPr>
            <p:ph idx="1"/>
          </p:nvPr>
        </p:nvSpPr>
        <p:spPr/>
        <p:txBody>
          <a:bodyPr/>
          <a:lstStyle/>
          <a:p>
            <a:r>
              <a:rPr lang="en-US" altLang="en-US" b="1" dirty="0" smtClean="0"/>
              <a:t>Fetal circulation</a:t>
            </a:r>
            <a:r>
              <a:rPr lang="en-US" altLang="en-US" dirty="0" smtClean="0"/>
              <a:t> (continued)</a:t>
            </a:r>
          </a:p>
          <a:p>
            <a:pPr lvl="1"/>
            <a:r>
              <a:rPr lang="en-US" altLang="en-US" b="1" dirty="0" smtClean="0"/>
              <a:t>Ductus </a:t>
            </a:r>
            <a:r>
              <a:rPr lang="en-US" altLang="en-US" b="1" dirty="0" err="1" smtClean="0"/>
              <a:t>venosus</a:t>
            </a:r>
            <a:endParaRPr lang="en-US" altLang="en-US" b="1" dirty="0" smtClean="0"/>
          </a:p>
          <a:p>
            <a:pPr lvl="2"/>
            <a:r>
              <a:rPr lang="en-US" altLang="en-US" dirty="0" smtClean="0"/>
              <a:t>Vascular connection to veins within the liver</a:t>
            </a:r>
          </a:p>
          <a:p>
            <a:pPr lvl="2"/>
            <a:r>
              <a:rPr lang="en-US" altLang="en-US" dirty="0" smtClean="0"/>
              <a:t>Collects blood from liver and from umbilical vein</a:t>
            </a:r>
          </a:p>
          <a:p>
            <a:pPr lvl="2"/>
            <a:r>
              <a:rPr lang="en-US" altLang="en-US" dirty="0" smtClean="0"/>
              <a:t>Empties into inferior vena cava</a:t>
            </a:r>
          </a:p>
          <a:p>
            <a:pPr lvl="1"/>
            <a:r>
              <a:rPr lang="en-US" altLang="en-US" b="1" dirty="0" smtClean="0"/>
              <a:t>Foramen </a:t>
            </a:r>
            <a:r>
              <a:rPr lang="en-US" altLang="en-US" b="1" dirty="0" err="1" smtClean="0"/>
              <a:t>ovale</a:t>
            </a:r>
            <a:r>
              <a:rPr lang="en-US" altLang="en-US" dirty="0" smtClean="0"/>
              <a:t>, or interatrial opening</a:t>
            </a:r>
          </a:p>
          <a:p>
            <a:pPr lvl="2"/>
            <a:r>
              <a:rPr lang="en-US" altLang="en-US" dirty="0" smtClean="0"/>
              <a:t>Allows blood to pass from right atrium to left atrium</a:t>
            </a:r>
          </a:p>
          <a:p>
            <a:pPr lvl="3"/>
            <a:r>
              <a:rPr lang="en-US" altLang="en-US" dirty="0" smtClean="0"/>
              <a:t>Bypasses pulmonary circuit</a:t>
            </a:r>
          </a:p>
          <a:p>
            <a:pPr lvl="2"/>
            <a:r>
              <a:rPr lang="en-US" altLang="en-US" dirty="0" smtClean="0"/>
              <a:t>Has one-way valve to prevent backflow</a:t>
            </a:r>
          </a:p>
          <a:p>
            <a:pPr lvl="1"/>
            <a:r>
              <a:rPr lang="en-US" altLang="en-US" b="1" dirty="0" smtClean="0"/>
              <a:t>Ductus arteriosus</a:t>
            </a:r>
          </a:p>
          <a:p>
            <a:pPr lvl="2"/>
            <a:r>
              <a:rPr lang="en-US" altLang="en-US" dirty="0" smtClean="0"/>
              <a:t>Bypass between pulmonary trunk and aorta</a:t>
            </a:r>
          </a:p>
          <a:p>
            <a:pPr lvl="2"/>
            <a:r>
              <a:rPr lang="en-US" altLang="en-US" dirty="0" smtClean="0"/>
              <a:t>Sends blood from right ventricle to systemic circuit</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288089067"/>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p:cNvSpPr>
            <a:spLocks noGrp="1"/>
          </p:cNvSpPr>
          <p:nvPr>
            <p:ph type="title"/>
          </p:nvPr>
        </p:nvSpPr>
        <p:spPr/>
        <p:txBody>
          <a:bodyPr/>
          <a:lstStyle/>
          <a:p>
            <a:r>
              <a:rPr lang="en-US" altLang="en-US" smtClean="0"/>
              <a:t>Fetal blood flow</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5" name="Picture 76" descr="\\192.168.4.30\conversion\IRDVD\JPG Creation\Martini _VAP3E\Output\Chapter 19\JPEG FILES\Labeled\fig_19_24_01-L.jpg"/>
          <p:cNvPicPr>
            <a:picLocks noChangeAspect="1" noChangeArrowheads="1"/>
          </p:cNvPicPr>
          <p:nvPr/>
        </p:nvPicPr>
        <p:blipFill>
          <a:blip r:embed="rId2">
            <a:extLst>
              <a:ext uri="{28A0092B-C50C-407E-A947-70E740481C1C}">
                <a14:useLocalDpi xmlns:a14="http://schemas.microsoft.com/office/drawing/2010/main" val="0"/>
              </a:ext>
            </a:extLst>
          </a:blip>
          <a:srcRect b="2411"/>
          <a:stretch>
            <a:fillRect/>
          </a:stretch>
        </p:blipFill>
        <p:spPr bwMode="auto">
          <a:xfrm>
            <a:off x="446088" y="713532"/>
            <a:ext cx="8143561" cy="587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183187"/>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7" descr="\\192.168.4.30\conversion\IRDVD\JPG Creation\Martini _VAP3E\Output\Chapter 19\JPEG FILES\Labeled\fig_19_24_02-L.jpg"/>
          <p:cNvPicPr>
            <a:picLocks noChangeAspect="1" noChangeArrowheads="1"/>
          </p:cNvPicPr>
          <p:nvPr/>
        </p:nvPicPr>
        <p:blipFill>
          <a:blip r:embed="rId2">
            <a:extLst>
              <a:ext uri="{28A0092B-C50C-407E-A947-70E740481C1C}">
                <a14:useLocalDpi xmlns:a14="http://schemas.microsoft.com/office/drawing/2010/main" val="0"/>
              </a:ext>
            </a:extLst>
          </a:blip>
          <a:srcRect b="3277"/>
          <a:stretch>
            <a:fillRect/>
          </a:stretch>
        </p:blipFill>
        <p:spPr bwMode="auto">
          <a:xfrm>
            <a:off x="4418475" y="3163330"/>
            <a:ext cx="4439517" cy="3452684"/>
          </a:xfrm>
          <a:prstGeom prst="rect">
            <a:avLst/>
          </a:prstGeom>
          <a:noFill/>
          <a:extLst>
            <a:ext uri="{909E8E84-426E-40DD-AFC4-6F175D3DCCD1}">
              <a14:hiddenFill xmlns:a14="http://schemas.microsoft.com/office/drawing/2010/main">
                <a:solidFill>
                  <a:srgbClr val="FFFFFF"/>
                </a:solidFill>
              </a14:hiddenFill>
            </a:ext>
          </a:extLst>
        </p:spPr>
      </p:pic>
      <p:sp>
        <p:nvSpPr>
          <p:cNvPr id="233474" name="Title 1"/>
          <p:cNvSpPr>
            <a:spLocks noGrp="1"/>
          </p:cNvSpPr>
          <p:nvPr>
            <p:ph type="title"/>
          </p:nvPr>
        </p:nvSpPr>
        <p:spPr/>
        <p:txBody>
          <a:bodyPr/>
          <a:lstStyle/>
          <a:p>
            <a:r>
              <a:rPr lang="en-US" altLang="en-US" smtClean="0"/>
              <a:t>Module 19.24: Fetal circulation and congenital defects</a:t>
            </a:r>
            <a:endParaRPr lang="en-US" altLang="en-US" dirty="0" smtClean="0"/>
          </a:p>
        </p:txBody>
      </p:sp>
      <p:sp>
        <p:nvSpPr>
          <p:cNvPr id="233475" name="Content Placeholder 2"/>
          <p:cNvSpPr>
            <a:spLocks noGrp="1"/>
          </p:cNvSpPr>
          <p:nvPr>
            <p:ph idx="1"/>
          </p:nvPr>
        </p:nvSpPr>
        <p:spPr/>
        <p:txBody>
          <a:bodyPr/>
          <a:lstStyle/>
          <a:p>
            <a:r>
              <a:rPr lang="en-US" altLang="en-US" b="1" dirty="0" smtClean="0"/>
              <a:t>Changes in circulation at birth</a:t>
            </a:r>
          </a:p>
          <a:p>
            <a:pPr lvl="1"/>
            <a:r>
              <a:rPr lang="en-US" altLang="en-US" dirty="0" smtClean="0"/>
              <a:t>Are due to expansion of the pulmonary blood vessels and resulting pressure changes</a:t>
            </a:r>
          </a:p>
          <a:p>
            <a:pPr lvl="1"/>
            <a:r>
              <a:rPr lang="en-US" altLang="en-US" dirty="0" smtClean="0"/>
              <a:t>Increasing pressure in the left atrium closes foramen</a:t>
            </a:r>
            <a:br>
              <a:rPr lang="en-US" altLang="en-US" dirty="0" smtClean="0"/>
            </a:br>
            <a:r>
              <a:rPr lang="en-US" altLang="en-US" dirty="0" err="1" smtClean="0"/>
              <a:t>ovale</a:t>
            </a:r>
            <a:endParaRPr lang="en-US" altLang="en-US" dirty="0" smtClean="0"/>
          </a:p>
          <a:p>
            <a:pPr lvl="2"/>
            <a:r>
              <a:rPr lang="en-US" altLang="en-US" dirty="0" smtClean="0"/>
              <a:t>Remnant of the </a:t>
            </a:r>
            <a:br>
              <a:rPr lang="en-US" altLang="en-US" dirty="0" smtClean="0"/>
            </a:br>
            <a:r>
              <a:rPr lang="en-US" altLang="en-US" dirty="0" smtClean="0"/>
              <a:t>foramen </a:t>
            </a:r>
            <a:r>
              <a:rPr lang="en-US" altLang="en-US" dirty="0" err="1" smtClean="0"/>
              <a:t>ovale</a:t>
            </a:r>
            <a:r>
              <a:rPr lang="en-US" altLang="en-US" dirty="0" smtClean="0"/>
              <a:t> is a </a:t>
            </a:r>
            <a:br>
              <a:rPr lang="en-US" altLang="en-US" dirty="0" smtClean="0"/>
            </a:br>
            <a:r>
              <a:rPr lang="en-US" altLang="en-US" dirty="0" smtClean="0"/>
              <a:t>shallow depression </a:t>
            </a:r>
            <a:br>
              <a:rPr lang="en-US" altLang="en-US" dirty="0" smtClean="0"/>
            </a:br>
            <a:r>
              <a:rPr lang="en-US" altLang="en-US" dirty="0" smtClean="0"/>
              <a:t>called the </a:t>
            </a:r>
            <a:r>
              <a:rPr lang="en-US" altLang="en-US" b="1" dirty="0" smtClean="0"/>
              <a:t>fossa </a:t>
            </a:r>
            <a:r>
              <a:rPr lang="en-US" altLang="en-US" b="1" dirty="0" err="1" smtClean="0"/>
              <a:t>ovalis</a:t>
            </a:r>
            <a:endParaRPr lang="en-US" altLang="en-US" b="1"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510685744"/>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7" descr="\\192.168.4.30\conversion\IRDVD\JPG Creation\Martini _VAP3E\Output\Chapter 19\JPEG FILES\Labeled\fig_19_24_02-L.jpg"/>
          <p:cNvPicPr>
            <a:picLocks noChangeAspect="1" noChangeArrowheads="1"/>
          </p:cNvPicPr>
          <p:nvPr/>
        </p:nvPicPr>
        <p:blipFill>
          <a:blip r:embed="rId2">
            <a:extLst>
              <a:ext uri="{28A0092B-C50C-407E-A947-70E740481C1C}">
                <a14:useLocalDpi xmlns:a14="http://schemas.microsoft.com/office/drawing/2010/main" val="0"/>
              </a:ext>
            </a:extLst>
          </a:blip>
          <a:srcRect b="3277"/>
          <a:stretch>
            <a:fillRect/>
          </a:stretch>
        </p:blipFill>
        <p:spPr bwMode="auto">
          <a:xfrm>
            <a:off x="4418475" y="3163330"/>
            <a:ext cx="4439517" cy="3452684"/>
          </a:xfrm>
          <a:prstGeom prst="rect">
            <a:avLst/>
          </a:prstGeom>
          <a:noFill/>
          <a:extLst>
            <a:ext uri="{909E8E84-426E-40DD-AFC4-6F175D3DCCD1}">
              <a14:hiddenFill xmlns:a14="http://schemas.microsoft.com/office/drawing/2010/main">
                <a:solidFill>
                  <a:srgbClr val="FFFFFF"/>
                </a:solidFill>
              </a14:hiddenFill>
            </a:ext>
          </a:extLst>
        </p:spPr>
      </p:pic>
      <p:sp>
        <p:nvSpPr>
          <p:cNvPr id="234498" name="Title 1"/>
          <p:cNvSpPr>
            <a:spLocks noGrp="1"/>
          </p:cNvSpPr>
          <p:nvPr>
            <p:ph type="title"/>
          </p:nvPr>
        </p:nvSpPr>
        <p:spPr/>
        <p:txBody>
          <a:bodyPr/>
          <a:lstStyle/>
          <a:p>
            <a:r>
              <a:rPr lang="en-US" altLang="en-US" smtClean="0"/>
              <a:t>Module 19.24: Fetal circulation and congenital defects</a:t>
            </a:r>
            <a:endParaRPr lang="en-US" altLang="en-US" dirty="0" smtClean="0"/>
          </a:p>
        </p:txBody>
      </p:sp>
      <p:sp>
        <p:nvSpPr>
          <p:cNvPr id="234499" name="Content Placeholder 2"/>
          <p:cNvSpPr>
            <a:spLocks noGrp="1"/>
          </p:cNvSpPr>
          <p:nvPr>
            <p:ph idx="1"/>
          </p:nvPr>
        </p:nvSpPr>
        <p:spPr/>
        <p:txBody>
          <a:bodyPr/>
          <a:lstStyle/>
          <a:p>
            <a:r>
              <a:rPr lang="en-US" altLang="en-US" b="1" dirty="0" smtClean="0"/>
              <a:t>Changes in circulation at birth </a:t>
            </a:r>
            <a:r>
              <a:rPr lang="en-US" altLang="en-US" dirty="0" smtClean="0"/>
              <a:t>(continued)</a:t>
            </a:r>
            <a:endParaRPr lang="en-US" altLang="en-US" b="1" dirty="0" smtClean="0"/>
          </a:p>
          <a:p>
            <a:pPr lvl="1"/>
            <a:r>
              <a:rPr lang="en-US" altLang="en-US" dirty="0" smtClean="0"/>
              <a:t>Rising oxygen levels cause ductus arteriosus to constrict and close</a:t>
            </a:r>
          </a:p>
          <a:p>
            <a:pPr lvl="2"/>
            <a:r>
              <a:rPr lang="en-US" altLang="en-US" dirty="0" smtClean="0"/>
              <a:t>Remnant of the ductus arteriosus is </a:t>
            </a:r>
            <a:br>
              <a:rPr lang="en-US" altLang="en-US" dirty="0" smtClean="0"/>
            </a:br>
            <a:r>
              <a:rPr lang="en-US" altLang="en-US" dirty="0" smtClean="0"/>
              <a:t>a fibrous cord called </a:t>
            </a:r>
            <a:br>
              <a:rPr lang="en-US" altLang="en-US" dirty="0" smtClean="0"/>
            </a:br>
            <a:r>
              <a:rPr lang="en-US" altLang="en-US" dirty="0" smtClean="0"/>
              <a:t>the </a:t>
            </a:r>
            <a:r>
              <a:rPr lang="en-US" altLang="en-US" b="1" dirty="0" smtClean="0"/>
              <a:t>ligamentum </a:t>
            </a:r>
            <a:br>
              <a:rPr lang="en-US" altLang="en-US" b="1" dirty="0" smtClean="0"/>
            </a:br>
            <a:r>
              <a:rPr lang="en-US" altLang="en-US" b="1" dirty="0" err="1" smtClean="0"/>
              <a:t>arteriosum</a:t>
            </a:r>
            <a:endParaRPr lang="en-US" altLang="en-US" b="1"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043223434"/>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itle 1"/>
          <p:cNvSpPr>
            <a:spLocks noGrp="1"/>
          </p:cNvSpPr>
          <p:nvPr>
            <p:ph type="title"/>
          </p:nvPr>
        </p:nvSpPr>
        <p:spPr/>
        <p:txBody>
          <a:bodyPr/>
          <a:lstStyle/>
          <a:p>
            <a:r>
              <a:rPr lang="en-US" altLang="en-US" smtClean="0"/>
              <a:t>Module 19.24: Fetal circulation and congenital defects</a:t>
            </a:r>
            <a:endParaRPr lang="en-US" altLang="en-US" dirty="0" smtClean="0"/>
          </a:p>
        </p:txBody>
      </p:sp>
      <p:sp>
        <p:nvSpPr>
          <p:cNvPr id="235523" name="Content Placeholder 2"/>
          <p:cNvSpPr>
            <a:spLocks noGrp="1"/>
          </p:cNvSpPr>
          <p:nvPr>
            <p:ph idx="1"/>
          </p:nvPr>
        </p:nvSpPr>
        <p:spPr/>
        <p:txBody>
          <a:bodyPr/>
          <a:lstStyle/>
          <a:p>
            <a:r>
              <a:rPr lang="en-US" altLang="en-US" b="1" dirty="0" smtClean="0"/>
              <a:t>Congenital defects</a:t>
            </a:r>
          </a:p>
          <a:p>
            <a:pPr lvl="1"/>
            <a:r>
              <a:rPr lang="en-US" altLang="en-US" b="1" dirty="0" smtClean="0"/>
              <a:t>Ventricular septal defects</a:t>
            </a:r>
          </a:p>
          <a:p>
            <a:pPr lvl="2"/>
            <a:r>
              <a:rPr lang="en-US" altLang="en-US" dirty="0" smtClean="0"/>
              <a:t>Openings in interventricular septum</a:t>
            </a:r>
          </a:p>
          <a:p>
            <a:pPr lvl="2"/>
            <a:r>
              <a:rPr lang="en-US" altLang="en-US" dirty="0" smtClean="0"/>
              <a:t>Most common congenital heart problem</a:t>
            </a:r>
          </a:p>
          <a:p>
            <a:pPr lvl="2"/>
            <a:r>
              <a:rPr lang="en-US" altLang="en-US" dirty="0" smtClean="0"/>
              <a:t>Affect 0.12 percent of newborns</a:t>
            </a:r>
          </a:p>
          <a:p>
            <a:pPr lvl="2"/>
            <a:r>
              <a:rPr lang="en-US" altLang="en-US" dirty="0" smtClean="0"/>
              <a:t>Causes mixing of oxygenated and deoxygenated blood</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6" name="Picture 78" descr="\\192.168.4.30\conversion\IRDVD\JPG Creation\Martini _VAP3E\Output\Chapter 19\JPEG FILES\Labeled\fig_19_24_03_A-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630" b="5495"/>
          <a:stretch/>
        </p:blipFill>
        <p:spPr bwMode="auto">
          <a:xfrm>
            <a:off x="3086100" y="4289924"/>
            <a:ext cx="5160921" cy="2099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079567"/>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le 1"/>
          <p:cNvSpPr>
            <a:spLocks noGrp="1"/>
          </p:cNvSpPr>
          <p:nvPr>
            <p:ph type="title"/>
          </p:nvPr>
        </p:nvSpPr>
        <p:spPr/>
        <p:txBody>
          <a:bodyPr/>
          <a:lstStyle/>
          <a:p>
            <a:r>
              <a:rPr lang="en-US" altLang="en-US" smtClean="0"/>
              <a:t>Module 19.24: Fetal circulation and congenital defects</a:t>
            </a:r>
            <a:endParaRPr lang="en-US" altLang="en-US" dirty="0" smtClean="0"/>
          </a:p>
        </p:txBody>
      </p:sp>
      <p:sp>
        <p:nvSpPr>
          <p:cNvPr id="236547" name="Content Placeholder 2"/>
          <p:cNvSpPr>
            <a:spLocks noGrp="1"/>
          </p:cNvSpPr>
          <p:nvPr>
            <p:ph idx="1"/>
          </p:nvPr>
        </p:nvSpPr>
        <p:spPr/>
        <p:txBody>
          <a:bodyPr/>
          <a:lstStyle/>
          <a:p>
            <a:r>
              <a:rPr lang="en-US" altLang="en-US" b="1" dirty="0" smtClean="0"/>
              <a:t>Congenital defects </a:t>
            </a:r>
            <a:r>
              <a:rPr lang="en-US" altLang="en-US" dirty="0" smtClean="0"/>
              <a:t>(continued)</a:t>
            </a:r>
          </a:p>
          <a:p>
            <a:pPr lvl="1"/>
            <a:r>
              <a:rPr lang="en-US" altLang="en-US" b="1" dirty="0" smtClean="0"/>
              <a:t>Patent foramen </a:t>
            </a:r>
            <a:r>
              <a:rPr lang="en-US" altLang="en-US" b="1" dirty="0" err="1" smtClean="0"/>
              <a:t>ovale</a:t>
            </a:r>
            <a:endParaRPr lang="en-US" altLang="en-US" b="1" dirty="0" smtClean="0"/>
          </a:p>
          <a:p>
            <a:pPr lvl="2"/>
            <a:r>
              <a:rPr lang="en-US" altLang="en-US" dirty="0" smtClean="0"/>
              <a:t>Passageway remains open</a:t>
            </a:r>
          </a:p>
          <a:p>
            <a:pPr lvl="2"/>
            <a:r>
              <a:rPr lang="en-US" altLang="en-US" dirty="0" smtClean="0"/>
              <a:t>Blood recirculates through pulmonary circuit</a:t>
            </a:r>
          </a:p>
          <a:p>
            <a:pPr lvl="2"/>
            <a:r>
              <a:rPr lang="en-US" altLang="en-US" dirty="0" smtClean="0"/>
              <a:t>“Left-to-right shunt”</a:t>
            </a:r>
          </a:p>
          <a:p>
            <a:pPr lvl="2"/>
            <a:r>
              <a:rPr lang="en-US" altLang="en-US" dirty="0" smtClean="0"/>
              <a:t>Normal oxygen content, but left ventricle must work harder to provide adequate systemic flow</a:t>
            </a:r>
          </a:p>
          <a:p>
            <a:pPr lvl="1"/>
            <a:r>
              <a:rPr lang="en-US" altLang="en-US" b="1" dirty="0" smtClean="0"/>
              <a:t>Patent ductus arteriosus</a:t>
            </a:r>
          </a:p>
          <a:p>
            <a:pPr lvl="2"/>
            <a:r>
              <a:rPr lang="en-US" altLang="en-US" dirty="0" smtClean="0"/>
              <a:t>Passageway remains open</a:t>
            </a:r>
          </a:p>
          <a:p>
            <a:pPr lvl="2"/>
            <a:r>
              <a:rPr lang="en-US" altLang="en-US" dirty="0" smtClean="0"/>
              <a:t>“Right-to-left shunt”</a:t>
            </a:r>
          </a:p>
          <a:p>
            <a:pPr lvl="2"/>
            <a:r>
              <a:rPr lang="en-US" altLang="en-US" dirty="0" smtClean="0"/>
              <a:t>Blood is not adequately oxygenated, and skin is bluish</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620347239"/>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1"/>
          <p:cNvSpPr>
            <a:spLocks noGrp="1"/>
          </p:cNvSpPr>
          <p:nvPr>
            <p:ph type="title"/>
          </p:nvPr>
        </p:nvSpPr>
        <p:spPr/>
        <p:txBody>
          <a:bodyPr/>
          <a:lstStyle/>
          <a:p>
            <a:r>
              <a:rPr lang="en-US" altLang="en-US" smtClean="0"/>
              <a:t>Patent foramen ovale and patent ductus arteriosus</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237571" name="Content Placeholder 2"/>
          <p:cNvSpPr>
            <a:spLocks noGrp="1"/>
          </p:cNvSpPr>
          <p:nvPr>
            <p:ph idx="4294967295"/>
          </p:nvPr>
        </p:nvSpPr>
        <p:spPr>
          <a:xfrm>
            <a:off x="855663" y="1290638"/>
            <a:ext cx="8288337" cy="4959350"/>
          </a:xfrm>
        </p:spPr>
        <p:txBody>
          <a:bodyPr/>
          <a:lstStyle/>
          <a:p>
            <a:r>
              <a:rPr lang="en-US" altLang="en-US" b="1" dirty="0" smtClean="0"/>
              <a:t> </a:t>
            </a:r>
          </a:p>
        </p:txBody>
      </p:sp>
      <p:pic>
        <p:nvPicPr>
          <p:cNvPr id="5" name="Picture 79" descr="\\192.168.4.30\conversion\IRDVD\JPG Creation\Martini _VAP3E\Output\Chapter 19\JPEG FILES\Labeled\fig_19_24_03_B-L.jpg"/>
          <p:cNvPicPr>
            <a:picLocks noChangeAspect="1" noChangeArrowheads="1"/>
          </p:cNvPicPr>
          <p:nvPr/>
        </p:nvPicPr>
        <p:blipFill>
          <a:blip r:embed="rId2">
            <a:extLst>
              <a:ext uri="{28A0092B-C50C-407E-A947-70E740481C1C}">
                <a14:useLocalDpi xmlns:a14="http://schemas.microsoft.com/office/drawing/2010/main" val="0"/>
              </a:ext>
            </a:extLst>
          </a:blip>
          <a:srcRect b="4596"/>
          <a:stretch>
            <a:fillRect/>
          </a:stretch>
        </p:blipFill>
        <p:spPr bwMode="auto">
          <a:xfrm>
            <a:off x="298450" y="1847057"/>
            <a:ext cx="8547100" cy="316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39873"/>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p:txBody>
          <a:bodyPr/>
          <a:lstStyle/>
          <a:p>
            <a:r>
              <a:rPr lang="en-US" altLang="en-US" smtClean="0"/>
              <a:t>Module 19.24: Fetal circulation and congenital defects</a:t>
            </a:r>
            <a:endParaRPr lang="en-US" altLang="en-US" dirty="0" smtClean="0"/>
          </a:p>
        </p:txBody>
      </p:sp>
      <p:sp>
        <p:nvSpPr>
          <p:cNvPr id="238595" name="Content Placeholder 2"/>
          <p:cNvSpPr>
            <a:spLocks noGrp="1"/>
          </p:cNvSpPr>
          <p:nvPr>
            <p:ph idx="1"/>
          </p:nvPr>
        </p:nvSpPr>
        <p:spPr/>
        <p:txBody>
          <a:bodyPr/>
          <a:lstStyle/>
          <a:p>
            <a:r>
              <a:rPr lang="en-US" altLang="en-US" b="1" dirty="0" smtClean="0"/>
              <a:t>Congenital defects </a:t>
            </a:r>
            <a:r>
              <a:rPr lang="en-US" altLang="en-US" dirty="0" smtClean="0"/>
              <a:t>(continued)</a:t>
            </a:r>
          </a:p>
          <a:p>
            <a:pPr lvl="1"/>
            <a:r>
              <a:rPr lang="en-US" altLang="en-US" b="1" dirty="0" smtClean="0"/>
              <a:t>Tetralogy of </a:t>
            </a:r>
            <a:r>
              <a:rPr lang="en-US" altLang="en-US" b="1" dirty="0" err="1" smtClean="0"/>
              <a:t>Fallot</a:t>
            </a:r>
            <a:endParaRPr lang="en-US" altLang="en-US" b="1" dirty="0" smtClean="0"/>
          </a:p>
          <a:p>
            <a:pPr lvl="2"/>
            <a:r>
              <a:rPr lang="en-US" altLang="en-US" dirty="0" smtClean="0"/>
              <a:t>Complex group of defects</a:t>
            </a:r>
          </a:p>
          <a:p>
            <a:pPr lvl="2"/>
            <a:r>
              <a:rPr lang="en-US" altLang="en-US" dirty="0" smtClean="0"/>
              <a:t>Affects 0.10 percent of newborn infants</a:t>
            </a:r>
          </a:p>
          <a:p>
            <a:pPr lvl="2"/>
            <a:r>
              <a:rPr lang="en-US" altLang="en-US" dirty="0" smtClean="0"/>
              <a:t>Four defects involved</a:t>
            </a:r>
          </a:p>
          <a:p>
            <a:pPr marL="1431925" lvl="3" indent="-457200">
              <a:buFont typeface="+mj-lt"/>
              <a:buAutoNum type="arabicPeriod"/>
            </a:pPr>
            <a:r>
              <a:rPr lang="en-US" altLang="en-US" dirty="0" smtClean="0"/>
              <a:t>Pulmonary trunk is abnormally narrow (pulmonary stenosis)</a:t>
            </a:r>
          </a:p>
          <a:p>
            <a:pPr marL="1431925" lvl="3" indent="-457200">
              <a:buFont typeface="+mj-lt"/>
              <a:buAutoNum type="arabicPeriod"/>
            </a:pPr>
            <a:r>
              <a:rPr lang="en-US" altLang="en-US" dirty="0" smtClean="0"/>
              <a:t>Interventricular septum is incomplete</a:t>
            </a:r>
          </a:p>
          <a:p>
            <a:pPr marL="1431925" lvl="3" indent="-457200">
              <a:buFont typeface="+mj-lt"/>
              <a:buAutoNum type="arabicPeriod"/>
            </a:pPr>
            <a:r>
              <a:rPr lang="en-US" altLang="en-US" dirty="0" smtClean="0"/>
              <a:t>Aorta originates where interventricular septum normally ends</a:t>
            </a:r>
          </a:p>
          <a:p>
            <a:pPr marL="1431925" lvl="3" indent="-457200">
              <a:buFont typeface="+mj-lt"/>
              <a:buAutoNum type="arabicPeriod"/>
            </a:pPr>
            <a:r>
              <a:rPr lang="en-US" altLang="en-US" dirty="0" smtClean="0"/>
              <a:t>Right ventricle is enlarged</a:t>
            </a:r>
          </a:p>
          <a:p>
            <a:pPr lvl="4"/>
            <a:r>
              <a:rPr lang="en-US" altLang="en-US" dirty="0" smtClean="0"/>
              <a:t>Both ventricles thicken </a:t>
            </a:r>
            <a:r>
              <a:rPr lang="en-US" dirty="0" smtClean="0"/>
              <a:t>because of </a:t>
            </a:r>
            <a:r>
              <a:rPr lang="en-US" altLang="en-US" dirty="0" smtClean="0"/>
              <a:t>increased workload</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848147570"/>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p:txBody>
          <a:bodyPr/>
          <a:lstStyle/>
          <a:p>
            <a:r>
              <a:rPr lang="en-US" altLang="en-US" smtClean="0"/>
              <a:t>Tetralogy of Fallot</a:t>
            </a:r>
            <a:br>
              <a:rPr lang="en-US" altLang="en-US" smtClean="0"/>
            </a:b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239619" name="Content Placeholder 2"/>
          <p:cNvSpPr>
            <a:spLocks noGrp="1"/>
          </p:cNvSpPr>
          <p:nvPr>
            <p:ph idx="4294967295"/>
          </p:nvPr>
        </p:nvSpPr>
        <p:spPr>
          <a:xfrm>
            <a:off x="855663" y="909638"/>
            <a:ext cx="8288337" cy="5340350"/>
          </a:xfrm>
        </p:spPr>
        <p:txBody>
          <a:bodyPr/>
          <a:lstStyle/>
          <a:p>
            <a:r>
              <a:rPr lang="en-US" altLang="en-US" b="1" smtClean="0"/>
              <a:t> </a:t>
            </a:r>
            <a:endParaRPr lang="en-US" altLang="en-US" b="1" dirty="0" smtClean="0"/>
          </a:p>
        </p:txBody>
      </p:sp>
      <p:pic>
        <p:nvPicPr>
          <p:cNvPr id="5" name="Picture 80" descr="\\192.168.4.30\conversion\IRDVD\JPG Creation\Martini _VAP3E\Output\Chapter 19\JPEG FILES\Labeled\fig_19_24_03_C-L.jpg"/>
          <p:cNvPicPr>
            <a:picLocks noChangeAspect="1" noChangeArrowheads="1"/>
          </p:cNvPicPr>
          <p:nvPr/>
        </p:nvPicPr>
        <p:blipFill>
          <a:blip r:embed="rId2">
            <a:extLst>
              <a:ext uri="{28A0092B-C50C-407E-A947-70E740481C1C}">
                <a14:useLocalDpi xmlns:a14="http://schemas.microsoft.com/office/drawing/2010/main" val="0"/>
              </a:ext>
            </a:extLst>
          </a:blip>
          <a:srcRect b="4845"/>
          <a:stretch>
            <a:fillRect/>
          </a:stretch>
        </p:blipFill>
        <p:spPr bwMode="auto">
          <a:xfrm>
            <a:off x="1368425" y="1932765"/>
            <a:ext cx="6407150" cy="2992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4584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Module 19.2: Review</a:t>
            </a:r>
            <a:endParaRPr lang="en-US" altLang="en-US" dirty="0" smtClean="0"/>
          </a:p>
        </p:txBody>
      </p:sp>
      <p:sp>
        <p:nvSpPr>
          <p:cNvPr id="146434" name="Content Placeholder 2"/>
          <p:cNvSpPr>
            <a:spLocks noGrp="1"/>
          </p:cNvSpPr>
          <p:nvPr>
            <p:ph idx="1"/>
          </p:nvPr>
        </p:nvSpPr>
        <p:spPr/>
        <p:txBody>
          <a:bodyPr/>
          <a:lstStyle/>
          <a:p>
            <a:r>
              <a:rPr lang="en-US" dirty="0" smtClean="0"/>
              <a:t>List the five general classes of blood vessels.</a:t>
            </a:r>
          </a:p>
          <a:p>
            <a:r>
              <a:rPr lang="en-US" dirty="0" smtClean="0"/>
              <a:t>Describe a capillary.</a:t>
            </a:r>
          </a:p>
          <a:p>
            <a:endParaRPr lang="en-US" dirty="0" smtClean="0"/>
          </a:p>
          <a:p>
            <a:pPr marL="0" indent="0">
              <a:buNone/>
            </a:pPr>
            <a:r>
              <a:rPr lang="en-US" i="1" dirty="0" smtClean="0"/>
              <a:t>Learning Outcome:</a:t>
            </a:r>
            <a:r>
              <a:rPr lang="en-US" dirty="0" smtClean="0"/>
              <a:t> Distinguish among the types of blood vessels on the basis of their structure and function.</a:t>
            </a:r>
          </a:p>
        </p:txBody>
      </p:sp>
      <p:sp>
        <p:nvSpPr>
          <p:cNvPr id="14" name="Footer Placeholder 13"/>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89571516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1"/>
          <p:cNvSpPr>
            <a:spLocks noGrp="1"/>
          </p:cNvSpPr>
          <p:nvPr>
            <p:ph type="title"/>
          </p:nvPr>
        </p:nvSpPr>
        <p:spPr/>
        <p:txBody>
          <a:bodyPr/>
          <a:lstStyle/>
          <a:p>
            <a:r>
              <a:rPr lang="en-US" altLang="en-US" smtClean="0"/>
              <a:t>Module 19.24: Fetal circulation and congenital defects</a:t>
            </a:r>
            <a:endParaRPr lang="en-US" altLang="en-US" dirty="0" smtClean="0"/>
          </a:p>
        </p:txBody>
      </p:sp>
      <p:sp>
        <p:nvSpPr>
          <p:cNvPr id="240643" name="Content Placeholder 2"/>
          <p:cNvSpPr>
            <a:spLocks noGrp="1"/>
          </p:cNvSpPr>
          <p:nvPr>
            <p:ph idx="1"/>
          </p:nvPr>
        </p:nvSpPr>
        <p:spPr/>
        <p:txBody>
          <a:bodyPr/>
          <a:lstStyle/>
          <a:p>
            <a:r>
              <a:rPr lang="en-US" altLang="en-US" b="1" dirty="0" smtClean="0"/>
              <a:t>Congenital defects</a:t>
            </a:r>
            <a:r>
              <a:rPr lang="en-US" altLang="en-US" dirty="0" smtClean="0"/>
              <a:t> (continued)</a:t>
            </a:r>
          </a:p>
          <a:p>
            <a:pPr lvl="1"/>
            <a:r>
              <a:rPr lang="en-US" altLang="en-US" b="1" dirty="0" smtClean="0"/>
              <a:t>Atrioventricular septal defect</a:t>
            </a:r>
          </a:p>
          <a:p>
            <a:pPr lvl="2"/>
            <a:r>
              <a:rPr lang="en-US" altLang="en-US" dirty="0" smtClean="0"/>
              <a:t>Both atria and ventricles are incompletely separated</a:t>
            </a:r>
          </a:p>
          <a:p>
            <a:pPr lvl="2"/>
            <a:r>
              <a:rPr lang="en-US" altLang="en-US" dirty="0" smtClean="0"/>
              <a:t>Variable results depending on extent of defect</a:t>
            </a:r>
          </a:p>
          <a:p>
            <a:pPr lvl="2"/>
            <a:r>
              <a:rPr lang="en-US" altLang="en-US" dirty="0" smtClean="0"/>
              <a:t>May affect atrioventricular valves</a:t>
            </a:r>
          </a:p>
          <a:p>
            <a:pPr lvl="2"/>
            <a:r>
              <a:rPr lang="en-US" altLang="en-US" dirty="0" smtClean="0"/>
              <a:t>Most commonly affects infants with Down syndrome</a:t>
            </a:r>
          </a:p>
          <a:p>
            <a:pPr lvl="3"/>
            <a:r>
              <a:rPr lang="en-US" altLang="en-US" dirty="0" smtClean="0"/>
              <a:t>Disorder caused by presence of an extra copy of chromosome 21</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957846979"/>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p:cNvSpPr>
            <a:spLocks noGrp="1"/>
          </p:cNvSpPr>
          <p:nvPr>
            <p:ph type="title"/>
          </p:nvPr>
        </p:nvSpPr>
        <p:spPr/>
        <p:txBody>
          <a:bodyPr/>
          <a:lstStyle/>
          <a:p>
            <a:r>
              <a:rPr lang="en-US" altLang="en-US" dirty="0" smtClean="0"/>
              <a:t>Atrioventricular septal defect</a:t>
            </a:r>
            <a:br>
              <a:rPr lang="en-US" altLang="en-US" dirty="0" smtClean="0"/>
            </a:b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241667" name="Content Placeholder 2"/>
          <p:cNvSpPr>
            <a:spLocks noGrp="1"/>
          </p:cNvSpPr>
          <p:nvPr>
            <p:ph idx="4294967295"/>
          </p:nvPr>
        </p:nvSpPr>
        <p:spPr>
          <a:xfrm>
            <a:off x="855663" y="909638"/>
            <a:ext cx="8288337" cy="5340350"/>
          </a:xfrm>
        </p:spPr>
        <p:txBody>
          <a:bodyPr/>
          <a:lstStyle/>
          <a:p>
            <a:r>
              <a:rPr lang="en-US" altLang="en-US" b="1" smtClean="0"/>
              <a:t> </a:t>
            </a:r>
            <a:endParaRPr lang="en-US" altLang="en-US" b="1" dirty="0" smtClean="0"/>
          </a:p>
        </p:txBody>
      </p:sp>
      <p:pic>
        <p:nvPicPr>
          <p:cNvPr id="5" name="Picture 81" descr="\\192.168.4.30\conversion\IRDVD\JPG Creation\Martini _VAP3E\Output\Chapter 19\JPEG FILES\Labeled\fig_19_24_03_D-L.jpg"/>
          <p:cNvPicPr>
            <a:picLocks noChangeAspect="1" noChangeArrowheads="1"/>
          </p:cNvPicPr>
          <p:nvPr/>
        </p:nvPicPr>
        <p:blipFill>
          <a:blip r:embed="rId2">
            <a:extLst>
              <a:ext uri="{28A0092B-C50C-407E-A947-70E740481C1C}">
                <a14:useLocalDpi xmlns:a14="http://schemas.microsoft.com/office/drawing/2010/main" val="0"/>
              </a:ext>
            </a:extLst>
          </a:blip>
          <a:srcRect b="4873"/>
          <a:stretch>
            <a:fillRect/>
          </a:stretch>
        </p:blipFill>
        <p:spPr bwMode="auto">
          <a:xfrm>
            <a:off x="1359694" y="1941516"/>
            <a:ext cx="6424613" cy="2974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876862"/>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p:txBody>
          <a:bodyPr/>
          <a:lstStyle/>
          <a:p>
            <a:r>
              <a:rPr lang="en-US" altLang="en-US" smtClean="0"/>
              <a:t>Module 19.24: Fetal circulation and congenital defects</a:t>
            </a:r>
            <a:endParaRPr lang="en-US" altLang="en-US" dirty="0" smtClean="0"/>
          </a:p>
        </p:txBody>
      </p:sp>
      <p:sp>
        <p:nvSpPr>
          <p:cNvPr id="242691" name="Content Placeholder 2"/>
          <p:cNvSpPr>
            <a:spLocks noGrp="1"/>
          </p:cNvSpPr>
          <p:nvPr>
            <p:ph idx="1"/>
          </p:nvPr>
        </p:nvSpPr>
        <p:spPr/>
        <p:txBody>
          <a:bodyPr/>
          <a:lstStyle/>
          <a:p>
            <a:r>
              <a:rPr lang="en-US" altLang="en-US" b="1" dirty="0" smtClean="0"/>
              <a:t>Congenital defects </a:t>
            </a:r>
            <a:r>
              <a:rPr lang="en-US" altLang="en-US" dirty="0" smtClean="0"/>
              <a:t>(continued)</a:t>
            </a:r>
          </a:p>
          <a:p>
            <a:pPr lvl="1"/>
            <a:r>
              <a:rPr lang="en-US" altLang="en-US" b="1" dirty="0" smtClean="0"/>
              <a:t>Transposition of the great vessels</a:t>
            </a:r>
          </a:p>
          <a:p>
            <a:pPr lvl="2"/>
            <a:r>
              <a:rPr lang="en-US" altLang="en-US" dirty="0" smtClean="0"/>
              <a:t>Aorta is connected to right ventricle</a:t>
            </a:r>
          </a:p>
          <a:p>
            <a:pPr lvl="2"/>
            <a:r>
              <a:rPr lang="en-US" altLang="en-US" dirty="0" smtClean="0"/>
              <a:t>Pulmonary artery is connected to left ventricle</a:t>
            </a:r>
          </a:p>
          <a:p>
            <a:pPr lvl="2"/>
            <a:r>
              <a:rPr lang="en-US" altLang="en-US" dirty="0" smtClean="0"/>
              <a:t>Affects 0.05 percent of newborn infants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6" name="Picture 82" descr="\\192.168.4.30\conversion\IRDVD\JPG Creation\Martini _VAP3E\Output\Chapter 19\JPEG FILES\Labeled\fig_19_24_03_E-L.jpg"/>
          <p:cNvPicPr>
            <a:picLocks noChangeAspect="1" noChangeArrowheads="1"/>
          </p:cNvPicPr>
          <p:nvPr/>
        </p:nvPicPr>
        <p:blipFill>
          <a:blip r:embed="rId2">
            <a:extLst>
              <a:ext uri="{28A0092B-C50C-407E-A947-70E740481C1C}">
                <a14:useLocalDpi xmlns:a14="http://schemas.microsoft.com/office/drawing/2010/main" val="0"/>
              </a:ext>
            </a:extLst>
          </a:blip>
          <a:srcRect b="4604"/>
          <a:stretch>
            <a:fillRect/>
          </a:stretch>
        </p:blipFill>
        <p:spPr bwMode="auto">
          <a:xfrm>
            <a:off x="1822078" y="3900885"/>
            <a:ext cx="5536368" cy="2690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732939"/>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p:txBody>
          <a:bodyPr/>
          <a:lstStyle/>
          <a:p>
            <a:r>
              <a:rPr lang="en-US" altLang="en-US" smtClean="0"/>
              <a:t>Module 19.24: Review</a:t>
            </a:r>
            <a:endParaRPr lang="en-US" altLang="en-US" dirty="0" smtClean="0"/>
          </a:p>
        </p:txBody>
      </p:sp>
      <p:sp>
        <p:nvSpPr>
          <p:cNvPr id="308227" name="Content Placeholder 2"/>
          <p:cNvSpPr>
            <a:spLocks noGrp="1"/>
          </p:cNvSpPr>
          <p:nvPr>
            <p:ph idx="1"/>
          </p:nvPr>
        </p:nvSpPr>
        <p:spPr/>
        <p:txBody>
          <a:bodyPr/>
          <a:lstStyle/>
          <a:p>
            <a:r>
              <a:rPr lang="en-US" altLang="en-US" dirty="0" smtClean="0"/>
              <a:t>Describe the pattern of fetal blood flow to and from the placenta.</a:t>
            </a:r>
          </a:p>
          <a:p>
            <a:r>
              <a:rPr lang="en-US" altLang="en-US" dirty="0" smtClean="0"/>
              <a:t>Identify the six structures that are vital to fetal circulation but cease to function at birth, and describe what becomes of these structures.</a:t>
            </a:r>
          </a:p>
          <a:p>
            <a:r>
              <a:rPr lang="en-US" altLang="en-US" dirty="0" smtClean="0"/>
              <a:t>Compare a ventricular septal defect with tetralogy of </a:t>
            </a:r>
            <a:r>
              <a:rPr lang="en-US" altLang="en-US" dirty="0" err="1" smtClean="0"/>
              <a:t>Fallot</a:t>
            </a:r>
            <a:r>
              <a:rPr lang="en-US" altLang="en-US" dirty="0" smtClean="0"/>
              <a:t>.</a:t>
            </a:r>
          </a:p>
          <a:p>
            <a:endParaRPr lang="en-US" altLang="en-US" dirty="0" smtClean="0"/>
          </a:p>
          <a:p>
            <a:pPr marL="0" indent="0">
              <a:buNone/>
            </a:pPr>
            <a:r>
              <a:rPr lang="en-US" altLang="en-US" i="1" dirty="0" smtClean="0"/>
              <a:t>Learning Outcome: </a:t>
            </a:r>
            <a:r>
              <a:rPr lang="en-US" altLang="en-US" dirty="0" smtClean="0"/>
              <a:t>Describe the differences between fetal and adult circulation patterns, and identify changes in blood flow patterns at birth, and list common congenital heart problems. </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6304963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t>Module 19.3: </a:t>
            </a:r>
            <a:r>
              <a:rPr lang="en-US" smtClean="0"/>
              <a:t>Capillary structure and capillary blood flow affect the rates of exchange between the blood and interstitial fluid</a:t>
            </a:r>
            <a:endParaRPr lang="en-US" altLang="en-US" dirty="0" smtClean="0"/>
          </a:p>
        </p:txBody>
      </p:sp>
      <p:sp>
        <p:nvSpPr>
          <p:cNvPr id="31746" name="Content Placeholder 2"/>
          <p:cNvSpPr>
            <a:spLocks noGrp="1"/>
          </p:cNvSpPr>
          <p:nvPr>
            <p:ph idx="1"/>
          </p:nvPr>
        </p:nvSpPr>
        <p:spPr>
          <a:xfrm>
            <a:off x="446088" y="1435100"/>
            <a:ext cx="8288337" cy="4814888"/>
          </a:xfrm>
        </p:spPr>
        <p:txBody>
          <a:bodyPr/>
          <a:lstStyle/>
          <a:p>
            <a:r>
              <a:rPr lang="en-US" b="1" dirty="0" smtClean="0"/>
              <a:t>Typical capillary</a:t>
            </a:r>
          </a:p>
          <a:p>
            <a:pPr lvl="1"/>
            <a:r>
              <a:rPr lang="en-US" dirty="0" smtClean="0"/>
              <a:t>Consists of a tube of endothelial cells with delicate basement membrane</a:t>
            </a:r>
          </a:p>
          <a:p>
            <a:pPr lvl="2"/>
            <a:r>
              <a:rPr lang="en-US" dirty="0" smtClean="0"/>
              <a:t>Lacking both tunica media and tunica externa</a:t>
            </a:r>
          </a:p>
          <a:p>
            <a:pPr lvl="1"/>
            <a:r>
              <a:rPr lang="en-US" dirty="0" smtClean="0"/>
              <a:t>Average diameter = 8 µm</a:t>
            </a:r>
          </a:p>
          <a:p>
            <a:pPr lvl="2"/>
            <a:r>
              <a:rPr lang="en-US" dirty="0" smtClean="0"/>
              <a:t>About the same as a single RBC</a:t>
            </a:r>
          </a:p>
          <a:p>
            <a:pPr lvl="1"/>
            <a:r>
              <a:rPr lang="en-US" dirty="0" smtClean="0"/>
              <a:t>Two major types</a:t>
            </a:r>
          </a:p>
          <a:p>
            <a:pPr marL="1027113" lvl="2" indent="-457200">
              <a:buFont typeface="+mj-lt"/>
              <a:buAutoNum type="arabicPeriod"/>
            </a:pPr>
            <a:r>
              <a:rPr lang="en-US" dirty="0"/>
              <a:t>​</a:t>
            </a:r>
            <a:r>
              <a:rPr lang="en-US" b="1" dirty="0" smtClean="0"/>
              <a:t>Continuous capillaries</a:t>
            </a:r>
          </a:p>
          <a:p>
            <a:pPr marL="1027113" lvl="2" indent="-457200">
              <a:buFont typeface="+mj-lt"/>
              <a:buAutoNum type="arabicPeriod"/>
            </a:pPr>
            <a:r>
              <a:rPr lang="en-US" dirty="0"/>
              <a:t>​</a:t>
            </a:r>
            <a:r>
              <a:rPr lang="en-US" b="1" dirty="0" smtClean="0"/>
              <a:t>Fenestrated capillaries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3671158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192.168.4.30\conversion\IRDVD\JPG Creation\Martini _VAP3E\Output\Chapter 19\JPEG FILES\Labeled\fig_19_03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861220" y="2743201"/>
            <a:ext cx="4020030" cy="3848100"/>
          </a:xfrm>
          <a:prstGeom prst="rect">
            <a:avLst/>
          </a:prstGeom>
          <a:noFill/>
          <a:extLst>
            <a:ext uri="{909E8E84-426E-40DD-AFC4-6F175D3DCCD1}">
              <a14:hiddenFill xmlns:a14="http://schemas.microsoft.com/office/drawing/2010/main">
                <a:solidFill>
                  <a:srgbClr val="FFFFFF"/>
                </a:solidFill>
              </a14:hiddenFill>
            </a:ext>
          </a:extLst>
        </p:spPr>
      </p:pic>
      <p:sp>
        <p:nvSpPr>
          <p:cNvPr id="31746" name="Title 1"/>
          <p:cNvSpPr>
            <a:spLocks noGrp="1"/>
          </p:cNvSpPr>
          <p:nvPr>
            <p:ph type="title"/>
          </p:nvPr>
        </p:nvSpPr>
        <p:spPr/>
        <p:txBody>
          <a:bodyPr/>
          <a:lstStyle/>
          <a:p>
            <a:r>
              <a:rPr lang="en-US" altLang="en-US" smtClean="0"/>
              <a:t>Module 19.3: Capillaries</a:t>
            </a:r>
            <a:endParaRPr lang="en-US" altLang="en-US" dirty="0" smtClean="0"/>
          </a:p>
        </p:txBody>
      </p:sp>
      <p:sp>
        <p:nvSpPr>
          <p:cNvPr id="31747" name="Content Placeholder 2"/>
          <p:cNvSpPr>
            <a:spLocks noGrp="1"/>
          </p:cNvSpPr>
          <p:nvPr>
            <p:ph idx="1"/>
          </p:nvPr>
        </p:nvSpPr>
        <p:spPr/>
        <p:txBody>
          <a:bodyPr/>
          <a:lstStyle/>
          <a:p>
            <a:r>
              <a:rPr lang="en-US" altLang="en-US" b="1" dirty="0" smtClean="0"/>
              <a:t>Continuous capillary</a:t>
            </a:r>
          </a:p>
          <a:p>
            <a:pPr lvl="1"/>
            <a:r>
              <a:rPr lang="en-US" altLang="en-US" dirty="0" smtClean="0"/>
              <a:t>Endothelium is a complete lining</a:t>
            </a:r>
          </a:p>
          <a:p>
            <a:pPr lvl="1"/>
            <a:r>
              <a:rPr lang="en-US" altLang="en-US" dirty="0" smtClean="0"/>
              <a:t>Located throughout body in all tissues except epithelia and cartilage</a:t>
            </a:r>
          </a:p>
          <a:p>
            <a:pPr lvl="1"/>
            <a:r>
              <a:rPr lang="en-US" altLang="en-US" dirty="0" smtClean="0"/>
              <a:t>Permits diffusion of water, </a:t>
            </a:r>
            <a:br>
              <a:rPr lang="en-US" altLang="en-US" dirty="0" smtClean="0"/>
            </a:br>
            <a:r>
              <a:rPr lang="en-US" altLang="en-US" dirty="0" smtClean="0"/>
              <a:t>small solutes, and lipid-</a:t>
            </a:r>
            <a:br>
              <a:rPr lang="en-US" altLang="en-US" dirty="0" smtClean="0"/>
            </a:br>
            <a:r>
              <a:rPr lang="en-US" altLang="en-US" dirty="0" smtClean="0"/>
              <a:t>soluble materials</a:t>
            </a:r>
          </a:p>
          <a:p>
            <a:pPr lvl="2"/>
            <a:r>
              <a:rPr lang="en-US" altLang="en-US" dirty="0" smtClean="0"/>
              <a:t>Prevents loss of blood </a:t>
            </a:r>
            <a:br>
              <a:rPr lang="en-US" altLang="en-US" dirty="0" smtClean="0"/>
            </a:br>
            <a:r>
              <a:rPr lang="en-US" altLang="en-US" dirty="0" smtClean="0"/>
              <a:t>cells and plasma proteins</a:t>
            </a:r>
          </a:p>
          <a:p>
            <a:pPr lvl="2"/>
            <a:r>
              <a:rPr lang="en-US" altLang="en-US" dirty="0" smtClean="0"/>
              <a:t>Some selective </a:t>
            </a:r>
            <a:br>
              <a:rPr lang="en-US" altLang="en-US" dirty="0" smtClean="0"/>
            </a:br>
            <a:r>
              <a:rPr lang="en-US" altLang="en-US" dirty="0" smtClean="0"/>
              <a:t>vesicular transport</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8369400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192.168.4.30\conversion\IRDVD\JPG Creation\Martini _VAP3E\Output\Chapter 19\JPEG FILES\Labeled\fig_19_03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861220" y="2743201"/>
            <a:ext cx="4020030" cy="3848100"/>
          </a:xfrm>
          <a:prstGeom prst="rect">
            <a:avLst/>
          </a:prstGeom>
          <a:noFill/>
          <a:extLst>
            <a:ext uri="{909E8E84-426E-40DD-AFC4-6F175D3DCCD1}">
              <a14:hiddenFill xmlns:a14="http://schemas.microsoft.com/office/drawing/2010/main">
                <a:solidFill>
                  <a:srgbClr val="FFFFFF"/>
                </a:solidFill>
              </a14:hiddenFill>
            </a:ext>
          </a:extLst>
        </p:spPr>
      </p:pic>
      <p:sp>
        <p:nvSpPr>
          <p:cNvPr id="32770" name="Title 1"/>
          <p:cNvSpPr>
            <a:spLocks noGrp="1"/>
          </p:cNvSpPr>
          <p:nvPr>
            <p:ph type="title"/>
          </p:nvPr>
        </p:nvSpPr>
        <p:spPr/>
        <p:txBody>
          <a:bodyPr/>
          <a:lstStyle/>
          <a:p>
            <a:r>
              <a:rPr lang="en-US" altLang="en-US" smtClean="0"/>
              <a:t>Module 19.3: Capillaries</a:t>
            </a:r>
            <a:endParaRPr lang="en-US" altLang="en-US" dirty="0" smtClean="0"/>
          </a:p>
        </p:txBody>
      </p:sp>
      <p:sp>
        <p:nvSpPr>
          <p:cNvPr id="32771" name="Content Placeholder 2"/>
          <p:cNvSpPr>
            <a:spLocks noGrp="1"/>
          </p:cNvSpPr>
          <p:nvPr>
            <p:ph idx="1"/>
          </p:nvPr>
        </p:nvSpPr>
        <p:spPr/>
        <p:txBody>
          <a:bodyPr/>
          <a:lstStyle/>
          <a:p>
            <a:r>
              <a:rPr lang="en-US" altLang="en-US" b="1" dirty="0" smtClean="0"/>
              <a:t>Continuous capillary </a:t>
            </a:r>
            <a:r>
              <a:rPr lang="en-US" altLang="en-US" dirty="0" smtClean="0"/>
              <a:t>(continued)</a:t>
            </a:r>
            <a:endParaRPr lang="en-US" altLang="en-US" b="1" dirty="0" smtClean="0"/>
          </a:p>
          <a:p>
            <a:pPr lvl="1"/>
            <a:r>
              <a:rPr lang="en-US" altLang="en-US" dirty="0" smtClean="0"/>
              <a:t>Specialized continuous capillaries in CNS and thymus have endothelial tight junctions</a:t>
            </a:r>
          </a:p>
          <a:p>
            <a:pPr lvl="2"/>
            <a:r>
              <a:rPr lang="en-US" altLang="en-US" dirty="0" smtClean="0"/>
              <a:t>Enables restricted and regulated permeability</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823318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192.168.4.30\conversion\IRDVD\JPG Creation\Martini _VAP3E\Output\Chapter 19\JPEG FILES\Labeled\fig_19_03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903011" y="2286000"/>
            <a:ext cx="4036413" cy="4305300"/>
          </a:xfrm>
          <a:prstGeom prst="rect">
            <a:avLst/>
          </a:prstGeom>
          <a:noFill/>
          <a:extLst>
            <a:ext uri="{909E8E84-426E-40DD-AFC4-6F175D3DCCD1}">
              <a14:hiddenFill xmlns:a14="http://schemas.microsoft.com/office/drawing/2010/main">
                <a:solidFill>
                  <a:srgbClr val="FFFFFF"/>
                </a:solidFill>
              </a14:hiddenFill>
            </a:ext>
          </a:extLst>
        </p:spPr>
      </p:pic>
      <p:sp>
        <p:nvSpPr>
          <p:cNvPr id="33794" name="Title 1"/>
          <p:cNvSpPr>
            <a:spLocks noGrp="1"/>
          </p:cNvSpPr>
          <p:nvPr>
            <p:ph type="title"/>
          </p:nvPr>
        </p:nvSpPr>
        <p:spPr/>
        <p:txBody>
          <a:bodyPr/>
          <a:lstStyle/>
          <a:p>
            <a:r>
              <a:rPr lang="en-US" altLang="en-US" smtClean="0"/>
              <a:t>Module 19.3: Capillaries</a:t>
            </a:r>
            <a:endParaRPr lang="en-US" altLang="en-US" dirty="0" smtClean="0"/>
          </a:p>
        </p:txBody>
      </p:sp>
      <p:sp>
        <p:nvSpPr>
          <p:cNvPr id="33795" name="Content Placeholder 2"/>
          <p:cNvSpPr>
            <a:spLocks noGrp="1"/>
          </p:cNvSpPr>
          <p:nvPr>
            <p:ph idx="1"/>
          </p:nvPr>
        </p:nvSpPr>
        <p:spPr/>
        <p:txBody>
          <a:bodyPr/>
          <a:lstStyle/>
          <a:p>
            <a:r>
              <a:rPr lang="en-US" altLang="en-US" b="1" dirty="0" smtClean="0"/>
              <a:t>Fenestrated</a:t>
            </a:r>
            <a:r>
              <a:rPr lang="en-US" altLang="en-US" dirty="0" smtClean="0"/>
              <a:t> (</a:t>
            </a:r>
            <a:r>
              <a:rPr lang="en-US" altLang="en-US" b="1" i="1" dirty="0" smtClean="0"/>
              <a:t>fenestra</a:t>
            </a:r>
            <a:r>
              <a:rPr lang="en-US" altLang="en-US" dirty="0" smtClean="0"/>
              <a:t>,</a:t>
            </a:r>
            <a:r>
              <a:rPr lang="en-US" altLang="en-US" b="1" dirty="0" smtClean="0"/>
              <a:t> window</a:t>
            </a:r>
            <a:r>
              <a:rPr lang="en-US" altLang="en-US" dirty="0" smtClean="0"/>
              <a:t>) </a:t>
            </a:r>
            <a:r>
              <a:rPr lang="en-US" altLang="en-US" b="1" dirty="0" smtClean="0"/>
              <a:t>capillary</a:t>
            </a:r>
          </a:p>
          <a:p>
            <a:pPr lvl="1"/>
            <a:r>
              <a:rPr lang="en-US" altLang="en-US" dirty="0" smtClean="0"/>
              <a:t>Contains “windows,” or pores, penetrating endothelial lining</a:t>
            </a:r>
          </a:p>
          <a:p>
            <a:pPr lvl="1"/>
            <a:r>
              <a:rPr lang="en-US" altLang="en-US" dirty="0" smtClean="0"/>
              <a:t>Permits rapid exchange of </a:t>
            </a:r>
            <a:br>
              <a:rPr lang="en-US" altLang="en-US" dirty="0" smtClean="0"/>
            </a:br>
            <a:r>
              <a:rPr lang="en-US" altLang="en-US" dirty="0" smtClean="0"/>
              <a:t>water and larger solutes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5760497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192.168.4.30\conversion\IRDVD\JPG Creation\Martini _VAP3E\Output\Chapter 19\JPEG FILES\Labeled\fig_19_03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903011" y="2286000"/>
            <a:ext cx="4036413" cy="4305300"/>
          </a:xfrm>
          <a:prstGeom prst="rect">
            <a:avLst/>
          </a:prstGeom>
          <a:noFill/>
          <a:extLst>
            <a:ext uri="{909E8E84-426E-40DD-AFC4-6F175D3DCCD1}">
              <a14:hiddenFill xmlns:a14="http://schemas.microsoft.com/office/drawing/2010/main">
                <a:solidFill>
                  <a:srgbClr val="FFFFFF"/>
                </a:solidFill>
              </a14:hiddenFill>
            </a:ext>
          </a:extLst>
        </p:spPr>
      </p:pic>
      <p:sp>
        <p:nvSpPr>
          <p:cNvPr id="34818" name="Title 1"/>
          <p:cNvSpPr>
            <a:spLocks noGrp="1"/>
          </p:cNvSpPr>
          <p:nvPr>
            <p:ph type="title"/>
          </p:nvPr>
        </p:nvSpPr>
        <p:spPr/>
        <p:txBody>
          <a:bodyPr/>
          <a:lstStyle/>
          <a:p>
            <a:r>
              <a:rPr lang="en-US" altLang="en-US" smtClean="0"/>
              <a:t>Module 19.3: Capillaries</a:t>
            </a:r>
            <a:endParaRPr lang="en-US" altLang="en-US" dirty="0" smtClean="0"/>
          </a:p>
        </p:txBody>
      </p:sp>
      <p:sp>
        <p:nvSpPr>
          <p:cNvPr id="34819" name="Content Placeholder 2"/>
          <p:cNvSpPr>
            <a:spLocks noGrp="1"/>
          </p:cNvSpPr>
          <p:nvPr>
            <p:ph idx="1"/>
          </p:nvPr>
        </p:nvSpPr>
        <p:spPr/>
        <p:txBody>
          <a:bodyPr/>
          <a:lstStyle/>
          <a:p>
            <a:r>
              <a:rPr lang="en-US" altLang="en-US" b="1" dirty="0" smtClean="0"/>
              <a:t>Fenestrated</a:t>
            </a:r>
            <a:r>
              <a:rPr lang="en-US" altLang="en-US" dirty="0" smtClean="0"/>
              <a:t> </a:t>
            </a:r>
            <a:r>
              <a:rPr lang="en-US" altLang="en-US" b="1" dirty="0" smtClean="0"/>
              <a:t>capillary </a:t>
            </a:r>
            <a:r>
              <a:rPr lang="en-US" altLang="en-US" dirty="0" smtClean="0"/>
              <a:t>(continued)</a:t>
            </a:r>
            <a:endParaRPr lang="en-US" altLang="en-US" b="1" dirty="0" smtClean="0"/>
          </a:p>
          <a:p>
            <a:pPr lvl="1"/>
            <a:r>
              <a:rPr lang="en-US" altLang="en-US" dirty="0" smtClean="0"/>
              <a:t>Examples found in: </a:t>
            </a:r>
          </a:p>
          <a:p>
            <a:pPr lvl="2"/>
            <a:r>
              <a:rPr lang="en-US" altLang="en-US" dirty="0" smtClean="0"/>
              <a:t>Choroid plexus of brain</a:t>
            </a:r>
          </a:p>
          <a:p>
            <a:pPr lvl="2"/>
            <a:r>
              <a:rPr lang="en-US" altLang="en-US" dirty="0" smtClean="0"/>
              <a:t>Capillaries of hypothalamus, </a:t>
            </a:r>
            <a:br>
              <a:rPr lang="en-US" altLang="en-US" dirty="0" smtClean="0"/>
            </a:br>
            <a:r>
              <a:rPr lang="en-US" altLang="en-US" dirty="0" smtClean="0"/>
              <a:t>pituitary, pineal, and </a:t>
            </a:r>
            <a:br>
              <a:rPr lang="en-US" altLang="en-US" dirty="0" smtClean="0"/>
            </a:br>
            <a:r>
              <a:rPr lang="en-US" altLang="en-US" dirty="0" smtClean="0"/>
              <a:t>thyroid glands</a:t>
            </a:r>
          </a:p>
          <a:p>
            <a:pPr lvl="2"/>
            <a:r>
              <a:rPr lang="en-US" altLang="en-US" dirty="0" smtClean="0"/>
              <a:t>Absorptive areas of </a:t>
            </a:r>
            <a:br>
              <a:rPr lang="en-US" altLang="en-US" dirty="0" smtClean="0"/>
            </a:br>
            <a:r>
              <a:rPr lang="en-US" altLang="en-US" dirty="0" smtClean="0"/>
              <a:t>intestinal tract</a:t>
            </a:r>
          </a:p>
          <a:p>
            <a:pPr lvl="2"/>
            <a:r>
              <a:rPr lang="en-US" altLang="en-US" dirty="0" smtClean="0"/>
              <a:t>Kidney filtration sites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7160207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Module 19.3: Capillaries</a:t>
            </a:r>
            <a:endParaRPr lang="en-US" altLang="en-US" dirty="0" smtClean="0"/>
          </a:p>
        </p:txBody>
      </p:sp>
      <p:sp>
        <p:nvSpPr>
          <p:cNvPr id="35843" name="Content Placeholder 2"/>
          <p:cNvSpPr>
            <a:spLocks noGrp="1"/>
          </p:cNvSpPr>
          <p:nvPr>
            <p:ph idx="1"/>
          </p:nvPr>
        </p:nvSpPr>
        <p:spPr/>
        <p:txBody>
          <a:bodyPr/>
          <a:lstStyle/>
          <a:p>
            <a:r>
              <a:rPr lang="en-US" altLang="en-US" b="1" dirty="0" smtClean="0"/>
              <a:t>Sinusoids</a:t>
            </a:r>
            <a:r>
              <a:rPr lang="en-US" altLang="en-US" dirty="0" smtClean="0"/>
              <a:t> (</a:t>
            </a:r>
            <a:r>
              <a:rPr lang="en-US" altLang="en-US" b="1" dirty="0" smtClean="0"/>
              <a:t>sinusoidal capillaries</a:t>
            </a:r>
            <a:r>
              <a:rPr lang="en-US" altLang="en-US" dirty="0" smtClean="0"/>
              <a:t>)</a:t>
            </a:r>
          </a:p>
          <a:p>
            <a:pPr lvl="1"/>
            <a:r>
              <a:rPr lang="en-US" altLang="en-US" dirty="0" smtClean="0"/>
              <a:t>Resemble fenestrated capillaries that are flattened and irregularly shaped</a:t>
            </a:r>
          </a:p>
          <a:p>
            <a:pPr lvl="1"/>
            <a:r>
              <a:rPr lang="en-US" altLang="en-US" dirty="0" smtClean="0"/>
              <a:t>Commonly have gaps between endothelial cells</a:t>
            </a:r>
          </a:p>
          <a:p>
            <a:pPr lvl="1"/>
            <a:r>
              <a:rPr lang="en-US" altLang="en-US" dirty="0" smtClean="0"/>
              <a:t>Basement membrane is thin or absent</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6" name="Picture 13" descr="\\192.168.4.30\conversion\IRDVD\JPG Creation\Martini _VAP3E\Output\Chapter 19\JPEG FILES\Labeled\fig_19_03_03-L.jpg"/>
          <p:cNvPicPr>
            <a:picLocks noChangeAspect="1" noChangeArrowheads="1"/>
          </p:cNvPicPr>
          <p:nvPr/>
        </p:nvPicPr>
        <p:blipFill>
          <a:blip r:embed="rId2">
            <a:extLst>
              <a:ext uri="{28A0092B-C50C-407E-A947-70E740481C1C}">
                <a14:useLocalDpi xmlns:a14="http://schemas.microsoft.com/office/drawing/2010/main" val="0"/>
              </a:ext>
            </a:extLst>
          </a:blip>
          <a:srcRect b="4735"/>
          <a:stretch>
            <a:fillRect/>
          </a:stretch>
        </p:blipFill>
        <p:spPr bwMode="auto">
          <a:xfrm>
            <a:off x="1998769" y="3397194"/>
            <a:ext cx="5182973" cy="3011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033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smtClean="0"/>
              <a:t>Section 1: Functional Anatomy of Blood Vessels</a:t>
            </a:r>
          </a:p>
        </p:txBody>
      </p:sp>
      <p:sp>
        <p:nvSpPr>
          <p:cNvPr id="9219" name="Content Placeholder 2"/>
          <p:cNvSpPr>
            <a:spLocks noGrp="1"/>
          </p:cNvSpPr>
          <p:nvPr>
            <p:ph idx="1"/>
          </p:nvPr>
        </p:nvSpPr>
        <p:spPr/>
        <p:txBody>
          <a:bodyPr/>
          <a:lstStyle/>
          <a:p>
            <a:pPr marL="978408" lvl="1" indent="-978408">
              <a:spcBef>
                <a:spcPts val="600"/>
              </a:spcBef>
              <a:buNone/>
            </a:pPr>
            <a:r>
              <a:rPr lang="en-US" altLang="en-US" b="1" dirty="0"/>
              <a:t>Learning Outcomes</a:t>
            </a:r>
          </a:p>
          <a:p>
            <a:pPr marL="978408" lvl="1" indent="-978408">
              <a:spcBef>
                <a:spcPts val="600"/>
              </a:spcBef>
              <a:buNone/>
            </a:pPr>
            <a:r>
              <a:rPr lang="en-US" altLang="en-US" dirty="0"/>
              <a:t>19.1	Distinguish between the pulmonary and </a:t>
            </a:r>
            <a:r>
              <a:rPr lang="en-US" altLang="en-US" dirty="0" smtClean="0"/>
              <a:t>systemic </a:t>
            </a:r>
            <a:r>
              <a:rPr lang="en-US" altLang="en-US" dirty="0"/>
              <a:t>circuits, and identify afferent and </a:t>
            </a:r>
            <a:r>
              <a:rPr lang="en-US" altLang="en-US" dirty="0" smtClean="0"/>
              <a:t>efferent </a:t>
            </a:r>
            <a:r>
              <a:rPr lang="en-US" altLang="en-US" dirty="0"/>
              <a:t>blood vessels.</a:t>
            </a:r>
          </a:p>
          <a:p>
            <a:pPr marL="978408" lvl="1" indent="-978408">
              <a:spcBef>
                <a:spcPts val="600"/>
              </a:spcBef>
              <a:buNone/>
            </a:pPr>
            <a:r>
              <a:rPr lang="en-US" altLang="en-US" dirty="0"/>
              <a:t>19.2	Distinguish among the types of blood </a:t>
            </a:r>
            <a:r>
              <a:rPr lang="en-US" altLang="en-US" dirty="0" smtClean="0"/>
              <a:t>vessels </a:t>
            </a:r>
            <a:r>
              <a:rPr lang="en-US" altLang="en-US" dirty="0"/>
              <a:t>on the basis of their structure and </a:t>
            </a:r>
            <a:r>
              <a:rPr lang="en-US" altLang="en-US" dirty="0" smtClean="0"/>
              <a:t>function</a:t>
            </a:r>
            <a:r>
              <a:rPr lang="en-US" altLang="en-US" dirty="0"/>
              <a:t>.</a:t>
            </a:r>
          </a:p>
          <a:p>
            <a:pPr marL="978408" lvl="1" indent="-978408">
              <a:spcBef>
                <a:spcPts val="600"/>
              </a:spcBef>
              <a:buNone/>
            </a:pPr>
            <a:r>
              <a:rPr lang="en-US" altLang="en-US" dirty="0"/>
              <a:t>19.3	Describe the structures of capillaries </a:t>
            </a:r>
            <a:r>
              <a:rPr lang="en-US" altLang="en-US" dirty="0" smtClean="0"/>
              <a:t>and their functions </a:t>
            </a:r>
            <a:r>
              <a:rPr lang="en-US" altLang="en-US" dirty="0"/>
              <a:t>in the exchange of dissolved materials </a:t>
            </a:r>
            <a:r>
              <a:rPr lang="en-US" altLang="en-US" dirty="0" smtClean="0"/>
              <a:t>between </a:t>
            </a:r>
            <a:r>
              <a:rPr lang="en-US" altLang="en-US" dirty="0"/>
              <a:t>blood and interstitial fluid</a:t>
            </a:r>
            <a:r>
              <a:rPr lang="en-US" altLang="en-US" dirty="0" smtClean="0"/>
              <a:t>.</a:t>
            </a:r>
          </a:p>
          <a:p>
            <a:pPr marL="978408" lvl="1" indent="-978408">
              <a:spcBef>
                <a:spcPts val="600"/>
              </a:spcBef>
              <a:buNone/>
            </a:pPr>
            <a:r>
              <a:rPr lang="en-US" altLang="en-US" dirty="0"/>
              <a:t>19.4	Describe the venous system, and indicate 	the distribution of blood within the 	cardiovascular system</a:t>
            </a:r>
            <a:r>
              <a:rPr lang="en-US" altLang="en-US" dirty="0" smtClean="0"/>
              <a:t>.</a:t>
            </a:r>
            <a:endParaRPr lang="en-US" alt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8334851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Module 19.3: Capillaries</a:t>
            </a:r>
            <a:endParaRPr lang="en-US" altLang="en-US" dirty="0" smtClean="0"/>
          </a:p>
        </p:txBody>
      </p:sp>
      <p:sp>
        <p:nvSpPr>
          <p:cNvPr id="36867" name="Content Placeholder 2"/>
          <p:cNvSpPr>
            <a:spLocks noGrp="1"/>
          </p:cNvSpPr>
          <p:nvPr>
            <p:ph idx="1"/>
          </p:nvPr>
        </p:nvSpPr>
        <p:spPr/>
        <p:txBody>
          <a:bodyPr/>
          <a:lstStyle/>
          <a:p>
            <a:r>
              <a:rPr lang="en-US" altLang="en-US" b="1" dirty="0" smtClean="0"/>
              <a:t>Sinusoids </a:t>
            </a:r>
            <a:r>
              <a:rPr lang="en-US" altLang="en-US" dirty="0" smtClean="0"/>
              <a:t>(continued)</a:t>
            </a:r>
            <a:endParaRPr lang="en-US" altLang="en-US" b="1" dirty="0" smtClean="0"/>
          </a:p>
          <a:p>
            <a:pPr lvl="1"/>
            <a:r>
              <a:rPr lang="en-US" altLang="en-US" dirty="0" smtClean="0"/>
              <a:t>Permit more water and solute (plasma proteins) exchange</a:t>
            </a:r>
          </a:p>
          <a:p>
            <a:pPr lvl="1"/>
            <a:r>
              <a:rPr lang="en-US" altLang="en-US" dirty="0" smtClean="0"/>
              <a:t>Occur in liver, bone marrow, spleen, and many endocrine organs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7" name="Picture 13" descr="\\192.168.4.30\conversion\IRDVD\JPG Creation\Martini _VAP3E\Output\Chapter 19\JPEG FILES\Labeled\fig_19_03_03-L.jpg"/>
          <p:cNvPicPr>
            <a:picLocks noChangeAspect="1" noChangeArrowheads="1"/>
          </p:cNvPicPr>
          <p:nvPr/>
        </p:nvPicPr>
        <p:blipFill>
          <a:blip r:embed="rId2">
            <a:extLst>
              <a:ext uri="{28A0092B-C50C-407E-A947-70E740481C1C}">
                <a14:useLocalDpi xmlns:a14="http://schemas.microsoft.com/office/drawing/2010/main" val="0"/>
              </a:ext>
            </a:extLst>
          </a:blip>
          <a:srcRect b="4735"/>
          <a:stretch>
            <a:fillRect/>
          </a:stretch>
        </p:blipFill>
        <p:spPr bwMode="auto">
          <a:xfrm>
            <a:off x="1998769" y="3397194"/>
            <a:ext cx="5182973" cy="3011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8022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Module 19.3: Capillaries</a:t>
            </a:r>
            <a:endParaRPr lang="en-US" altLang="en-US" dirty="0" smtClean="0"/>
          </a:p>
        </p:txBody>
      </p:sp>
      <p:sp>
        <p:nvSpPr>
          <p:cNvPr id="37891" name="Content Placeholder 2"/>
          <p:cNvSpPr>
            <a:spLocks noGrp="1"/>
          </p:cNvSpPr>
          <p:nvPr>
            <p:ph idx="1"/>
          </p:nvPr>
        </p:nvSpPr>
        <p:spPr/>
        <p:txBody>
          <a:bodyPr/>
          <a:lstStyle/>
          <a:p>
            <a:r>
              <a:rPr lang="en-US" altLang="en-US" b="1" dirty="0" smtClean="0"/>
              <a:t>Capillary bed</a:t>
            </a:r>
          </a:p>
          <a:p>
            <a:pPr lvl="1"/>
            <a:r>
              <a:rPr lang="en-US" altLang="en-US" dirty="0" smtClean="0"/>
              <a:t>Interconnected network of capillaries </a:t>
            </a:r>
          </a:p>
          <a:p>
            <a:pPr lvl="2"/>
            <a:r>
              <a:rPr lang="en-US" altLang="en-US" dirty="0" smtClean="0"/>
              <a:t>Contains several connections between arterioles and </a:t>
            </a:r>
            <a:r>
              <a:rPr lang="en-US" altLang="en-US" dirty="0" err="1" smtClean="0"/>
              <a:t>venules</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6" name="Picture 14" descr="\\192.168.4.30\conversion\IRDVD\JPG Creation\Martini _VAP3E\Output\Chapter 19\JPEG FILES\Labeled\fig_19_03_04_A-L.jpg"/>
          <p:cNvPicPr>
            <a:picLocks noChangeAspect="1" noChangeArrowheads="1"/>
          </p:cNvPicPr>
          <p:nvPr/>
        </p:nvPicPr>
        <p:blipFill>
          <a:blip r:embed="rId3">
            <a:extLst>
              <a:ext uri="{28A0092B-C50C-407E-A947-70E740481C1C}">
                <a14:useLocalDpi xmlns:a14="http://schemas.microsoft.com/office/drawing/2010/main" val="0"/>
              </a:ext>
            </a:extLst>
          </a:blip>
          <a:srcRect b="3666"/>
          <a:stretch>
            <a:fillRect/>
          </a:stretch>
        </p:blipFill>
        <p:spPr bwMode="auto">
          <a:xfrm>
            <a:off x="1978721" y="2691394"/>
            <a:ext cx="5223069" cy="3899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229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t>Module 19.3: Capillaries</a:t>
            </a:r>
            <a:endParaRPr lang="en-US" altLang="en-US" dirty="0" smtClean="0"/>
          </a:p>
        </p:txBody>
      </p:sp>
      <p:sp>
        <p:nvSpPr>
          <p:cNvPr id="38915" name="Content Placeholder 2"/>
          <p:cNvSpPr>
            <a:spLocks noGrp="1"/>
          </p:cNvSpPr>
          <p:nvPr>
            <p:ph idx="1"/>
          </p:nvPr>
        </p:nvSpPr>
        <p:spPr/>
        <p:txBody>
          <a:bodyPr/>
          <a:lstStyle/>
          <a:p>
            <a:r>
              <a:rPr lang="en-US" altLang="en-US" b="1" dirty="0" smtClean="0"/>
              <a:t>Capillary bed </a:t>
            </a:r>
            <a:r>
              <a:rPr lang="en-US" altLang="en-US" dirty="0" smtClean="0"/>
              <a:t>(continued)</a:t>
            </a:r>
            <a:endParaRPr lang="en-US" altLang="en-US" b="1" dirty="0" smtClean="0"/>
          </a:p>
          <a:p>
            <a:pPr lvl="1"/>
            <a:r>
              <a:rPr lang="en-US" altLang="en-US" dirty="0" smtClean="0"/>
              <a:t>May be supplied by more than one artery</a:t>
            </a:r>
          </a:p>
          <a:p>
            <a:pPr lvl="2"/>
            <a:r>
              <a:rPr lang="en-US" altLang="en-US" dirty="0" smtClean="0"/>
              <a:t>Multiple arteries called </a:t>
            </a:r>
            <a:r>
              <a:rPr lang="en-US" altLang="en-US" b="1" dirty="0" smtClean="0"/>
              <a:t>collaterals</a:t>
            </a:r>
          </a:p>
          <a:p>
            <a:pPr lvl="2"/>
            <a:r>
              <a:rPr lang="en-US" altLang="en-US" dirty="0" smtClean="0"/>
              <a:t>Fuse before giving rise to arterioles</a:t>
            </a:r>
          </a:p>
          <a:p>
            <a:pPr lvl="2"/>
            <a:r>
              <a:rPr lang="en-US" altLang="en-US" dirty="0" smtClean="0"/>
              <a:t>Fusion is an example of </a:t>
            </a:r>
            <a:r>
              <a:rPr lang="en-US" altLang="en-US" b="1" dirty="0" smtClean="0"/>
              <a:t>arterial</a:t>
            </a:r>
            <a:r>
              <a:rPr lang="en-US" altLang="en-US" dirty="0" smtClean="0"/>
              <a:t> </a:t>
            </a:r>
            <a:r>
              <a:rPr lang="en-US" altLang="en-US" b="1" dirty="0" smtClean="0"/>
              <a:t>anastomosis</a:t>
            </a:r>
          </a:p>
          <a:p>
            <a:pPr lvl="3"/>
            <a:r>
              <a:rPr lang="en-US" altLang="en-US" i="1" dirty="0" smtClean="0"/>
              <a:t>Anastomosis</a:t>
            </a:r>
            <a:r>
              <a:rPr lang="en-US" altLang="en-US" dirty="0" smtClean="0"/>
              <a:t> is joining of blood vessels</a:t>
            </a:r>
          </a:p>
          <a:p>
            <a:pPr lvl="2"/>
            <a:r>
              <a:rPr lang="en-US" altLang="en-US" dirty="0" smtClean="0"/>
              <a:t>Allows continuous delivery of blood to capillary bed even if one artery is blocked or compressed</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9491582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Module 19.3: Capillaries</a:t>
            </a:r>
            <a:endParaRPr lang="en-US" altLang="en-US" dirty="0" smtClean="0"/>
          </a:p>
        </p:txBody>
      </p:sp>
      <p:sp>
        <p:nvSpPr>
          <p:cNvPr id="39939" name="Content Placeholder 2"/>
          <p:cNvSpPr>
            <a:spLocks noGrp="1"/>
          </p:cNvSpPr>
          <p:nvPr>
            <p:ph idx="1"/>
          </p:nvPr>
        </p:nvSpPr>
        <p:spPr/>
        <p:txBody>
          <a:bodyPr/>
          <a:lstStyle/>
          <a:p>
            <a:r>
              <a:rPr lang="en-US" altLang="en-US" b="1" dirty="0" smtClean="0"/>
              <a:t>Capillary bed</a:t>
            </a:r>
            <a:r>
              <a:rPr lang="en-US" altLang="en-US" dirty="0" smtClean="0"/>
              <a:t> (continued)</a:t>
            </a:r>
            <a:endParaRPr lang="en-US" altLang="en-US" b="1" dirty="0" smtClean="0"/>
          </a:p>
          <a:p>
            <a:pPr lvl="1"/>
            <a:r>
              <a:rPr lang="en-US" altLang="en-US" dirty="0" smtClean="0"/>
              <a:t>Can be bypassed by </a:t>
            </a:r>
            <a:r>
              <a:rPr lang="en-US" altLang="en-US" b="1" dirty="0" smtClean="0"/>
              <a:t>arteriovenous</a:t>
            </a:r>
            <a:r>
              <a:rPr lang="en-US" altLang="en-US" dirty="0" smtClean="0"/>
              <a:t> </a:t>
            </a:r>
            <a:r>
              <a:rPr lang="en-US" altLang="en-US" b="1" dirty="0" smtClean="0"/>
              <a:t>anastomosis</a:t>
            </a:r>
            <a:r>
              <a:rPr lang="en-US" altLang="en-US" dirty="0" smtClean="0"/>
              <a:t> that directly connects arteriole to </a:t>
            </a:r>
            <a:r>
              <a:rPr lang="en-US" altLang="en-US" dirty="0" err="1" smtClean="0"/>
              <a:t>venule</a:t>
            </a:r>
            <a:endParaRPr lang="en-US" altLang="en-US" dirty="0" smtClean="0"/>
          </a:p>
          <a:p>
            <a:pPr lvl="2"/>
            <a:r>
              <a:rPr lang="en-US" altLang="en-US" dirty="0" smtClean="0"/>
              <a:t>Regulated by sympathetic innervation</a:t>
            </a:r>
          </a:p>
          <a:p>
            <a:pPr lvl="1"/>
            <a:r>
              <a:rPr lang="en-US" altLang="en-US" b="1" dirty="0" err="1" smtClean="0"/>
              <a:t>Metarteriole</a:t>
            </a:r>
            <a:r>
              <a:rPr lang="en-US" altLang="en-US" dirty="0" smtClean="0"/>
              <a:t>, or </a:t>
            </a:r>
            <a:r>
              <a:rPr lang="en-US" altLang="en-US" b="1" dirty="0" smtClean="0"/>
              <a:t>precapillary</a:t>
            </a:r>
            <a:r>
              <a:rPr lang="en-US" altLang="en-US" dirty="0" smtClean="0"/>
              <a:t> </a:t>
            </a:r>
            <a:r>
              <a:rPr lang="en-US" altLang="en-US" b="1" dirty="0" smtClean="0"/>
              <a:t>arteriole</a:t>
            </a:r>
          </a:p>
          <a:p>
            <a:pPr lvl="2"/>
            <a:r>
              <a:rPr lang="en-US" altLang="en-US" dirty="0" smtClean="0"/>
              <a:t>Initial segment of the connection passageway</a:t>
            </a:r>
          </a:p>
          <a:p>
            <a:pPr lvl="2"/>
            <a:r>
              <a:rPr lang="en-US" altLang="en-US" dirty="0" smtClean="0"/>
              <a:t>Contains smooth muscle that can change the vessel’s diameter and adjust flow rate</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86422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Module 19.3: Capillaries</a:t>
            </a:r>
            <a:endParaRPr lang="en-US" altLang="en-US" dirty="0" smtClean="0"/>
          </a:p>
        </p:txBody>
      </p:sp>
      <p:sp>
        <p:nvSpPr>
          <p:cNvPr id="40963" name="Content Placeholder 2"/>
          <p:cNvSpPr>
            <a:spLocks noGrp="1"/>
          </p:cNvSpPr>
          <p:nvPr>
            <p:ph idx="1"/>
          </p:nvPr>
        </p:nvSpPr>
        <p:spPr/>
        <p:txBody>
          <a:bodyPr/>
          <a:lstStyle/>
          <a:p>
            <a:r>
              <a:rPr lang="en-US" altLang="en-US" b="1" dirty="0" smtClean="0"/>
              <a:t>Capillary bed</a:t>
            </a:r>
            <a:r>
              <a:rPr lang="en-US" altLang="en-US" dirty="0" smtClean="0"/>
              <a:t> (continued)</a:t>
            </a:r>
          </a:p>
          <a:p>
            <a:pPr lvl="1"/>
            <a:r>
              <a:rPr lang="en-US" altLang="en-US" b="1" dirty="0" smtClean="0"/>
              <a:t>Thoroughfare</a:t>
            </a:r>
            <a:r>
              <a:rPr lang="en-US" altLang="en-US" dirty="0" smtClean="0"/>
              <a:t> </a:t>
            </a:r>
            <a:r>
              <a:rPr lang="en-US" altLang="en-US" b="1" dirty="0" smtClean="0"/>
              <a:t>channel</a:t>
            </a:r>
          </a:p>
          <a:p>
            <a:pPr lvl="2"/>
            <a:r>
              <a:rPr lang="en-US" altLang="en-US" dirty="0" smtClean="0"/>
              <a:t>Most direct passageway through capillary bed</a:t>
            </a:r>
          </a:p>
          <a:p>
            <a:pPr lvl="1"/>
            <a:r>
              <a:rPr lang="en-US" altLang="en-US" b="1" dirty="0" smtClean="0"/>
              <a:t>Precapillary</a:t>
            </a:r>
            <a:r>
              <a:rPr lang="en-US" altLang="en-US" dirty="0" smtClean="0"/>
              <a:t> </a:t>
            </a:r>
            <a:r>
              <a:rPr lang="en-US" altLang="en-US" b="1" dirty="0" smtClean="0"/>
              <a:t>sphincters</a:t>
            </a:r>
          </a:p>
          <a:p>
            <a:pPr lvl="2"/>
            <a:r>
              <a:rPr lang="en-US" altLang="en-US" dirty="0" smtClean="0"/>
              <a:t>Bands of smooth muscle that contract and relax to control flow into the capillary bed </a:t>
            </a:r>
          </a:p>
          <a:p>
            <a:pPr lvl="1"/>
            <a:r>
              <a:rPr lang="en-US" altLang="en-US" b="1" dirty="0" err="1" smtClean="0"/>
              <a:t>Vasomotion</a:t>
            </a:r>
            <a:endParaRPr lang="en-US" altLang="en-US" b="1" dirty="0" smtClean="0"/>
          </a:p>
          <a:p>
            <a:pPr lvl="2"/>
            <a:r>
              <a:rPr lang="en-US" altLang="en-US" dirty="0" smtClean="0"/>
              <a:t>Cycles of contraction and relaxation</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5734376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t>Capillary bed</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41987" name="Content Placeholder 2"/>
          <p:cNvSpPr>
            <a:spLocks noGrp="1"/>
          </p:cNvSpPr>
          <p:nvPr>
            <p:ph idx="4294967295"/>
          </p:nvPr>
        </p:nvSpPr>
        <p:spPr>
          <a:xfrm>
            <a:off x="855663" y="909638"/>
            <a:ext cx="8288337" cy="5340350"/>
          </a:xfrm>
        </p:spPr>
        <p:txBody>
          <a:bodyPr/>
          <a:lstStyle/>
          <a:p>
            <a:r>
              <a:rPr lang="en-US" altLang="en-US" b="1" dirty="0" smtClean="0"/>
              <a:t> </a:t>
            </a:r>
          </a:p>
        </p:txBody>
      </p:sp>
      <p:pic>
        <p:nvPicPr>
          <p:cNvPr id="5" name="Picture 15" descr="\\192.168.4.30\conversion\IRDVD\JPG Creation\Martini _VAP3E\Output\Chapter 19\JPEG FILES\Labeled\fig_19_03_04_B-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836047" y="875738"/>
            <a:ext cx="7508418" cy="564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5872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t>Module 19.3: Review</a:t>
            </a:r>
            <a:endParaRPr lang="en-US" altLang="en-US" dirty="0" smtClean="0"/>
          </a:p>
        </p:txBody>
      </p:sp>
      <p:sp>
        <p:nvSpPr>
          <p:cNvPr id="146434" name="Content Placeholder 2"/>
          <p:cNvSpPr>
            <a:spLocks noGrp="1"/>
          </p:cNvSpPr>
          <p:nvPr>
            <p:ph idx="1"/>
          </p:nvPr>
        </p:nvSpPr>
        <p:spPr/>
        <p:txBody>
          <a:bodyPr/>
          <a:lstStyle/>
          <a:p>
            <a:r>
              <a:rPr lang="en-US" dirty="0" smtClean="0"/>
              <a:t>Identify the two types of capillaries with a complete endothelium.</a:t>
            </a:r>
          </a:p>
          <a:p>
            <a:r>
              <a:rPr lang="en-US" dirty="0" smtClean="0"/>
              <a:t>At what sites in the body are fenestrated capillaries located?</a:t>
            </a:r>
          </a:p>
          <a:p>
            <a:endParaRPr lang="en-US" dirty="0" smtClean="0"/>
          </a:p>
          <a:p>
            <a:pPr marL="0" indent="0">
              <a:buNone/>
            </a:pPr>
            <a:r>
              <a:rPr lang="en-US" i="1" dirty="0" smtClean="0"/>
              <a:t>Learning Outcome: </a:t>
            </a:r>
            <a:r>
              <a:rPr lang="en-US" dirty="0" smtClean="0"/>
              <a:t>Describe the structures of capillaries and their functions in the exchange of dissolved materials between blood and interstitial fluid.</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4085516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dirty="0" smtClean="0"/>
              <a:t>Module 19.4: The venous system </a:t>
            </a:r>
            <a:r>
              <a:rPr lang="en-US" dirty="0" smtClean="0"/>
              <a:t>has low pressures and contains almost two-thirds of the body’s blood volume</a:t>
            </a:r>
            <a:endParaRPr lang="en-US" altLang="en-US" dirty="0" smtClean="0"/>
          </a:p>
        </p:txBody>
      </p:sp>
      <p:sp>
        <p:nvSpPr>
          <p:cNvPr id="44035" name="Content Placeholder 2"/>
          <p:cNvSpPr>
            <a:spLocks noGrp="1"/>
          </p:cNvSpPr>
          <p:nvPr>
            <p:ph idx="1"/>
          </p:nvPr>
        </p:nvSpPr>
        <p:spPr>
          <a:xfrm>
            <a:off x="446088" y="1524000"/>
            <a:ext cx="8288337" cy="4725988"/>
          </a:xfrm>
        </p:spPr>
        <p:txBody>
          <a:bodyPr/>
          <a:lstStyle/>
          <a:p>
            <a:r>
              <a:rPr lang="en-US" altLang="en-US" b="1" dirty="0" smtClean="0"/>
              <a:t>Pressure and blood flow in veins</a:t>
            </a:r>
          </a:p>
          <a:p>
            <a:pPr lvl="1"/>
            <a:r>
              <a:rPr lang="en-US" altLang="en-US" dirty="0" smtClean="0"/>
              <a:t>Blood pressure in peripheral </a:t>
            </a:r>
            <a:r>
              <a:rPr lang="en-US" altLang="en-US" dirty="0" err="1" smtClean="0"/>
              <a:t>venules</a:t>
            </a:r>
            <a:r>
              <a:rPr lang="en-US" altLang="en-US" dirty="0" smtClean="0"/>
              <a:t> is &lt;10 percent of that in ascending aorta (largest artery)</a:t>
            </a:r>
          </a:p>
          <a:p>
            <a:pPr lvl="1"/>
            <a:r>
              <a:rPr lang="en-US" altLang="en-US" dirty="0" smtClean="0"/>
              <a:t>Mechanisms are needed to maintain flow of blood in veins against force of gravity</a:t>
            </a:r>
          </a:p>
          <a:p>
            <a:pPr lvl="2"/>
            <a:r>
              <a:rPr lang="en-US" altLang="en-US" b="1" dirty="0" smtClean="0"/>
              <a:t>Valves</a:t>
            </a:r>
          </a:p>
          <a:p>
            <a:pPr lvl="3"/>
            <a:r>
              <a:rPr lang="en-US" altLang="en-US" dirty="0" smtClean="0"/>
              <a:t>Folds of tunica intima projecting from vessel wall and pointing in the direction of blood flow</a:t>
            </a:r>
          </a:p>
          <a:p>
            <a:pPr lvl="3"/>
            <a:r>
              <a:rPr lang="en-US" altLang="en-US" dirty="0" smtClean="0"/>
              <a:t>Ensure one-way flow of blood toward heart</a:t>
            </a:r>
          </a:p>
          <a:p>
            <a:pPr lvl="2"/>
            <a:r>
              <a:rPr lang="en-US" altLang="en-US" dirty="0" smtClean="0"/>
              <a:t>Contraction of skeletal muscles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4883328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t>Module 19.4: </a:t>
            </a:r>
            <a:r>
              <a:rPr lang="en-US" smtClean="0"/>
              <a:t>The venous system</a:t>
            </a:r>
            <a:endParaRPr lang="en-US" altLang="en-US" dirty="0" smtClean="0"/>
          </a:p>
        </p:txBody>
      </p:sp>
      <p:sp>
        <p:nvSpPr>
          <p:cNvPr id="45059" name="Content Placeholder 2"/>
          <p:cNvSpPr>
            <a:spLocks noGrp="1"/>
          </p:cNvSpPr>
          <p:nvPr>
            <p:ph idx="1"/>
          </p:nvPr>
        </p:nvSpPr>
        <p:spPr/>
        <p:txBody>
          <a:bodyPr/>
          <a:lstStyle/>
          <a:p>
            <a:r>
              <a:rPr lang="en-US" altLang="en-US" b="1" dirty="0" smtClean="0"/>
              <a:t>Process of maintaining blood flow in veins</a:t>
            </a:r>
          </a:p>
          <a:p>
            <a:pPr lvl="1"/>
            <a:r>
              <a:rPr lang="en-US" altLang="en-US" dirty="0" smtClean="0"/>
              <a:t>Contraction of skeletal muscles squeezes veins (and the blood within them)</a:t>
            </a:r>
          </a:p>
          <a:p>
            <a:pPr lvl="2"/>
            <a:r>
              <a:rPr lang="en-US" altLang="en-US" dirty="0" smtClean="0"/>
              <a:t>Valves permit blood flow in one direction and prevent backflow of blood toward capillaries</a:t>
            </a:r>
          </a:p>
          <a:p>
            <a:pPr lvl="2"/>
            <a:r>
              <a:rPr lang="en-US" altLang="en-US" dirty="0" smtClean="0"/>
              <a:t>If valves do not work properly, blood can pool in veins, causing distention and a range of effects</a:t>
            </a:r>
          </a:p>
          <a:p>
            <a:pPr lvl="3"/>
            <a:r>
              <a:rPr lang="en-US" altLang="en-US" dirty="0" smtClean="0"/>
              <a:t>Mild discomfort and cosmetic problems, as with </a:t>
            </a:r>
            <a:r>
              <a:rPr lang="en-US" altLang="en-US" b="1" dirty="0" smtClean="0"/>
              <a:t>varicose</a:t>
            </a:r>
            <a:r>
              <a:rPr lang="en-US" altLang="en-US" dirty="0" smtClean="0"/>
              <a:t> </a:t>
            </a:r>
            <a:r>
              <a:rPr lang="en-US" altLang="en-US" b="1" dirty="0" smtClean="0"/>
              <a:t>veins </a:t>
            </a:r>
            <a:r>
              <a:rPr lang="en-US" altLang="en-US" dirty="0" smtClean="0"/>
              <a:t>(in thighs and legs)</a:t>
            </a:r>
          </a:p>
          <a:p>
            <a:pPr lvl="3"/>
            <a:r>
              <a:rPr lang="en-US" altLang="en-US" dirty="0" smtClean="0"/>
              <a:t>Painful distortion of adjacent tissues, as in </a:t>
            </a:r>
            <a:r>
              <a:rPr lang="en-US" altLang="en-US" b="1" dirty="0" smtClean="0"/>
              <a:t>hemorrhoids</a:t>
            </a:r>
            <a:r>
              <a:rPr lang="en-US" altLang="en-US" dirty="0" smtClean="0"/>
              <a:t> (form in the venous networks of the </a:t>
            </a:r>
            <a:br>
              <a:rPr lang="en-US" altLang="en-US" dirty="0" smtClean="0"/>
            </a:br>
            <a:r>
              <a:rPr lang="en-US" altLang="en-US" dirty="0" smtClean="0"/>
              <a:t>anal canal)</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7332148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t>Veins have valves</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46083" name="Content Placeholder 2"/>
          <p:cNvSpPr>
            <a:spLocks noGrp="1"/>
          </p:cNvSpPr>
          <p:nvPr>
            <p:ph idx="4294967295"/>
          </p:nvPr>
        </p:nvSpPr>
        <p:spPr>
          <a:xfrm>
            <a:off x="855663" y="909638"/>
            <a:ext cx="8288337" cy="5340350"/>
          </a:xfrm>
        </p:spPr>
        <p:txBody>
          <a:bodyPr/>
          <a:lstStyle/>
          <a:p>
            <a:r>
              <a:rPr lang="en-US" altLang="en-US" b="1" smtClean="0"/>
              <a:t> </a:t>
            </a:r>
            <a:endParaRPr lang="en-US" altLang="en-US" b="1" dirty="0" smtClean="0"/>
          </a:p>
        </p:txBody>
      </p:sp>
      <p:pic>
        <p:nvPicPr>
          <p:cNvPr id="5" name="Picture 16" descr="\\192.168.4.30\conversion\IRDVD\JPG Creation\Martini _VAP3E\Output\Chapter 19\JPEG FILES\Labeled\fig_19_04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723231" y="698901"/>
            <a:ext cx="5697538" cy="5945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986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Module 19.1: </a:t>
            </a:r>
            <a:r>
              <a:rPr lang="en-US" smtClean="0"/>
              <a:t>The heart pumps blood, in sequence, through the arteries, capillaries, and veins of the pulmonary and systemic circuits</a:t>
            </a:r>
            <a:endParaRPr lang="en-US" altLang="en-US" dirty="0" smtClean="0"/>
          </a:p>
        </p:txBody>
      </p:sp>
      <p:sp>
        <p:nvSpPr>
          <p:cNvPr id="10243" name="Content Placeholder 2"/>
          <p:cNvSpPr>
            <a:spLocks noGrp="1"/>
          </p:cNvSpPr>
          <p:nvPr>
            <p:ph idx="1"/>
          </p:nvPr>
        </p:nvSpPr>
        <p:spPr>
          <a:xfrm>
            <a:off x="446088" y="1384300"/>
            <a:ext cx="8288337" cy="4865688"/>
          </a:xfrm>
        </p:spPr>
        <p:txBody>
          <a:bodyPr/>
          <a:lstStyle/>
          <a:p>
            <a:r>
              <a:rPr lang="en-US" altLang="en-US" b="1" dirty="0" smtClean="0"/>
              <a:t>Blood vessels</a:t>
            </a:r>
          </a:p>
          <a:p>
            <a:pPr lvl="1"/>
            <a:r>
              <a:rPr lang="en-US" altLang="en-US" dirty="0" smtClean="0"/>
              <a:t>Blood vessels conduct blood between the heart and peripheral tissues</a:t>
            </a:r>
          </a:p>
          <a:p>
            <a:pPr lvl="1"/>
            <a:r>
              <a:rPr lang="en-US" altLang="en-US" b="1" dirty="0" smtClean="0"/>
              <a:t>Arteries</a:t>
            </a:r>
            <a:r>
              <a:rPr lang="en-US" altLang="en-US" dirty="0" smtClean="0"/>
              <a:t> (carry blood away from the heart)</a:t>
            </a:r>
          </a:p>
          <a:p>
            <a:pPr lvl="2"/>
            <a:r>
              <a:rPr lang="en-US" altLang="en-US" dirty="0" smtClean="0"/>
              <a:t>Also called </a:t>
            </a:r>
            <a:r>
              <a:rPr lang="en-US" altLang="en-US" i="1" dirty="0" smtClean="0"/>
              <a:t>efferent vessels</a:t>
            </a:r>
          </a:p>
          <a:p>
            <a:pPr lvl="1"/>
            <a:r>
              <a:rPr lang="en-US" altLang="en-US" b="1" dirty="0" smtClean="0"/>
              <a:t>Veins</a:t>
            </a:r>
            <a:r>
              <a:rPr lang="en-US" altLang="en-US" dirty="0" smtClean="0"/>
              <a:t> (carry blood to the heart)</a:t>
            </a:r>
          </a:p>
          <a:p>
            <a:pPr lvl="2"/>
            <a:r>
              <a:rPr lang="en-US" altLang="en-US" dirty="0" smtClean="0"/>
              <a:t>Also called </a:t>
            </a:r>
            <a:r>
              <a:rPr lang="en-US" altLang="en-US" i="1" dirty="0" smtClean="0"/>
              <a:t>afferent vessels</a:t>
            </a:r>
          </a:p>
          <a:p>
            <a:pPr lvl="1"/>
            <a:r>
              <a:rPr lang="en-US" altLang="en-US" b="1" dirty="0" smtClean="0"/>
              <a:t>Capillaries</a:t>
            </a:r>
            <a:r>
              <a:rPr lang="en-US" altLang="en-US" dirty="0" smtClean="0"/>
              <a:t> (exchange substances between blood and tissues)</a:t>
            </a:r>
          </a:p>
          <a:p>
            <a:pPr lvl="2"/>
            <a:r>
              <a:rPr lang="en-US" altLang="en-US" dirty="0" smtClean="0"/>
              <a:t>Interconnect smallest arteries and smallest veins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6961740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mtClean="0"/>
              <a:t>Module 19.4: </a:t>
            </a:r>
            <a:r>
              <a:rPr lang="en-US" smtClean="0"/>
              <a:t>The venous system</a:t>
            </a:r>
            <a:endParaRPr lang="en-US" altLang="en-US" dirty="0" smtClean="0"/>
          </a:p>
        </p:txBody>
      </p:sp>
      <p:sp>
        <p:nvSpPr>
          <p:cNvPr id="47107" name="Content Placeholder 2"/>
          <p:cNvSpPr>
            <a:spLocks noGrp="1"/>
          </p:cNvSpPr>
          <p:nvPr>
            <p:ph idx="1"/>
          </p:nvPr>
        </p:nvSpPr>
        <p:spPr/>
        <p:txBody>
          <a:bodyPr/>
          <a:lstStyle/>
          <a:p>
            <a:r>
              <a:rPr lang="en-US" altLang="en-US" b="1" dirty="0" smtClean="0"/>
              <a:t>Total blood volume distribution</a:t>
            </a:r>
          </a:p>
          <a:p>
            <a:pPr lvl="1"/>
            <a:r>
              <a:rPr lang="en-US" altLang="en-US" dirty="0" smtClean="0"/>
              <a:t>Uneven distribution among arteries, veins, and capillaries</a:t>
            </a:r>
          </a:p>
          <a:p>
            <a:pPr lvl="1"/>
            <a:r>
              <a:rPr lang="en-US" altLang="en-US" dirty="0" smtClean="0"/>
              <a:t>Systemic venous system contains 64 percent of total blood volume (~3.5 L)</a:t>
            </a:r>
          </a:p>
          <a:p>
            <a:pPr lvl="2"/>
            <a:r>
              <a:rPr lang="en-US" altLang="en-US" dirty="0" smtClean="0"/>
              <a:t>Of that , ~1 L is in venous networks carrying blood from digestive organs to liver</a:t>
            </a:r>
          </a:p>
          <a:p>
            <a:pPr lvl="2"/>
            <a:r>
              <a:rPr lang="en-US" altLang="en-US" dirty="0" smtClean="0"/>
              <a:t>Act as </a:t>
            </a:r>
            <a:r>
              <a:rPr lang="en-US" altLang="en-US" b="1" dirty="0" smtClean="0"/>
              <a:t>blood reservoirs</a:t>
            </a:r>
          </a:p>
          <a:p>
            <a:pPr lvl="1"/>
            <a:r>
              <a:rPr lang="en-US" altLang="en-US" dirty="0" smtClean="0"/>
              <a:t>Systemic arteries contain 13 percent total blood volume</a:t>
            </a:r>
          </a:p>
          <a:p>
            <a:pPr lvl="1"/>
            <a:r>
              <a:rPr lang="en-US" altLang="en-US" dirty="0" smtClean="0"/>
              <a:t>The remaining blood is in the systemic capillaries, heart, and pulmonary circuit</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4179482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smtClean="0"/>
              <a:t>Distribution of body’s blood</a:t>
            </a:r>
            <a:endParaRPr lang="en-US" altLang="en-US" dirty="0" smtClean="0"/>
          </a:p>
        </p:txBody>
      </p:sp>
      <p:sp>
        <p:nvSpPr>
          <p:cNvPr id="48131" name="Content Placeholder 2"/>
          <p:cNvSpPr>
            <a:spLocks noGrp="1"/>
          </p:cNvSpPr>
          <p:nvPr>
            <p:ph idx="1"/>
          </p:nvPr>
        </p:nvSpPr>
        <p:spPr/>
        <p:txBody>
          <a:bodyPr/>
          <a:lstStyle/>
          <a:p>
            <a:r>
              <a:rPr lang="en-US" altLang="en-US" b="1" smtClean="0"/>
              <a:t> </a:t>
            </a:r>
            <a:endParaRPr lang="en-US" altLang="en-US" b="1"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5" name="Picture 17" descr="\\192.168.4.30\conversion\IRDVD\JPG Creation\Martini _VAP3E\Output\Chapter 19\JPEG FILES\Labeled\fig_19_04_02-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1888331" y="741591"/>
            <a:ext cx="5367338" cy="557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8645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mtClean="0"/>
              <a:t>Module 19.4: </a:t>
            </a:r>
            <a:r>
              <a:rPr lang="en-US" smtClean="0"/>
              <a:t>The venous system</a:t>
            </a:r>
            <a:endParaRPr lang="en-US" altLang="en-US" dirty="0" smtClean="0"/>
          </a:p>
        </p:txBody>
      </p:sp>
      <p:sp>
        <p:nvSpPr>
          <p:cNvPr id="49155" name="Content Placeholder 2"/>
          <p:cNvSpPr>
            <a:spLocks noGrp="1"/>
          </p:cNvSpPr>
          <p:nvPr>
            <p:ph idx="1"/>
          </p:nvPr>
        </p:nvSpPr>
        <p:spPr/>
        <p:txBody>
          <a:bodyPr/>
          <a:lstStyle/>
          <a:p>
            <a:r>
              <a:rPr lang="en-US" altLang="en-US" b="1" dirty="0" err="1" smtClean="0"/>
              <a:t>Venoconstriction</a:t>
            </a:r>
            <a:endParaRPr lang="en-US" altLang="en-US" b="1" dirty="0" smtClean="0"/>
          </a:p>
          <a:p>
            <a:pPr lvl="1"/>
            <a:r>
              <a:rPr lang="en-US" altLang="en-US" dirty="0" smtClean="0"/>
              <a:t>Contraction of smooth muscle fibers in veins</a:t>
            </a:r>
          </a:p>
          <a:p>
            <a:pPr lvl="2"/>
            <a:r>
              <a:rPr lang="en-US" altLang="en-US" dirty="0" smtClean="0"/>
              <a:t>Reduces diameter of the veins and the amount of blood in the venous system</a:t>
            </a:r>
          </a:p>
          <a:p>
            <a:pPr lvl="1"/>
            <a:r>
              <a:rPr lang="en-US" altLang="en-US" dirty="0" smtClean="0"/>
              <a:t>Method of maintaining blood volume in the arterial system even with a significant blood loss</a:t>
            </a:r>
          </a:p>
          <a:p>
            <a:pPr lvl="2"/>
            <a:r>
              <a:rPr lang="en-US" altLang="en-US" dirty="0" smtClean="0"/>
              <a:t>Controlled by the vasomotor center in the medulla oblongata</a:t>
            </a:r>
          </a:p>
          <a:p>
            <a:pPr lvl="2"/>
            <a:r>
              <a:rPr lang="en-US" altLang="en-US" dirty="0" smtClean="0"/>
              <a:t>Sympathetic nerves stimulate smooth muscles in medium-sized veins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1994970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mtClean="0"/>
              <a:t>Venoconstriction</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50179" name="Content Placeholder 2"/>
          <p:cNvSpPr>
            <a:spLocks noGrp="1"/>
          </p:cNvSpPr>
          <p:nvPr>
            <p:ph idx="4294967295"/>
          </p:nvPr>
        </p:nvSpPr>
        <p:spPr>
          <a:xfrm>
            <a:off x="855663" y="909638"/>
            <a:ext cx="8288337" cy="5340350"/>
          </a:xfrm>
        </p:spPr>
        <p:txBody>
          <a:bodyPr/>
          <a:lstStyle/>
          <a:p>
            <a:r>
              <a:rPr lang="en-US" altLang="en-US" b="1" smtClean="0"/>
              <a:t> </a:t>
            </a:r>
            <a:endParaRPr lang="en-US" altLang="en-US" b="1" dirty="0" smtClean="0"/>
          </a:p>
        </p:txBody>
      </p:sp>
      <p:pic>
        <p:nvPicPr>
          <p:cNvPr id="5" name="Picture 18" descr="\\192.168.4.30\conversion\IRDVD\JPG Creation\Martini _VAP3E\Output\Chapter 19\JPEG FILES\Labeled\fig_19_04_03-L.jpg"/>
          <p:cNvPicPr>
            <a:picLocks noChangeAspect="1" noChangeArrowheads="1"/>
          </p:cNvPicPr>
          <p:nvPr/>
        </p:nvPicPr>
        <p:blipFill>
          <a:blip r:embed="rId2">
            <a:extLst>
              <a:ext uri="{28A0092B-C50C-407E-A947-70E740481C1C}">
                <a14:useLocalDpi xmlns:a14="http://schemas.microsoft.com/office/drawing/2010/main" val="0"/>
              </a:ext>
            </a:extLst>
          </a:blip>
          <a:srcRect b="5219"/>
          <a:stretch>
            <a:fillRect/>
          </a:stretch>
        </p:blipFill>
        <p:spPr bwMode="auto">
          <a:xfrm>
            <a:off x="298450" y="2045479"/>
            <a:ext cx="8547100" cy="2767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0716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smtClean="0"/>
              <a:t>Module 19.4: Review</a:t>
            </a:r>
            <a:endParaRPr lang="en-US" altLang="en-US" dirty="0" smtClean="0"/>
          </a:p>
        </p:txBody>
      </p:sp>
      <p:sp>
        <p:nvSpPr>
          <p:cNvPr id="146434" name="Content Placeholder 2"/>
          <p:cNvSpPr>
            <a:spLocks noGrp="1"/>
          </p:cNvSpPr>
          <p:nvPr>
            <p:ph idx="1"/>
          </p:nvPr>
        </p:nvSpPr>
        <p:spPr/>
        <p:txBody>
          <a:bodyPr/>
          <a:lstStyle/>
          <a:p>
            <a:r>
              <a:rPr lang="en-US" dirty="0" smtClean="0"/>
              <a:t>Why are valves located in veins but not in arteries?</a:t>
            </a:r>
          </a:p>
          <a:p>
            <a:r>
              <a:rPr lang="en-US" dirty="0" smtClean="0"/>
              <a:t>How is blood pressure maintained in veins to counter the force of gravity?</a:t>
            </a:r>
          </a:p>
          <a:p>
            <a:r>
              <a:rPr lang="en-US" dirty="0" smtClean="0"/>
              <a:t>Describe the distribution of total blood volume in the body.</a:t>
            </a:r>
          </a:p>
          <a:p>
            <a:r>
              <a:rPr lang="en-US" dirty="0" smtClean="0"/>
              <a:t>What factors are involved in the formation of varicose veins?</a:t>
            </a:r>
          </a:p>
          <a:p>
            <a:pPr marL="0" indent="0">
              <a:buNone/>
            </a:pPr>
            <a:endParaRPr lang="en-US" i="1" dirty="0" smtClean="0"/>
          </a:p>
          <a:p>
            <a:pPr marL="0" indent="0">
              <a:buNone/>
            </a:pPr>
            <a:r>
              <a:rPr lang="en-US" i="1" dirty="0" smtClean="0"/>
              <a:t>Learning Outcome: </a:t>
            </a:r>
            <a:r>
              <a:rPr lang="en-US" dirty="0" smtClean="0"/>
              <a:t>Describe the venous system, and indicate the distribution of blood within the cardiovascular system. </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4841374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t>Section 2: Coordination of Cardiac Output and Blood Flow</a:t>
            </a:r>
            <a:endParaRPr lang="en-US" altLang="en-US" dirty="0" smtClean="0"/>
          </a:p>
        </p:txBody>
      </p:sp>
      <p:sp>
        <p:nvSpPr>
          <p:cNvPr id="52227" name="Content Placeholder 2"/>
          <p:cNvSpPr>
            <a:spLocks noGrp="1"/>
          </p:cNvSpPr>
          <p:nvPr>
            <p:ph idx="1"/>
          </p:nvPr>
        </p:nvSpPr>
        <p:spPr/>
        <p:txBody>
          <a:bodyPr/>
          <a:lstStyle/>
          <a:p>
            <a:pPr marL="978408" lvl="1" indent="-978408">
              <a:spcBef>
                <a:spcPts val="1200"/>
              </a:spcBef>
              <a:buNone/>
            </a:pPr>
            <a:r>
              <a:rPr lang="en-US" altLang="en-US" b="1" dirty="0"/>
              <a:t>Learning Outcomes</a:t>
            </a:r>
          </a:p>
          <a:p>
            <a:pPr marL="978408" lvl="1" indent="-978408">
              <a:spcBef>
                <a:spcPts val="1200"/>
              </a:spcBef>
              <a:buNone/>
            </a:pPr>
            <a:r>
              <a:rPr lang="en-US" altLang="en-US" dirty="0"/>
              <a:t>19.5	Explain the effects of pressure, resistance, </a:t>
            </a:r>
            <a:br>
              <a:rPr lang="en-US" altLang="en-US" dirty="0"/>
            </a:br>
            <a:r>
              <a:rPr lang="en-US" altLang="en-US" dirty="0" smtClean="0"/>
              <a:t>and </a:t>
            </a:r>
            <a:r>
              <a:rPr lang="en-US" altLang="en-US" dirty="0"/>
              <a:t>venous return on cardiac output.</a:t>
            </a:r>
          </a:p>
          <a:p>
            <a:pPr marL="978408" lvl="1" indent="-978408">
              <a:spcBef>
                <a:spcPts val="1200"/>
              </a:spcBef>
              <a:buNone/>
            </a:pPr>
            <a:r>
              <a:rPr lang="en-US" altLang="en-US" dirty="0"/>
              <a:t>19.6	Describe the factors that influence total </a:t>
            </a:r>
            <a:r>
              <a:rPr lang="en-US" altLang="en-US" dirty="0" smtClean="0"/>
              <a:t>peripheral </a:t>
            </a:r>
            <a:r>
              <a:rPr lang="en-US" altLang="en-US" dirty="0"/>
              <a:t>resistance.</a:t>
            </a:r>
          </a:p>
          <a:p>
            <a:pPr marL="978408" lvl="1" indent="-978408">
              <a:spcBef>
                <a:spcPts val="1200"/>
              </a:spcBef>
              <a:buNone/>
            </a:pPr>
            <a:r>
              <a:rPr lang="en-US" altLang="en-US" dirty="0"/>
              <a:t>19.7	Describe the factors that determine </a:t>
            </a:r>
            <a:r>
              <a:rPr lang="en-US" altLang="en-US" dirty="0" smtClean="0"/>
              <a:t>blood flow</a:t>
            </a:r>
            <a:r>
              <a:rPr lang="en-US" altLang="en-US" dirty="0"/>
              <a:t>.</a:t>
            </a:r>
          </a:p>
          <a:p>
            <a:pPr marL="978408" lvl="1" indent="-978408">
              <a:spcBef>
                <a:spcPts val="1200"/>
              </a:spcBef>
              <a:buNone/>
            </a:pPr>
            <a:r>
              <a:rPr lang="en-US" altLang="en-US" dirty="0"/>
              <a:t>19.8	Describe the movement of fluids between </a:t>
            </a:r>
            <a:r>
              <a:rPr lang="en-US" altLang="en-US" dirty="0" smtClean="0"/>
              <a:t>capillaries </a:t>
            </a:r>
            <a:r>
              <a:rPr lang="en-US" altLang="en-US" dirty="0"/>
              <a:t>and interstitial spaces.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3503205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t>Section 2: Coordination of Cardiac Output and Blood Flow</a:t>
            </a:r>
            <a:endParaRPr lang="en-US" altLang="en-US" dirty="0" smtClean="0"/>
          </a:p>
        </p:txBody>
      </p:sp>
      <p:sp>
        <p:nvSpPr>
          <p:cNvPr id="53251" name="Content Placeholder 2"/>
          <p:cNvSpPr>
            <a:spLocks noGrp="1"/>
          </p:cNvSpPr>
          <p:nvPr>
            <p:ph idx="1"/>
          </p:nvPr>
        </p:nvSpPr>
        <p:spPr/>
        <p:txBody>
          <a:bodyPr/>
          <a:lstStyle/>
          <a:p>
            <a:pPr marL="978408" lvl="1" indent="-978408">
              <a:spcBef>
                <a:spcPts val="1200"/>
              </a:spcBef>
              <a:buNone/>
            </a:pPr>
            <a:r>
              <a:rPr lang="en-US" altLang="en-US" b="1" dirty="0"/>
              <a:t>Learning Outcomes</a:t>
            </a:r>
            <a:r>
              <a:rPr lang="en-US" altLang="en-US" dirty="0"/>
              <a:t> (continued)</a:t>
            </a:r>
          </a:p>
          <a:p>
            <a:pPr marL="978408" lvl="1" indent="-978408">
              <a:spcBef>
                <a:spcPts val="1200"/>
              </a:spcBef>
              <a:buNone/>
            </a:pPr>
            <a:r>
              <a:rPr lang="en-US" altLang="en-US" dirty="0"/>
              <a:t>19.9	Explain central regulation, </a:t>
            </a:r>
            <a:r>
              <a:rPr lang="en-US" altLang="en-US" dirty="0" smtClean="0"/>
              <a:t>autoregulation, and </a:t>
            </a:r>
            <a:r>
              <a:rPr lang="en-US" altLang="en-US" dirty="0"/>
              <a:t>baroreceptor reflexes in response to 	changes in blood pressure and </a:t>
            </a:r>
            <a:r>
              <a:rPr lang="en-US" altLang="en-US" dirty="0" smtClean="0"/>
              <a:t>blood composition</a:t>
            </a:r>
            <a:r>
              <a:rPr lang="en-US" altLang="en-US" dirty="0"/>
              <a:t>.</a:t>
            </a:r>
          </a:p>
          <a:p>
            <a:pPr marL="978408" lvl="1" indent="-978408">
              <a:spcBef>
                <a:spcPts val="1200"/>
              </a:spcBef>
              <a:buNone/>
            </a:pPr>
            <a:r>
              <a:rPr lang="en-US" altLang="en-US" dirty="0"/>
              <a:t>19.10	Explain the hormonal regulation of blood </a:t>
            </a:r>
            <a:r>
              <a:rPr lang="en-US" altLang="en-US" dirty="0" smtClean="0"/>
              <a:t>pressure </a:t>
            </a:r>
            <a:r>
              <a:rPr lang="en-US" altLang="en-US" dirty="0"/>
              <a:t>and blood volume.</a:t>
            </a:r>
          </a:p>
          <a:p>
            <a:pPr marL="978408" lvl="1" indent="-978408">
              <a:spcBef>
                <a:spcPts val="1200"/>
              </a:spcBef>
              <a:buNone/>
            </a:pPr>
            <a:r>
              <a:rPr lang="en-US" altLang="en-US" dirty="0"/>
              <a:t>19.11	Describe the role of chemoreceptor 	reflexes in adjusting </a:t>
            </a:r>
            <a:r>
              <a:rPr lang="en-US" altLang="en-US" dirty="0" smtClean="0"/>
              <a:t>cardiovascular activity</a:t>
            </a:r>
            <a:r>
              <a:rPr lang="en-US" altLang="en-US" dirty="0"/>
              <a:t>.</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8287289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t>Section 2: Coordination of Cardiac Output and Blood Flow</a:t>
            </a:r>
            <a:endParaRPr lang="en-US" altLang="en-US" dirty="0" smtClean="0"/>
          </a:p>
        </p:txBody>
      </p:sp>
      <p:sp>
        <p:nvSpPr>
          <p:cNvPr id="54275" name="Content Placeholder 2"/>
          <p:cNvSpPr>
            <a:spLocks noGrp="1"/>
          </p:cNvSpPr>
          <p:nvPr>
            <p:ph idx="1"/>
          </p:nvPr>
        </p:nvSpPr>
        <p:spPr/>
        <p:txBody>
          <a:bodyPr/>
          <a:lstStyle/>
          <a:p>
            <a:pPr marL="978408" lvl="1" indent="-978408">
              <a:spcBef>
                <a:spcPts val="1200"/>
              </a:spcBef>
              <a:buNone/>
            </a:pPr>
            <a:r>
              <a:rPr lang="en-US" altLang="en-US" b="1" dirty="0"/>
              <a:t>Learning Outcomes</a:t>
            </a:r>
            <a:r>
              <a:rPr lang="en-US" altLang="en-US" dirty="0"/>
              <a:t> (continued)</a:t>
            </a:r>
          </a:p>
          <a:p>
            <a:pPr marL="978408" lvl="1" indent="-978408">
              <a:spcBef>
                <a:spcPts val="1200"/>
              </a:spcBef>
              <a:buNone/>
            </a:pPr>
            <a:r>
              <a:rPr lang="en-US" altLang="en-US" dirty="0"/>
              <a:t>19.12	Explain how the cardiovascular system </a:t>
            </a:r>
            <a:r>
              <a:rPr lang="en-US" altLang="en-US" dirty="0" smtClean="0"/>
              <a:t>responds </a:t>
            </a:r>
            <a:r>
              <a:rPr lang="en-US" altLang="en-US" dirty="0"/>
              <a:t>to the demands of exercise.</a:t>
            </a:r>
          </a:p>
          <a:p>
            <a:pPr marL="978408" lvl="1" indent="-978408">
              <a:spcBef>
                <a:spcPts val="1200"/>
              </a:spcBef>
              <a:buNone/>
            </a:pPr>
            <a:r>
              <a:rPr lang="en-US" altLang="en-US" dirty="0"/>
              <a:t>19.13	</a:t>
            </a:r>
            <a:r>
              <a:rPr lang="en-US" altLang="en-US" b="1" dirty="0"/>
              <a:t>Clinical Module: </a:t>
            </a:r>
            <a:r>
              <a:rPr lang="en-US" altLang="en-US" dirty="0"/>
              <a:t>Explain the </a:t>
            </a:r>
            <a:r>
              <a:rPr lang="en-US" altLang="en-US" dirty="0" smtClean="0"/>
              <a:t>body’s response </a:t>
            </a:r>
            <a:r>
              <a:rPr lang="en-US" altLang="en-US" dirty="0"/>
              <a:t>to blood loss.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7956412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smtClean="0"/>
              <a:t>Module 19.5: Pressure, resistance, and venous return affect cardiac output</a:t>
            </a:r>
            <a:endParaRPr lang="en-US" altLang="en-US" dirty="0" smtClean="0"/>
          </a:p>
        </p:txBody>
      </p:sp>
      <p:sp>
        <p:nvSpPr>
          <p:cNvPr id="55299" name="Content Placeholder 2"/>
          <p:cNvSpPr>
            <a:spLocks noGrp="1"/>
          </p:cNvSpPr>
          <p:nvPr>
            <p:ph idx="1"/>
          </p:nvPr>
        </p:nvSpPr>
        <p:spPr/>
        <p:txBody>
          <a:bodyPr/>
          <a:lstStyle/>
          <a:p>
            <a:r>
              <a:rPr lang="en-US" altLang="en-US" b="1" dirty="0" smtClean="0"/>
              <a:t>Cardiovascular regulation</a:t>
            </a:r>
          </a:p>
          <a:p>
            <a:pPr lvl="1"/>
            <a:r>
              <a:rPr lang="en-US" altLang="en-US" dirty="0" smtClean="0"/>
              <a:t>Accomplished by adjusting both:</a:t>
            </a:r>
          </a:p>
          <a:p>
            <a:pPr lvl="2"/>
            <a:r>
              <a:rPr lang="en-US" altLang="en-US" b="1" dirty="0" smtClean="0"/>
              <a:t>Cardiac output</a:t>
            </a:r>
          </a:p>
          <a:p>
            <a:pPr lvl="3"/>
            <a:r>
              <a:rPr lang="en-US" altLang="en-US" dirty="0" smtClean="0"/>
              <a:t>Must generate enough pressure to force blood through miles of peripheral capillaries</a:t>
            </a:r>
          </a:p>
          <a:p>
            <a:pPr lvl="2"/>
            <a:r>
              <a:rPr lang="en-US" altLang="en-US" dirty="0" smtClean="0"/>
              <a:t>Blood flow regulation within systemic and pulmonary circuits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7510495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smtClean="0"/>
              <a:t>Module 19.5: Cardiovascular regulation</a:t>
            </a:r>
            <a:endParaRPr lang="en-US" altLang="en-US" dirty="0" smtClean="0"/>
          </a:p>
        </p:txBody>
      </p:sp>
      <p:sp>
        <p:nvSpPr>
          <p:cNvPr id="56323" name="Content Placeholder 2"/>
          <p:cNvSpPr>
            <a:spLocks noGrp="1"/>
          </p:cNvSpPr>
          <p:nvPr>
            <p:ph idx="1"/>
          </p:nvPr>
        </p:nvSpPr>
        <p:spPr/>
        <p:txBody>
          <a:bodyPr/>
          <a:lstStyle/>
          <a:p>
            <a:r>
              <a:rPr lang="en-US" altLang="en-US" b="1" dirty="0" smtClean="0"/>
              <a:t>Cardiovascular regulation </a:t>
            </a:r>
            <a:r>
              <a:rPr lang="en-US" altLang="en-US" dirty="0" smtClean="0"/>
              <a:t>(continued)</a:t>
            </a:r>
          </a:p>
          <a:p>
            <a:pPr lvl="1"/>
            <a:r>
              <a:rPr lang="en-US" altLang="en-US" b="1" dirty="0" smtClean="0"/>
              <a:t>Autoregulation </a:t>
            </a:r>
            <a:r>
              <a:rPr lang="en-US" altLang="en-US" dirty="0" smtClean="0"/>
              <a:t>acts locally</a:t>
            </a:r>
            <a:endParaRPr lang="en-US" altLang="en-US" b="1" dirty="0" smtClean="0"/>
          </a:p>
          <a:p>
            <a:pPr lvl="1"/>
            <a:r>
              <a:rPr lang="en-US" altLang="en-US" b="1" dirty="0" smtClean="0"/>
              <a:t>Central regulation</a:t>
            </a:r>
          </a:p>
          <a:p>
            <a:pPr lvl="2"/>
            <a:r>
              <a:rPr lang="en-US" altLang="en-US" dirty="0" smtClean="0"/>
              <a:t>Involves neural and endocrine mechanisms</a:t>
            </a:r>
          </a:p>
          <a:p>
            <a:pPr lvl="2"/>
            <a:r>
              <a:rPr lang="en-US" altLang="en-US" dirty="0" smtClean="0"/>
              <a:t>Makes coordinated adjustments to heart rate, stroke volume, peripheral resistance, and venous pressure so cardiac output is sufficient</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0783760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92.168.4.30\conversion\IRDVD\JPG Creation\Martini _VAP3E\Output\Chapter 19\JPEG FILES\Labeled\fig_19_01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136504" y="1008376"/>
            <a:ext cx="4793069" cy="4712802"/>
          </a:xfrm>
          <a:prstGeom prst="rect">
            <a:avLst/>
          </a:prstGeom>
          <a:noFill/>
          <a:extLst>
            <a:ext uri="{909E8E84-426E-40DD-AFC4-6F175D3DCCD1}">
              <a14:hiddenFill xmlns:a14="http://schemas.microsoft.com/office/drawing/2010/main">
                <a:solidFill>
                  <a:srgbClr val="FFFFFF"/>
                </a:solidFill>
              </a14:hiddenFill>
            </a:ext>
          </a:extLst>
        </p:spPr>
      </p:pic>
      <p:sp>
        <p:nvSpPr>
          <p:cNvPr id="11266" name="Title 1"/>
          <p:cNvSpPr>
            <a:spLocks noGrp="1"/>
          </p:cNvSpPr>
          <p:nvPr>
            <p:ph type="title"/>
          </p:nvPr>
        </p:nvSpPr>
        <p:spPr/>
        <p:txBody>
          <a:bodyPr/>
          <a:lstStyle/>
          <a:p>
            <a:r>
              <a:rPr lang="en-US" altLang="en-US" smtClean="0"/>
              <a:t>Module 19.1: Blood vessels and circuits</a:t>
            </a:r>
            <a:endParaRPr lang="en-US" altLang="en-US" dirty="0" smtClean="0"/>
          </a:p>
        </p:txBody>
      </p:sp>
      <p:sp>
        <p:nvSpPr>
          <p:cNvPr id="2" name="Content Placeholder 2"/>
          <p:cNvSpPr>
            <a:spLocks noGrp="1"/>
          </p:cNvSpPr>
          <p:nvPr>
            <p:ph idx="1"/>
          </p:nvPr>
        </p:nvSpPr>
        <p:spPr>
          <a:xfrm>
            <a:off x="446089" y="909522"/>
            <a:ext cx="4224766" cy="5340466"/>
          </a:xfrm>
        </p:spPr>
        <p:txBody>
          <a:bodyPr/>
          <a:lstStyle/>
          <a:p>
            <a:r>
              <a:rPr lang="en-US" dirty="0" smtClean="0"/>
              <a:t>Two circuits</a:t>
            </a:r>
          </a:p>
          <a:p>
            <a:pPr marL="690563" lvl="1" indent="-514350">
              <a:buFont typeface="+mj-lt"/>
              <a:buAutoNum type="arabicPeriod"/>
            </a:pPr>
            <a:r>
              <a:rPr lang="en-US" dirty="0"/>
              <a:t>​</a:t>
            </a:r>
            <a:r>
              <a:rPr lang="en-US" b="1" dirty="0" smtClean="0"/>
              <a:t>Pulmonary circuit </a:t>
            </a:r>
          </a:p>
          <a:p>
            <a:pPr lvl="2"/>
            <a:r>
              <a:rPr lang="en-US" dirty="0" smtClean="0"/>
              <a:t>To and from gas exchange </a:t>
            </a:r>
            <a:br>
              <a:rPr lang="en-US" dirty="0" smtClean="0"/>
            </a:br>
            <a:r>
              <a:rPr lang="en-US" dirty="0" smtClean="0"/>
              <a:t>surfaces in the lungs</a:t>
            </a:r>
          </a:p>
          <a:p>
            <a:pPr marL="690563" lvl="1" indent="-514350">
              <a:buFont typeface="+mj-lt"/>
              <a:buAutoNum type="arabicPeriod"/>
            </a:pPr>
            <a:r>
              <a:rPr lang="en-US" dirty="0"/>
              <a:t>​</a:t>
            </a:r>
            <a:r>
              <a:rPr lang="en-US" b="1" dirty="0" smtClean="0"/>
              <a:t>Systemic circuit </a:t>
            </a:r>
          </a:p>
          <a:p>
            <a:pPr lvl="2"/>
            <a:r>
              <a:rPr lang="en-US" dirty="0" smtClean="0"/>
              <a:t>To and from rest of body</a:t>
            </a:r>
          </a:p>
        </p:txBody>
      </p:sp>
      <p:sp>
        <p:nvSpPr>
          <p:cNvPr id="13" name="Footer Placeholder 12"/>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4286268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mtClean="0"/>
              <a:t>Module 19.5: Cardiovascular regulation</a:t>
            </a:r>
            <a:endParaRPr lang="en-US" altLang="en-US" dirty="0" smtClean="0"/>
          </a:p>
        </p:txBody>
      </p:sp>
      <p:sp>
        <p:nvSpPr>
          <p:cNvPr id="57347" name="Content Placeholder 2"/>
          <p:cNvSpPr>
            <a:spLocks noGrp="1"/>
          </p:cNvSpPr>
          <p:nvPr>
            <p:ph idx="1"/>
          </p:nvPr>
        </p:nvSpPr>
        <p:spPr/>
        <p:txBody>
          <a:bodyPr/>
          <a:lstStyle/>
          <a:p>
            <a:r>
              <a:rPr lang="en-US" altLang="en-US" b="1" dirty="0" smtClean="0"/>
              <a:t>Cardiovascular regulation </a:t>
            </a:r>
            <a:r>
              <a:rPr lang="en-US" altLang="en-US" dirty="0" smtClean="0"/>
              <a:t>(continued)</a:t>
            </a:r>
          </a:p>
          <a:p>
            <a:pPr lvl="1"/>
            <a:r>
              <a:rPr lang="en-US" altLang="en-US" dirty="0" smtClean="0"/>
              <a:t>Pulsing of the heart generates pressure</a:t>
            </a:r>
          </a:p>
          <a:p>
            <a:pPr lvl="1"/>
            <a:r>
              <a:rPr lang="en-US" altLang="en-US" b="1" dirty="0" smtClean="0"/>
              <a:t>Blood pressure</a:t>
            </a:r>
          </a:p>
          <a:p>
            <a:pPr lvl="2"/>
            <a:r>
              <a:rPr lang="en-US" altLang="en-US" dirty="0" smtClean="0"/>
              <a:t>Pressure within the cardiovascular system as a whole</a:t>
            </a:r>
          </a:p>
          <a:p>
            <a:pPr lvl="3"/>
            <a:r>
              <a:rPr lang="en-US" altLang="en-US" b="1" dirty="0" smtClean="0"/>
              <a:t>Arterial pressure</a:t>
            </a:r>
            <a:r>
              <a:rPr lang="en-US" altLang="en-US" dirty="0" smtClean="0"/>
              <a:t> is much higher than </a:t>
            </a:r>
            <a:r>
              <a:rPr lang="en-US" altLang="en-US" b="1" dirty="0" smtClean="0"/>
              <a:t>venous</a:t>
            </a:r>
            <a:r>
              <a:rPr lang="en-US" altLang="en-US" dirty="0" smtClean="0"/>
              <a:t> </a:t>
            </a:r>
            <a:r>
              <a:rPr lang="en-US" altLang="en-US" b="1" dirty="0" smtClean="0"/>
              <a:t>pressure</a:t>
            </a:r>
          </a:p>
          <a:p>
            <a:pPr lvl="4"/>
            <a:r>
              <a:rPr lang="en-US" altLang="en-US" dirty="0" smtClean="0"/>
              <a:t>Must push blood greater distance through smaller vessels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3880532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smtClean="0"/>
              <a:t>Module 19.5: Cardiovascular regulation</a:t>
            </a:r>
            <a:endParaRPr lang="en-US" altLang="en-US" dirty="0" smtClean="0"/>
          </a:p>
        </p:txBody>
      </p:sp>
      <p:sp>
        <p:nvSpPr>
          <p:cNvPr id="58371" name="Content Placeholder 2"/>
          <p:cNvSpPr>
            <a:spLocks noGrp="1"/>
          </p:cNvSpPr>
          <p:nvPr>
            <p:ph idx="1"/>
          </p:nvPr>
        </p:nvSpPr>
        <p:spPr/>
        <p:txBody>
          <a:bodyPr/>
          <a:lstStyle/>
          <a:p>
            <a:r>
              <a:rPr lang="en-US" altLang="en-US" b="1" dirty="0" smtClean="0"/>
              <a:t>Cardiovascular regulation</a:t>
            </a:r>
            <a:r>
              <a:rPr lang="en-US" altLang="en-US" dirty="0" smtClean="0"/>
              <a:t> (continued)</a:t>
            </a:r>
          </a:p>
          <a:p>
            <a:pPr lvl="1"/>
            <a:r>
              <a:rPr lang="en-US" altLang="en-US" dirty="0" smtClean="0"/>
              <a:t>Flow through blood vessels is influenced by </a:t>
            </a:r>
            <a:r>
              <a:rPr lang="en-US" altLang="en-US" b="1" dirty="0" smtClean="0"/>
              <a:t>resistance</a:t>
            </a:r>
          </a:p>
          <a:p>
            <a:pPr lvl="2"/>
            <a:r>
              <a:rPr lang="en-US" altLang="en-US" dirty="0" smtClean="0"/>
              <a:t>Force that opposes movement</a:t>
            </a:r>
          </a:p>
          <a:p>
            <a:pPr lvl="2"/>
            <a:r>
              <a:rPr lang="en-US" altLang="en-US" b="1" dirty="0" smtClean="0"/>
              <a:t>Peripheral resistance</a:t>
            </a:r>
          </a:p>
          <a:p>
            <a:pPr lvl="3"/>
            <a:r>
              <a:rPr lang="en-US" altLang="en-US" dirty="0" smtClean="0"/>
              <a:t>Resistance of the arterial system as a whole</a:t>
            </a:r>
          </a:p>
          <a:p>
            <a:pPr lvl="3"/>
            <a:r>
              <a:rPr lang="en-US" altLang="en-US" dirty="0" smtClean="0"/>
              <a:t>Increases as vessels get smaller</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4534650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smtClean="0"/>
              <a:t>Module 19.5: Cardiovascular regulation</a:t>
            </a:r>
            <a:endParaRPr lang="en-US" altLang="en-US" dirty="0" smtClean="0"/>
          </a:p>
        </p:txBody>
      </p:sp>
      <p:sp>
        <p:nvSpPr>
          <p:cNvPr id="59395" name="Content Placeholder 2"/>
          <p:cNvSpPr>
            <a:spLocks noGrp="1"/>
          </p:cNvSpPr>
          <p:nvPr>
            <p:ph idx="1"/>
          </p:nvPr>
        </p:nvSpPr>
        <p:spPr/>
        <p:txBody>
          <a:bodyPr/>
          <a:lstStyle/>
          <a:p>
            <a:r>
              <a:rPr lang="en-US" altLang="en-US" b="1" dirty="0" smtClean="0"/>
              <a:t>Cardiovascular regulation</a:t>
            </a:r>
            <a:r>
              <a:rPr lang="en-US" altLang="en-US" dirty="0" smtClean="0"/>
              <a:t> (continued)</a:t>
            </a:r>
          </a:p>
          <a:p>
            <a:pPr lvl="1"/>
            <a:r>
              <a:rPr lang="en-US" altLang="en-US" dirty="0" smtClean="0"/>
              <a:t>Blood flow in capillaries is very slow</a:t>
            </a:r>
          </a:p>
          <a:p>
            <a:pPr lvl="2"/>
            <a:r>
              <a:rPr lang="en-US" altLang="en-US" dirty="0" smtClean="0"/>
              <a:t>Capillary pressure is very low</a:t>
            </a:r>
          </a:p>
          <a:p>
            <a:pPr lvl="2"/>
            <a:r>
              <a:rPr lang="en-US" altLang="en-US" dirty="0" smtClean="0"/>
              <a:t>Allows plenty of time for </a:t>
            </a:r>
            <a:r>
              <a:rPr lang="en-US" altLang="en-US" b="1" dirty="0" smtClean="0"/>
              <a:t>capillary exchange</a:t>
            </a:r>
          </a:p>
          <a:p>
            <a:pPr lvl="3"/>
            <a:r>
              <a:rPr lang="en-US" altLang="en-US" dirty="0" smtClean="0"/>
              <a:t>Diffusion between blood and interstitial fluid</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6032450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smtClean="0"/>
              <a:t>Module 19.5: Cardiovascular regulation</a:t>
            </a:r>
            <a:endParaRPr lang="en-US" altLang="en-US" dirty="0" smtClean="0"/>
          </a:p>
        </p:txBody>
      </p:sp>
      <p:sp>
        <p:nvSpPr>
          <p:cNvPr id="60419" name="Content Placeholder 2"/>
          <p:cNvSpPr>
            <a:spLocks noGrp="1"/>
          </p:cNvSpPr>
          <p:nvPr>
            <p:ph idx="1"/>
          </p:nvPr>
        </p:nvSpPr>
        <p:spPr/>
        <p:txBody>
          <a:bodyPr/>
          <a:lstStyle/>
          <a:p>
            <a:r>
              <a:rPr lang="en-US" altLang="en-US" b="1" dirty="0" smtClean="0"/>
              <a:t>Cardiovascular regulation</a:t>
            </a:r>
            <a:r>
              <a:rPr lang="en-US" altLang="en-US" dirty="0" smtClean="0"/>
              <a:t> (continued)</a:t>
            </a:r>
          </a:p>
          <a:p>
            <a:pPr lvl="1"/>
            <a:r>
              <a:rPr lang="en-US" altLang="en-US" dirty="0" smtClean="0"/>
              <a:t>Blood pressure in veins is maintained by:</a:t>
            </a:r>
          </a:p>
          <a:p>
            <a:pPr lvl="2"/>
            <a:r>
              <a:rPr lang="en-US" altLang="en-US" dirty="0" smtClean="0"/>
              <a:t>Valves</a:t>
            </a:r>
          </a:p>
          <a:p>
            <a:pPr lvl="2"/>
            <a:r>
              <a:rPr lang="en-US" altLang="en-US" dirty="0" smtClean="0"/>
              <a:t>Muscular compression of peripheral veins</a:t>
            </a:r>
          </a:p>
          <a:p>
            <a:pPr lvl="1"/>
            <a:r>
              <a:rPr lang="en-US" altLang="en-US" dirty="0" smtClean="0"/>
              <a:t>As blood moves toward the heart, vessels get larger, and resistance decreases</a:t>
            </a:r>
          </a:p>
          <a:p>
            <a:pPr lvl="1"/>
            <a:r>
              <a:rPr lang="en-US" altLang="en-US" b="1" dirty="0" smtClean="0"/>
              <a:t>Venous return</a:t>
            </a:r>
          </a:p>
          <a:p>
            <a:pPr lvl="2"/>
            <a:r>
              <a:rPr lang="en-US" altLang="en-US" dirty="0" smtClean="0"/>
              <a:t>Amount of blood arriving at the right atrium each minute</a:t>
            </a:r>
          </a:p>
          <a:p>
            <a:pPr lvl="2"/>
            <a:r>
              <a:rPr lang="en-US" altLang="en-US" dirty="0" smtClean="0"/>
              <a:t>On average, equal to the cardiac output</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5547524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descr="\\192.168.4.30\conversion\IRDVD\JPG Creation\Martini _VAP3E\Output\Chapter 19\JPEG FILES\Labeled\fig_19_05-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291001" y="678353"/>
            <a:ext cx="6598509" cy="5985365"/>
          </a:xfrm>
          <a:prstGeom prst="rect">
            <a:avLst/>
          </a:prstGeom>
          <a:noFill/>
          <a:extLst>
            <a:ext uri="{909E8E84-426E-40DD-AFC4-6F175D3DCCD1}">
              <a14:hiddenFill xmlns:a14="http://schemas.microsoft.com/office/drawing/2010/main">
                <a:solidFill>
                  <a:srgbClr val="FFFFFF"/>
                </a:solidFill>
              </a14:hiddenFill>
            </a:ext>
          </a:extLst>
        </p:spPr>
      </p:pic>
      <p:sp>
        <p:nvSpPr>
          <p:cNvPr id="61442" name="Title 1"/>
          <p:cNvSpPr>
            <a:spLocks noGrp="1"/>
          </p:cNvSpPr>
          <p:nvPr>
            <p:ph type="title"/>
          </p:nvPr>
        </p:nvSpPr>
        <p:spPr/>
        <p:txBody>
          <a:bodyPr/>
          <a:lstStyle/>
          <a:p>
            <a:r>
              <a:rPr lang="en-US" altLang="en-US" smtClean="0"/>
              <a:t>Cardiovascular regulation</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0518959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smtClean="0"/>
              <a:t>Module 19.5: Review</a:t>
            </a:r>
            <a:endParaRPr lang="en-US" altLang="en-US" dirty="0" smtClean="0"/>
          </a:p>
        </p:txBody>
      </p:sp>
      <p:sp>
        <p:nvSpPr>
          <p:cNvPr id="30722" name="Content Placeholder 2"/>
          <p:cNvSpPr>
            <a:spLocks noGrp="1"/>
          </p:cNvSpPr>
          <p:nvPr>
            <p:ph idx="1"/>
          </p:nvPr>
        </p:nvSpPr>
        <p:spPr/>
        <p:txBody>
          <a:bodyPr/>
          <a:lstStyle/>
          <a:p>
            <a:r>
              <a:rPr lang="en-US" dirty="0" smtClean="0"/>
              <a:t>Neural and endocrine regulatory mechanisms influence which factors?</a:t>
            </a:r>
          </a:p>
          <a:p>
            <a:r>
              <a:rPr lang="en-US" dirty="0" smtClean="0"/>
              <a:t>Which is greater: arterial pressure or venous pressure?</a:t>
            </a:r>
          </a:p>
          <a:p>
            <a:r>
              <a:rPr lang="en-US" dirty="0" smtClean="0"/>
              <a:t>Why is it beneficial for capillary pressure to be very low?</a:t>
            </a:r>
          </a:p>
          <a:p>
            <a:endParaRPr lang="en-US" dirty="0" smtClean="0"/>
          </a:p>
          <a:p>
            <a:pPr marL="0" indent="0">
              <a:buNone/>
            </a:pPr>
            <a:r>
              <a:rPr lang="en-US" i="1" dirty="0" smtClean="0"/>
              <a:t>Learning Outcome: </a:t>
            </a:r>
            <a:r>
              <a:rPr lang="en-US" dirty="0" smtClean="0"/>
              <a:t>Explain the effects of pressure, resistance, and venous return on cardiac output. </a:t>
            </a:r>
            <a:endParaRPr lang="en-US" dirty="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1971725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mtClean="0"/>
              <a:t>Module 19.6:</a:t>
            </a:r>
            <a:r>
              <a:rPr lang="en-US" smtClean="0"/>
              <a:t> Vessel luminal diameter is the main source of resistance within the cardiovascular system</a:t>
            </a:r>
            <a:endParaRPr lang="en-US" altLang="en-US" dirty="0" smtClean="0"/>
          </a:p>
        </p:txBody>
      </p:sp>
      <p:sp>
        <p:nvSpPr>
          <p:cNvPr id="63491" name="Content Placeholder 2"/>
          <p:cNvSpPr>
            <a:spLocks noGrp="1"/>
          </p:cNvSpPr>
          <p:nvPr>
            <p:ph idx="1"/>
          </p:nvPr>
        </p:nvSpPr>
        <p:spPr>
          <a:xfrm>
            <a:off x="446088" y="1498600"/>
            <a:ext cx="8288337" cy="4751388"/>
          </a:xfrm>
        </p:spPr>
        <p:txBody>
          <a:bodyPr/>
          <a:lstStyle/>
          <a:p>
            <a:r>
              <a:rPr lang="en-US" altLang="en-US" b="1" dirty="0" smtClean="0"/>
              <a:t>Total peripheral resistance</a:t>
            </a:r>
          </a:p>
          <a:p>
            <a:pPr lvl="1"/>
            <a:r>
              <a:rPr lang="en-US" altLang="en-US" dirty="0" smtClean="0"/>
              <a:t>Resistance of entire cardiovascular system</a:t>
            </a:r>
          </a:p>
          <a:p>
            <a:pPr lvl="2"/>
            <a:r>
              <a:rPr lang="en-US" altLang="en-US" dirty="0" smtClean="0"/>
              <a:t>Must be overcome by sufficient pressure from the heart in order for circulation to occur</a:t>
            </a:r>
          </a:p>
          <a:p>
            <a:pPr lvl="2"/>
            <a:r>
              <a:rPr lang="en-US" altLang="en-US" dirty="0" smtClean="0"/>
              <a:t>Depends on three factors</a:t>
            </a:r>
          </a:p>
          <a:p>
            <a:pPr marL="1431925" lvl="3" indent="-457200">
              <a:buFont typeface="+mj-lt"/>
              <a:buAutoNum type="arabicPeriod"/>
            </a:pPr>
            <a:r>
              <a:rPr lang="en-US" dirty="0"/>
              <a:t>​</a:t>
            </a:r>
            <a:r>
              <a:rPr lang="en-US" altLang="en-US" i="1" dirty="0" smtClean="0"/>
              <a:t>Vascular resistance</a:t>
            </a:r>
          </a:p>
          <a:p>
            <a:pPr marL="1431925" lvl="3" indent="-457200">
              <a:buFont typeface="+mj-lt"/>
              <a:buAutoNum type="arabicPeriod"/>
            </a:pPr>
            <a:r>
              <a:rPr lang="en-US" dirty="0"/>
              <a:t>​</a:t>
            </a:r>
            <a:r>
              <a:rPr lang="en-US" altLang="en-US" i="1" dirty="0" smtClean="0"/>
              <a:t>Viscosity</a:t>
            </a:r>
          </a:p>
          <a:p>
            <a:pPr marL="1431925" lvl="3" indent="-457200">
              <a:buFont typeface="+mj-lt"/>
              <a:buAutoNum type="arabicPeriod"/>
            </a:pPr>
            <a:r>
              <a:rPr lang="en-US" dirty="0"/>
              <a:t>​</a:t>
            </a:r>
            <a:r>
              <a:rPr lang="en-US" altLang="en-US" i="1" dirty="0" smtClean="0"/>
              <a:t>Turbulence</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398032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dirty="0" smtClean="0"/>
              <a:t>Module 19.6: Factors affecting peripheral resistance</a:t>
            </a:r>
          </a:p>
        </p:txBody>
      </p:sp>
      <p:sp>
        <p:nvSpPr>
          <p:cNvPr id="64515" name="Content Placeholder 2"/>
          <p:cNvSpPr>
            <a:spLocks noGrp="1"/>
          </p:cNvSpPr>
          <p:nvPr>
            <p:ph idx="1"/>
          </p:nvPr>
        </p:nvSpPr>
        <p:spPr/>
        <p:txBody>
          <a:bodyPr/>
          <a:lstStyle/>
          <a:p>
            <a:r>
              <a:rPr lang="en-US" altLang="en-US" b="1" dirty="0" smtClean="0"/>
              <a:t>Total peripheral resistance</a:t>
            </a:r>
            <a:r>
              <a:rPr lang="en-US" altLang="en-US" dirty="0" smtClean="0"/>
              <a:t> (continued)</a:t>
            </a:r>
          </a:p>
          <a:p>
            <a:pPr marL="690563" lvl="1" indent="-514350">
              <a:buFont typeface="+mj-lt"/>
              <a:buAutoNum type="arabicPeriod"/>
            </a:pPr>
            <a:r>
              <a:rPr lang="en-US" dirty="0"/>
              <a:t>​</a:t>
            </a:r>
            <a:r>
              <a:rPr lang="en-US" altLang="en-US" b="1" dirty="0" smtClean="0"/>
              <a:t>Vascular</a:t>
            </a:r>
            <a:r>
              <a:rPr lang="en-US" altLang="en-US" dirty="0" smtClean="0"/>
              <a:t> </a:t>
            </a:r>
            <a:r>
              <a:rPr lang="en-US" altLang="en-US" b="1" dirty="0" smtClean="0"/>
              <a:t>resistance</a:t>
            </a:r>
          </a:p>
          <a:p>
            <a:pPr lvl="2"/>
            <a:r>
              <a:rPr lang="en-US" altLang="en-US" dirty="0" smtClean="0"/>
              <a:t>Opposition to blood flow in vessels</a:t>
            </a:r>
          </a:p>
          <a:p>
            <a:pPr lvl="3"/>
            <a:r>
              <a:rPr lang="en-US" altLang="en-US" dirty="0" smtClean="0"/>
              <a:t>Largest component of total peripheral resistance</a:t>
            </a:r>
          </a:p>
          <a:p>
            <a:pPr lvl="3"/>
            <a:r>
              <a:rPr lang="en-US" altLang="en-US" dirty="0" smtClean="0"/>
              <a:t>Primarily results from friction between blood and vessel walls</a:t>
            </a:r>
          </a:p>
          <a:p>
            <a:pPr lvl="3"/>
            <a:r>
              <a:rPr lang="en-US" altLang="en-US" dirty="0" smtClean="0"/>
              <a:t>Amount of friction depends on two factors</a:t>
            </a:r>
          </a:p>
          <a:p>
            <a:pPr marL="1768475" lvl="4" indent="-457200">
              <a:buFont typeface="+mj-lt"/>
              <a:buAutoNum type="arabicPeriod"/>
            </a:pPr>
            <a:r>
              <a:rPr lang="en-US" altLang="en-US" dirty="0" smtClean="0"/>
              <a:t>Vessel length</a:t>
            </a:r>
          </a:p>
          <a:p>
            <a:pPr marL="1768475" lvl="4" indent="-457200">
              <a:buFont typeface="+mj-lt"/>
              <a:buAutoNum type="arabicPeriod"/>
            </a:pPr>
            <a:r>
              <a:rPr lang="en-US" altLang="en-US" dirty="0" smtClean="0"/>
              <a:t>Vessel diameter</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1974601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smtClean="0"/>
              <a:t>Module 19.6: Factors affecting peripheral resistance</a:t>
            </a:r>
            <a:endParaRPr lang="en-US" altLang="en-US" dirty="0" smtClean="0"/>
          </a:p>
        </p:txBody>
      </p:sp>
      <p:sp>
        <p:nvSpPr>
          <p:cNvPr id="39938" name="Content Placeholder 2"/>
          <p:cNvSpPr>
            <a:spLocks noGrp="1"/>
          </p:cNvSpPr>
          <p:nvPr>
            <p:ph idx="1"/>
          </p:nvPr>
        </p:nvSpPr>
        <p:spPr/>
        <p:txBody>
          <a:bodyPr/>
          <a:lstStyle/>
          <a:p>
            <a:r>
              <a:rPr lang="en-US" b="1" dirty="0" smtClean="0"/>
              <a:t>Total peripheral resistance</a:t>
            </a:r>
            <a:r>
              <a:rPr lang="en-US" dirty="0" smtClean="0"/>
              <a:t> (continued)</a:t>
            </a:r>
          </a:p>
          <a:p>
            <a:pPr marL="690563" lvl="1" indent="-514350">
              <a:buFont typeface="+mj-lt"/>
              <a:buAutoNum type="arabicPeriod"/>
            </a:pPr>
            <a:r>
              <a:rPr lang="en-US" dirty="0"/>
              <a:t>​</a:t>
            </a:r>
            <a:r>
              <a:rPr lang="en-US" b="1" dirty="0" smtClean="0"/>
              <a:t>Vascular resistance</a:t>
            </a:r>
            <a:r>
              <a:rPr lang="en-US" dirty="0" smtClean="0"/>
              <a:t> (continued)</a:t>
            </a:r>
          </a:p>
          <a:p>
            <a:pPr marL="1027113" lvl="2" indent="-457200">
              <a:buFont typeface="+mj-lt"/>
              <a:buAutoNum type="arabicPeriod"/>
            </a:pPr>
            <a:r>
              <a:rPr lang="en-US" dirty="0" smtClean="0"/>
              <a:t>Vessel length</a:t>
            </a:r>
          </a:p>
          <a:p>
            <a:pPr lvl="3"/>
            <a:r>
              <a:rPr lang="en-US" dirty="0" smtClean="0"/>
              <a:t>Friction occurs between vessel walls and moving blood</a:t>
            </a:r>
          </a:p>
          <a:p>
            <a:pPr lvl="3"/>
            <a:r>
              <a:rPr lang="en-US" dirty="0" smtClean="0"/>
              <a:t>Increase in vessel length = increased surface area = increased in friction or resistance</a:t>
            </a:r>
          </a:p>
          <a:p>
            <a:pPr lvl="3"/>
            <a:r>
              <a:rPr lang="en-US" dirty="0" smtClean="0"/>
              <a:t>Largest change occurs between birth and maturity</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6" name="Picture 20" descr="\\192.168.4.30\conversion\IRDVD\JPG Creation\Martini _VAP3E\Output\Chapter 19\JPEG FILES\Labeled\fig_19_06_01_A-L.jpg"/>
          <p:cNvPicPr>
            <a:picLocks noChangeAspect="1" noChangeArrowheads="1"/>
          </p:cNvPicPr>
          <p:nvPr/>
        </p:nvPicPr>
        <p:blipFill>
          <a:blip r:embed="rId2">
            <a:extLst>
              <a:ext uri="{28A0092B-C50C-407E-A947-70E740481C1C}">
                <a14:useLocalDpi xmlns:a14="http://schemas.microsoft.com/office/drawing/2010/main" val="0"/>
              </a:ext>
            </a:extLst>
          </a:blip>
          <a:srcRect b="3682"/>
          <a:stretch>
            <a:fillRect/>
          </a:stretch>
        </p:blipFill>
        <p:spPr bwMode="auto">
          <a:xfrm>
            <a:off x="2352675" y="4387059"/>
            <a:ext cx="4438650" cy="207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8459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smtClean="0"/>
              <a:t>Module 19.6: Factors affecting peripheral resistance</a:t>
            </a:r>
            <a:endParaRPr lang="en-US" altLang="en-US" dirty="0" smtClean="0"/>
          </a:p>
        </p:txBody>
      </p:sp>
      <p:sp>
        <p:nvSpPr>
          <p:cNvPr id="39938" name="Content Placeholder 2"/>
          <p:cNvSpPr>
            <a:spLocks noGrp="1"/>
          </p:cNvSpPr>
          <p:nvPr>
            <p:ph idx="1"/>
          </p:nvPr>
        </p:nvSpPr>
        <p:spPr/>
        <p:txBody>
          <a:bodyPr/>
          <a:lstStyle/>
          <a:p>
            <a:r>
              <a:rPr lang="en-US" b="1" dirty="0" smtClean="0"/>
              <a:t>Total peripheral resistance</a:t>
            </a:r>
            <a:r>
              <a:rPr lang="en-US" dirty="0" smtClean="0"/>
              <a:t> (continued)</a:t>
            </a:r>
          </a:p>
          <a:p>
            <a:pPr marL="690563" lvl="1" indent="-514350">
              <a:buFont typeface="+mj-lt"/>
              <a:buAutoNum type="arabicPeriod"/>
            </a:pPr>
            <a:r>
              <a:rPr lang="en-US" dirty="0"/>
              <a:t>​</a:t>
            </a:r>
            <a:r>
              <a:rPr lang="en-US" b="1" dirty="0" smtClean="0"/>
              <a:t>Vascular resistance</a:t>
            </a:r>
            <a:r>
              <a:rPr lang="en-US" dirty="0" smtClean="0"/>
              <a:t> (continued)</a:t>
            </a:r>
          </a:p>
          <a:p>
            <a:pPr marL="1027113" lvl="2" indent="-457200">
              <a:buFont typeface="+mj-lt"/>
              <a:buAutoNum type="arabicPeriod" startAt="2"/>
            </a:pPr>
            <a:r>
              <a:rPr lang="en-US" dirty="0" smtClean="0"/>
              <a:t>Vessel luminal diameter</a:t>
            </a:r>
          </a:p>
          <a:p>
            <a:pPr lvl="3"/>
            <a:r>
              <a:rPr lang="en-US" dirty="0" smtClean="0"/>
              <a:t>Friction occurs between moving fluid layers</a:t>
            </a:r>
          </a:p>
          <a:p>
            <a:pPr lvl="4"/>
            <a:r>
              <a:rPr lang="en-US" dirty="0" smtClean="0"/>
              <a:t>Layer closest to vessel wall is slowed most because of friction with endothelial surface</a:t>
            </a:r>
          </a:p>
          <a:p>
            <a:pPr lvl="4"/>
            <a:r>
              <a:rPr lang="en-US" dirty="0" smtClean="0"/>
              <a:t>Effect gradually diminishes away from wall</a:t>
            </a:r>
          </a:p>
          <a:p>
            <a:pPr lvl="3"/>
            <a:r>
              <a:rPr lang="en-US" dirty="0" smtClean="0"/>
              <a:t>In smaller vessels, more fluid volume is near wall, so higher resistance</a:t>
            </a:r>
          </a:p>
          <a:p>
            <a:pPr lvl="3"/>
            <a:r>
              <a:rPr lang="en-US" dirty="0" smtClean="0"/>
              <a:t>In larger vessels, central region unaffected, so lower resistance</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1970977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Module 19.1: Blood vessels and circuits</a:t>
            </a:r>
            <a:endParaRPr lang="en-US" altLang="en-US" dirty="0" smtClean="0"/>
          </a:p>
        </p:txBody>
      </p:sp>
      <p:sp>
        <p:nvSpPr>
          <p:cNvPr id="12291" name="Content Placeholder 2"/>
          <p:cNvSpPr>
            <a:spLocks noGrp="1"/>
          </p:cNvSpPr>
          <p:nvPr>
            <p:ph idx="1"/>
          </p:nvPr>
        </p:nvSpPr>
        <p:spPr/>
        <p:txBody>
          <a:bodyPr/>
          <a:lstStyle/>
          <a:p>
            <a:r>
              <a:rPr lang="en-US" altLang="en-US" b="1" dirty="0" smtClean="0"/>
              <a:t>Circulation pathway through circuits</a:t>
            </a:r>
          </a:p>
          <a:p>
            <a:pPr marL="690563" lvl="1" indent="-514350">
              <a:buFont typeface="+mj-lt"/>
              <a:buAutoNum type="arabicPeriod"/>
            </a:pPr>
            <a:r>
              <a:rPr lang="en-US" dirty="0"/>
              <a:t>​</a:t>
            </a:r>
            <a:r>
              <a:rPr lang="en-US" altLang="en-US" b="1" dirty="0" smtClean="0"/>
              <a:t>Right</a:t>
            </a:r>
            <a:r>
              <a:rPr lang="en-US" altLang="en-US" dirty="0" smtClean="0"/>
              <a:t> </a:t>
            </a:r>
            <a:r>
              <a:rPr lang="en-US" altLang="en-US" b="1" dirty="0" smtClean="0"/>
              <a:t>atrium</a:t>
            </a:r>
            <a:r>
              <a:rPr lang="en-US" altLang="en-US" dirty="0" smtClean="0"/>
              <a:t> (entry chamber)</a:t>
            </a:r>
          </a:p>
          <a:p>
            <a:pPr lvl="2"/>
            <a:r>
              <a:rPr lang="en-US" altLang="en-US" dirty="0" smtClean="0"/>
              <a:t>Collects blood from systemic circuit </a:t>
            </a:r>
          </a:p>
          <a:p>
            <a:pPr lvl="2"/>
            <a:r>
              <a:rPr lang="en-US" altLang="en-US" dirty="0" smtClean="0"/>
              <a:t>To </a:t>
            </a:r>
            <a:r>
              <a:rPr lang="en-US" altLang="en-US" b="1" dirty="0" smtClean="0"/>
              <a:t>right</a:t>
            </a:r>
            <a:r>
              <a:rPr lang="en-US" altLang="en-US" dirty="0" smtClean="0"/>
              <a:t> </a:t>
            </a:r>
            <a:r>
              <a:rPr lang="en-US" altLang="en-US" b="1" dirty="0" smtClean="0"/>
              <a:t>ventricle</a:t>
            </a:r>
            <a:r>
              <a:rPr lang="en-US" altLang="en-US" dirty="0" smtClean="0"/>
              <a:t> to pulmonary circuit</a:t>
            </a:r>
          </a:p>
          <a:p>
            <a:pPr marL="690563" lvl="1" indent="-514350">
              <a:buFont typeface="+mj-lt"/>
              <a:buAutoNum type="arabicPeriod"/>
            </a:pPr>
            <a:r>
              <a:rPr lang="en-US" dirty="0"/>
              <a:t>​</a:t>
            </a:r>
            <a:r>
              <a:rPr lang="en-US" altLang="en-US" b="1" dirty="0" smtClean="0"/>
              <a:t>Pulmonary</a:t>
            </a:r>
            <a:r>
              <a:rPr lang="en-US" altLang="en-US" dirty="0" smtClean="0"/>
              <a:t> </a:t>
            </a:r>
            <a:r>
              <a:rPr lang="en-US" altLang="en-US" b="1" dirty="0" smtClean="0"/>
              <a:t>circuit</a:t>
            </a:r>
          </a:p>
          <a:p>
            <a:pPr lvl="2"/>
            <a:r>
              <a:rPr lang="en-US" altLang="en-US" dirty="0" smtClean="0"/>
              <a:t>Pulmonary arteries to pulmonary capillaries to pulmonary veins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8432653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mtClean="0"/>
              <a:t>Friction and vessel luminal diameter</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5" name="Picture 21" descr="\\192.168.4.30\conversion\IRDVD\JPG Creation\Martini _VAP3E\Output\Chapter 19\JPEG FILES\Labeled\fig_19_06_01_B-L.jpg"/>
          <p:cNvPicPr>
            <a:picLocks noChangeAspect="1" noChangeArrowheads="1"/>
          </p:cNvPicPr>
          <p:nvPr/>
        </p:nvPicPr>
        <p:blipFill>
          <a:blip r:embed="rId3">
            <a:extLst>
              <a:ext uri="{28A0092B-C50C-407E-A947-70E740481C1C}">
                <a14:useLocalDpi xmlns:a14="http://schemas.microsoft.com/office/drawing/2010/main" val="0"/>
              </a:ext>
            </a:extLst>
          </a:blip>
          <a:srcRect b="4160"/>
          <a:stretch>
            <a:fillRect/>
          </a:stretch>
        </p:blipFill>
        <p:spPr bwMode="auto">
          <a:xfrm>
            <a:off x="298450" y="1673230"/>
            <a:ext cx="8547100" cy="3511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2814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smtClean="0"/>
              <a:t>Module 19.6: Factors affecting peripheral resistance</a:t>
            </a:r>
            <a:endParaRPr lang="en-US" altLang="en-US" dirty="0" smtClean="0"/>
          </a:p>
        </p:txBody>
      </p:sp>
      <p:sp>
        <p:nvSpPr>
          <p:cNvPr id="39938" name="Content Placeholder 2"/>
          <p:cNvSpPr>
            <a:spLocks noGrp="1"/>
          </p:cNvSpPr>
          <p:nvPr>
            <p:ph idx="1"/>
          </p:nvPr>
        </p:nvSpPr>
        <p:spPr/>
        <p:txBody>
          <a:bodyPr/>
          <a:lstStyle/>
          <a:p>
            <a:r>
              <a:rPr lang="en-US" b="1" dirty="0" smtClean="0"/>
              <a:t>Total peripheral resistance </a:t>
            </a:r>
            <a:r>
              <a:rPr lang="en-US" dirty="0" smtClean="0"/>
              <a:t>(continued)</a:t>
            </a:r>
          </a:p>
          <a:p>
            <a:pPr marL="690563" lvl="1" indent="-514350">
              <a:buFont typeface="+mj-lt"/>
              <a:buAutoNum type="arabicPeriod"/>
            </a:pPr>
            <a:r>
              <a:rPr lang="en-US" dirty="0"/>
              <a:t>​</a:t>
            </a:r>
            <a:r>
              <a:rPr lang="en-US" b="1" dirty="0" smtClean="0"/>
              <a:t>Vascular resistance</a:t>
            </a:r>
            <a:r>
              <a:rPr lang="en-US" dirty="0" smtClean="0"/>
              <a:t> (continued)</a:t>
            </a:r>
          </a:p>
          <a:p>
            <a:pPr marL="1027113" lvl="2" indent="-457200">
              <a:buFont typeface="+mj-lt"/>
              <a:buAutoNum type="arabicPeriod" startAt="2"/>
            </a:pPr>
            <a:r>
              <a:rPr lang="en-US" dirty="0" smtClean="0"/>
              <a:t>Vessel diameter (continued)</a:t>
            </a:r>
          </a:p>
          <a:p>
            <a:pPr lvl="3"/>
            <a:r>
              <a:rPr lang="en-US" dirty="0" smtClean="0"/>
              <a:t>Diameter has a much larger effect on resistance compared to vessel length</a:t>
            </a:r>
          </a:p>
          <a:p>
            <a:pPr lvl="4"/>
            <a:r>
              <a:rPr lang="en-US" dirty="0" smtClean="0"/>
              <a:t>R = 1/r</a:t>
            </a:r>
            <a:r>
              <a:rPr lang="en-US" baseline="30000" dirty="0" smtClean="0"/>
              <a:t>4</a:t>
            </a:r>
          </a:p>
          <a:p>
            <a:pPr marL="1828800" lvl="5">
              <a:buClr>
                <a:srgbClr val="00743A"/>
              </a:buClr>
            </a:pPr>
            <a:r>
              <a:rPr lang="en-US" sz="2200" dirty="0" smtClean="0"/>
              <a:t>Change in radius (r) affects resistance (R) to 4th power</a:t>
            </a:r>
          </a:p>
          <a:p>
            <a:pPr lvl="3"/>
            <a:r>
              <a:rPr lang="en-US" dirty="0" smtClean="0"/>
              <a:t>Small change in diameter produces a large change in resistance</a:t>
            </a:r>
          </a:p>
          <a:p>
            <a:pPr lvl="3"/>
            <a:r>
              <a:rPr lang="en-US" dirty="0" smtClean="0"/>
              <a:t>Vasomotor center controls peripheral resistance primarily by altering diameters of arterioles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8494827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smtClean="0"/>
              <a:t>Vessel length versus vessel luminal diameter</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69635" name="Content Placeholder 2"/>
          <p:cNvSpPr>
            <a:spLocks noGrp="1"/>
          </p:cNvSpPr>
          <p:nvPr>
            <p:ph idx="4294967295"/>
          </p:nvPr>
        </p:nvSpPr>
        <p:spPr>
          <a:xfrm>
            <a:off x="855663" y="909638"/>
            <a:ext cx="8288337" cy="5340350"/>
          </a:xfrm>
        </p:spPr>
        <p:txBody>
          <a:bodyPr/>
          <a:lstStyle/>
          <a:p>
            <a:r>
              <a:rPr lang="en-US" altLang="en-US" b="1" smtClean="0"/>
              <a:t> </a:t>
            </a:r>
            <a:endParaRPr lang="en-US" altLang="en-US" b="1" dirty="0" smtClean="0"/>
          </a:p>
        </p:txBody>
      </p:sp>
      <p:pic>
        <p:nvPicPr>
          <p:cNvPr id="5" name="Picture 22" descr="\\192.168.4.30\conversion\IRDVD\JPG Creation\Martini _VAP3E\Output\Chapter 19\JPEG FILES\Labeled\fig_19_06_01_C-L.jpg"/>
          <p:cNvPicPr>
            <a:picLocks noChangeAspect="1" noChangeArrowheads="1"/>
          </p:cNvPicPr>
          <p:nvPr/>
        </p:nvPicPr>
        <p:blipFill>
          <a:blip r:embed="rId3">
            <a:extLst>
              <a:ext uri="{28A0092B-C50C-407E-A947-70E740481C1C}">
                <a14:useLocalDpi xmlns:a14="http://schemas.microsoft.com/office/drawing/2010/main" val="0"/>
              </a:ext>
            </a:extLst>
          </a:blip>
          <a:srcRect b="3378"/>
          <a:stretch>
            <a:fillRect/>
          </a:stretch>
        </p:blipFill>
        <p:spPr bwMode="auto">
          <a:xfrm>
            <a:off x="298450" y="1249373"/>
            <a:ext cx="8547100" cy="4359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089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smtClean="0"/>
              <a:t>Module 19.6: Factors affecting peripheral resistance</a:t>
            </a:r>
            <a:endParaRPr lang="en-US" altLang="en-US" dirty="0" smtClean="0"/>
          </a:p>
        </p:txBody>
      </p:sp>
      <p:sp>
        <p:nvSpPr>
          <p:cNvPr id="70659" name="Content Placeholder 2"/>
          <p:cNvSpPr>
            <a:spLocks noGrp="1"/>
          </p:cNvSpPr>
          <p:nvPr>
            <p:ph idx="1"/>
          </p:nvPr>
        </p:nvSpPr>
        <p:spPr/>
        <p:txBody>
          <a:bodyPr/>
          <a:lstStyle/>
          <a:p>
            <a:r>
              <a:rPr lang="en-US" altLang="en-US" b="1" dirty="0" smtClean="0"/>
              <a:t>Total peripheral resistance</a:t>
            </a:r>
            <a:r>
              <a:rPr lang="en-US" altLang="en-US" dirty="0" smtClean="0"/>
              <a:t> (continued)</a:t>
            </a:r>
          </a:p>
          <a:p>
            <a:pPr marL="690563" lvl="1" indent="-514350">
              <a:buFont typeface="+mj-lt"/>
              <a:buAutoNum type="arabicPeriod" startAt="2"/>
            </a:pPr>
            <a:r>
              <a:rPr lang="en-US" dirty="0"/>
              <a:t>​</a:t>
            </a:r>
            <a:r>
              <a:rPr lang="en-US" altLang="en-US" b="1" dirty="0" smtClean="0"/>
              <a:t>Viscosity</a:t>
            </a:r>
          </a:p>
          <a:p>
            <a:pPr lvl="2"/>
            <a:r>
              <a:rPr lang="en-US" altLang="en-US" dirty="0" smtClean="0"/>
              <a:t>Resistance to flow caused by interactions among molecules and suspended materials in a liquid</a:t>
            </a:r>
          </a:p>
          <a:p>
            <a:pPr lvl="2"/>
            <a:r>
              <a:rPr lang="en-US" altLang="en-US" dirty="0" smtClean="0"/>
              <a:t>Low-viscosity fluids have lower resistance, so flow at low pressures</a:t>
            </a:r>
          </a:p>
          <a:p>
            <a:pPr lvl="3"/>
            <a:r>
              <a:rPr lang="en-US" altLang="en-US" i="1" dirty="0" smtClean="0"/>
              <a:t>Example:</a:t>
            </a:r>
            <a:r>
              <a:rPr lang="en-US" altLang="en-US" dirty="0" smtClean="0"/>
              <a:t> water (viscosity 1.0)</a:t>
            </a:r>
          </a:p>
          <a:p>
            <a:pPr lvl="2"/>
            <a:r>
              <a:rPr lang="en-US" altLang="en-US" dirty="0" smtClean="0"/>
              <a:t>High-viscosity fluids have higher resistance, so flow only at high pressures</a:t>
            </a:r>
          </a:p>
          <a:p>
            <a:pPr lvl="3"/>
            <a:r>
              <a:rPr lang="en-US" altLang="en-US" i="1" dirty="0" smtClean="0"/>
              <a:t>Example:</a:t>
            </a:r>
            <a:r>
              <a:rPr lang="en-US" altLang="en-US" dirty="0" smtClean="0"/>
              <a:t> molasses (viscosity 300)</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1855292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smtClean="0"/>
              <a:t>Module 19.6: Factors affecting peripheral resistance</a:t>
            </a:r>
            <a:endParaRPr lang="en-US" altLang="en-US" dirty="0" smtClean="0"/>
          </a:p>
        </p:txBody>
      </p:sp>
      <p:sp>
        <p:nvSpPr>
          <p:cNvPr id="71683" name="Content Placeholder 2"/>
          <p:cNvSpPr>
            <a:spLocks noGrp="1"/>
          </p:cNvSpPr>
          <p:nvPr>
            <p:ph idx="1"/>
          </p:nvPr>
        </p:nvSpPr>
        <p:spPr/>
        <p:txBody>
          <a:bodyPr/>
          <a:lstStyle/>
          <a:p>
            <a:r>
              <a:rPr lang="en-US" altLang="en-US" b="1" dirty="0" smtClean="0"/>
              <a:t>Total peripheral resistance</a:t>
            </a:r>
            <a:r>
              <a:rPr lang="en-US" altLang="en-US" dirty="0" smtClean="0"/>
              <a:t> (continued)</a:t>
            </a:r>
          </a:p>
          <a:p>
            <a:pPr marL="690563" lvl="1" indent="-514350">
              <a:buFont typeface="+mj-lt"/>
              <a:buAutoNum type="arabicPeriod" startAt="2"/>
            </a:pPr>
            <a:r>
              <a:rPr lang="en-US" dirty="0"/>
              <a:t>​</a:t>
            </a:r>
            <a:r>
              <a:rPr lang="en-US" altLang="en-US" b="1" dirty="0" smtClean="0"/>
              <a:t>Viscosity</a:t>
            </a:r>
            <a:r>
              <a:rPr lang="en-US" altLang="en-US" dirty="0" smtClean="0"/>
              <a:t> (continued)</a:t>
            </a:r>
          </a:p>
          <a:p>
            <a:pPr lvl="2"/>
            <a:r>
              <a:rPr lang="en-US" altLang="en-US" dirty="0" smtClean="0"/>
              <a:t>Blood viscosity </a:t>
            </a:r>
            <a:r>
              <a:rPr lang="en-US" dirty="0" smtClean="0"/>
              <a:t>is about five times that of </a:t>
            </a:r>
            <a:r>
              <a:rPr lang="en-US" altLang="en-US" dirty="0" smtClean="0"/>
              <a:t>water</a:t>
            </a:r>
          </a:p>
          <a:p>
            <a:pPr lvl="3"/>
            <a:r>
              <a:rPr lang="en-US" altLang="en-US" dirty="0" smtClean="0"/>
              <a:t>Due to cells and plasma proteins</a:t>
            </a:r>
          </a:p>
          <a:p>
            <a:pPr lvl="3"/>
            <a:r>
              <a:rPr lang="en-US" altLang="en-US" dirty="0" smtClean="0"/>
              <a:t>Viscosity is normally stable</a:t>
            </a:r>
          </a:p>
          <a:p>
            <a:pPr lvl="4"/>
            <a:r>
              <a:rPr lang="en-US" altLang="en-US" dirty="0" smtClean="0"/>
              <a:t>Disorders affecting hematocrit or plasma composition change viscosity and affect peripheral resistance</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6026203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smtClean="0"/>
              <a:t>Viscosity</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72707" name="Content Placeholder 2"/>
          <p:cNvSpPr>
            <a:spLocks noGrp="1"/>
          </p:cNvSpPr>
          <p:nvPr>
            <p:ph idx="4294967295"/>
          </p:nvPr>
        </p:nvSpPr>
        <p:spPr>
          <a:xfrm>
            <a:off x="855663" y="909638"/>
            <a:ext cx="8288337" cy="5340350"/>
          </a:xfrm>
        </p:spPr>
        <p:txBody>
          <a:bodyPr/>
          <a:lstStyle/>
          <a:p>
            <a:r>
              <a:rPr lang="en-US" altLang="en-US" b="1" smtClean="0"/>
              <a:t> </a:t>
            </a:r>
            <a:endParaRPr lang="en-US" altLang="en-US" b="1" dirty="0" smtClean="0"/>
          </a:p>
        </p:txBody>
      </p:sp>
      <p:pic>
        <p:nvPicPr>
          <p:cNvPr id="5" name="Picture 23" descr="\\192.168.4.30\conversion\IRDVD\JPG Creation\Martini _VAP3E\Output\Chapter 19\JPEG FILES\Labeled\fig_19_06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2337045" y="607946"/>
            <a:ext cx="4509295" cy="5983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0531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smtClean="0"/>
              <a:t>Module 19.6: Factors affecting peripheral resistance</a:t>
            </a:r>
            <a:endParaRPr lang="en-US" altLang="en-US" dirty="0" smtClean="0"/>
          </a:p>
        </p:txBody>
      </p:sp>
      <p:sp>
        <p:nvSpPr>
          <p:cNvPr id="73731" name="Content Placeholder 2"/>
          <p:cNvSpPr>
            <a:spLocks noGrp="1"/>
          </p:cNvSpPr>
          <p:nvPr>
            <p:ph idx="1"/>
          </p:nvPr>
        </p:nvSpPr>
        <p:spPr/>
        <p:txBody>
          <a:bodyPr/>
          <a:lstStyle/>
          <a:p>
            <a:r>
              <a:rPr lang="en-US" altLang="en-US" b="1" dirty="0" smtClean="0"/>
              <a:t>Total peripheral resistance</a:t>
            </a:r>
            <a:r>
              <a:rPr lang="en-US" altLang="en-US" dirty="0" smtClean="0"/>
              <a:t> (continued)</a:t>
            </a:r>
          </a:p>
          <a:p>
            <a:pPr marL="690563" lvl="1" indent="-514350">
              <a:buFont typeface="+mj-lt"/>
              <a:buAutoNum type="arabicPeriod" startAt="3"/>
            </a:pPr>
            <a:r>
              <a:rPr lang="en-US" dirty="0"/>
              <a:t>​</a:t>
            </a:r>
            <a:r>
              <a:rPr lang="en-US" altLang="en-US" b="1" dirty="0" smtClean="0"/>
              <a:t>Turbulence</a:t>
            </a:r>
          </a:p>
          <a:p>
            <a:pPr lvl="2"/>
            <a:r>
              <a:rPr lang="en-US" altLang="en-US" dirty="0" smtClean="0"/>
              <a:t>Type of fluid flow with eddies and swirls</a:t>
            </a:r>
          </a:p>
          <a:p>
            <a:pPr lvl="2"/>
            <a:r>
              <a:rPr lang="en-US" altLang="en-US" dirty="0" smtClean="0"/>
              <a:t>Caused by high flow rates, irregular surfaces, and sudden changes in vessel diameter</a:t>
            </a:r>
          </a:p>
          <a:p>
            <a:pPr lvl="2"/>
            <a:r>
              <a:rPr lang="en-US" altLang="en-US" dirty="0" smtClean="0"/>
              <a:t>Responsible for production of third and fourth heart sounds</a:t>
            </a:r>
          </a:p>
          <a:p>
            <a:pPr lvl="3"/>
            <a:r>
              <a:rPr lang="en-US" altLang="en-US" dirty="0" smtClean="0"/>
              <a:t>Normal turbulent flow in the heart</a:t>
            </a:r>
          </a:p>
          <a:p>
            <a:pPr lvl="2"/>
            <a:r>
              <a:rPr lang="en-US" altLang="en-US" dirty="0" smtClean="0"/>
              <a:t>Increased turbulence = increased resistance = slow blood flow</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1389979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smtClean="0"/>
              <a:t>Turbulence</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5" name="Picture 24" descr="\\192.168.4.30\conversion\IRDVD\JPG Creation\Martini _VAP3E\Output\Chapter 19\JPEG FILES\Labeled\fig_19_06_03-L.jpg"/>
          <p:cNvPicPr>
            <a:picLocks noChangeAspect="1" noChangeArrowheads="1"/>
          </p:cNvPicPr>
          <p:nvPr/>
        </p:nvPicPr>
        <p:blipFill>
          <a:blip r:embed="rId3">
            <a:extLst>
              <a:ext uri="{28A0092B-C50C-407E-A947-70E740481C1C}">
                <a14:useLocalDpi xmlns:a14="http://schemas.microsoft.com/office/drawing/2010/main" val="0"/>
              </a:ext>
            </a:extLst>
          </a:blip>
          <a:srcRect b="5165"/>
          <a:stretch>
            <a:fillRect/>
          </a:stretch>
        </p:blipFill>
        <p:spPr bwMode="auto">
          <a:xfrm>
            <a:off x="298450" y="2029637"/>
            <a:ext cx="8547100" cy="279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6237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smtClean="0"/>
              <a:t>Module 19.6: Review</a:t>
            </a:r>
            <a:endParaRPr lang="en-US" altLang="en-US" dirty="0" smtClean="0"/>
          </a:p>
        </p:txBody>
      </p:sp>
      <p:sp>
        <p:nvSpPr>
          <p:cNvPr id="30722" name="Content Placeholder 2"/>
          <p:cNvSpPr>
            <a:spLocks noGrp="1"/>
          </p:cNvSpPr>
          <p:nvPr>
            <p:ph idx="1"/>
          </p:nvPr>
        </p:nvSpPr>
        <p:spPr/>
        <p:txBody>
          <a:bodyPr/>
          <a:lstStyle/>
          <a:p>
            <a:r>
              <a:rPr lang="en-US" dirty="0" smtClean="0"/>
              <a:t>List the factors that contribute to total peripheral resistance.</a:t>
            </a:r>
          </a:p>
          <a:p>
            <a:r>
              <a:rPr lang="en-US" dirty="0" smtClean="0"/>
              <a:t>Explain the equation R </a:t>
            </a:r>
            <a:r>
              <a:rPr lang="en-US" b="1" dirty="0" smtClean="0"/>
              <a:t>∝ </a:t>
            </a:r>
            <a:r>
              <a:rPr lang="en-US" dirty="0" smtClean="0"/>
              <a:t>1/r</a:t>
            </a:r>
            <a:r>
              <a:rPr lang="en-US" baseline="30000" dirty="0" smtClean="0"/>
              <a:t>4</a:t>
            </a:r>
            <a:r>
              <a:rPr lang="en-US" dirty="0" smtClean="0"/>
              <a:t>.</a:t>
            </a:r>
          </a:p>
          <a:p>
            <a:r>
              <a:rPr lang="en-US" dirty="0" smtClean="0"/>
              <a:t>Which would reduce peripheral resistance: an increase in vessel length or an increase in vessel diameter?</a:t>
            </a:r>
          </a:p>
          <a:p>
            <a:endParaRPr lang="en-US" dirty="0" smtClean="0"/>
          </a:p>
          <a:p>
            <a:pPr marL="0" indent="0">
              <a:buNone/>
            </a:pPr>
            <a:r>
              <a:rPr lang="en-US" i="1" dirty="0" smtClean="0"/>
              <a:t>Learning Outcome: </a:t>
            </a:r>
            <a:r>
              <a:rPr lang="en-US" dirty="0" smtClean="0"/>
              <a:t>Describe the factors that influence total peripheral resistance. </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6308836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smtClean="0"/>
              <a:t>Module 19.7: </a:t>
            </a:r>
            <a:r>
              <a:rPr lang="en-US" smtClean="0"/>
              <a:t>Blood flow is determined by the interplay between arterial pressure and peripheral resistance</a:t>
            </a:r>
            <a:endParaRPr lang="en-US" altLang="en-US" dirty="0" smtClean="0"/>
          </a:p>
        </p:txBody>
      </p:sp>
      <p:sp>
        <p:nvSpPr>
          <p:cNvPr id="76803" name="Content Placeholder 2"/>
          <p:cNvSpPr>
            <a:spLocks noGrp="1"/>
          </p:cNvSpPr>
          <p:nvPr>
            <p:ph idx="1"/>
          </p:nvPr>
        </p:nvSpPr>
        <p:spPr>
          <a:xfrm>
            <a:off x="446088" y="1435100"/>
            <a:ext cx="8288337" cy="4814888"/>
          </a:xfrm>
        </p:spPr>
        <p:txBody>
          <a:bodyPr/>
          <a:lstStyle/>
          <a:p>
            <a:r>
              <a:rPr lang="en-US" altLang="en-US" b="1" dirty="0" smtClean="0"/>
              <a:t>Blood flow</a:t>
            </a:r>
          </a:p>
          <a:p>
            <a:pPr lvl="1"/>
            <a:r>
              <a:rPr lang="en-US" altLang="en-US" dirty="0" smtClean="0"/>
              <a:t>Volume of blood flowing per unit of time through a vessel or group of vessels</a:t>
            </a:r>
          </a:p>
          <a:p>
            <a:pPr lvl="1"/>
            <a:r>
              <a:rPr lang="en-US" altLang="en-US" dirty="0" smtClean="0"/>
              <a:t>Directly proportional to </a:t>
            </a:r>
            <a:r>
              <a:rPr lang="en-US" altLang="en-US" b="1" dirty="0" smtClean="0"/>
              <a:t>arterial pressure</a:t>
            </a:r>
          </a:p>
          <a:p>
            <a:pPr lvl="1"/>
            <a:r>
              <a:rPr lang="en-US" altLang="en-US" dirty="0" smtClean="0"/>
              <a:t>Inversely proportional to </a:t>
            </a:r>
            <a:r>
              <a:rPr lang="en-US" altLang="en-US" b="1" dirty="0" smtClean="0"/>
              <a:t>peripheral resistance</a:t>
            </a:r>
          </a:p>
          <a:p>
            <a:pPr lvl="1"/>
            <a:r>
              <a:rPr lang="en-US" altLang="en-US" dirty="0" smtClean="0"/>
              <a:t>More important than absolute pressure is the </a:t>
            </a:r>
            <a:r>
              <a:rPr lang="en-US" altLang="en-US" b="1" dirty="0" smtClean="0"/>
              <a:t>pressure gradient </a:t>
            </a:r>
          </a:p>
          <a:p>
            <a:pPr lvl="2"/>
            <a:r>
              <a:rPr lang="en-US" altLang="en-US" dirty="0" smtClean="0"/>
              <a:t>Difference in pressure from one end of vessel to other</a:t>
            </a:r>
          </a:p>
          <a:p>
            <a:pPr lvl="2"/>
            <a:r>
              <a:rPr lang="en-US" altLang="en-US" dirty="0" smtClean="0"/>
              <a:t>Largest gradient from base of the aorta and proximal end of capillary beds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780893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Module 19.1: Blood vessels and circuits</a:t>
            </a:r>
            <a:endParaRPr lang="en-US" altLang="en-US" dirty="0" smtClean="0"/>
          </a:p>
        </p:txBody>
      </p:sp>
      <p:sp>
        <p:nvSpPr>
          <p:cNvPr id="13315" name="Content Placeholder 2"/>
          <p:cNvSpPr>
            <a:spLocks noGrp="1"/>
          </p:cNvSpPr>
          <p:nvPr>
            <p:ph idx="1"/>
          </p:nvPr>
        </p:nvSpPr>
        <p:spPr/>
        <p:txBody>
          <a:bodyPr/>
          <a:lstStyle/>
          <a:p>
            <a:r>
              <a:rPr lang="en-US" altLang="en-US" b="1" dirty="0" smtClean="0"/>
              <a:t>Circulation pathway through circuits</a:t>
            </a:r>
            <a:r>
              <a:rPr lang="en-US" altLang="en-US" dirty="0" smtClean="0"/>
              <a:t> (continued)</a:t>
            </a:r>
            <a:endParaRPr lang="en-US" altLang="en-US" b="1" dirty="0" smtClean="0"/>
          </a:p>
          <a:p>
            <a:pPr marL="690563" lvl="1" indent="-514350">
              <a:buFont typeface="+mj-lt"/>
              <a:buAutoNum type="arabicPeriod" startAt="3"/>
            </a:pPr>
            <a:r>
              <a:rPr lang="en-US" dirty="0"/>
              <a:t>​</a:t>
            </a:r>
            <a:r>
              <a:rPr lang="en-US" altLang="en-US" b="1" dirty="0" smtClean="0"/>
              <a:t>Left</a:t>
            </a:r>
            <a:r>
              <a:rPr lang="en-US" altLang="en-US" dirty="0" smtClean="0"/>
              <a:t> </a:t>
            </a:r>
            <a:r>
              <a:rPr lang="en-US" altLang="en-US" b="1" dirty="0" smtClean="0"/>
              <a:t>atrium</a:t>
            </a:r>
          </a:p>
          <a:p>
            <a:pPr lvl="2"/>
            <a:r>
              <a:rPr lang="en-US" altLang="en-US" dirty="0" smtClean="0"/>
              <a:t>Receives blood from pulmonary circuit</a:t>
            </a:r>
          </a:p>
          <a:p>
            <a:pPr lvl="2"/>
            <a:r>
              <a:rPr lang="en-US" altLang="en-US" dirty="0" smtClean="0"/>
              <a:t>To </a:t>
            </a:r>
            <a:r>
              <a:rPr lang="en-US" altLang="en-US" b="1" dirty="0" smtClean="0"/>
              <a:t>left</a:t>
            </a:r>
            <a:r>
              <a:rPr lang="en-US" altLang="en-US" dirty="0" smtClean="0"/>
              <a:t> </a:t>
            </a:r>
            <a:r>
              <a:rPr lang="en-US" altLang="en-US" b="1" dirty="0" smtClean="0"/>
              <a:t>ventricle</a:t>
            </a:r>
            <a:r>
              <a:rPr lang="en-US" altLang="en-US" dirty="0" smtClean="0"/>
              <a:t> to systemic circuit</a:t>
            </a:r>
          </a:p>
          <a:p>
            <a:pPr marL="690563" lvl="1" indent="-514350">
              <a:buFont typeface="+mj-lt"/>
              <a:buAutoNum type="arabicPeriod" startAt="3"/>
            </a:pPr>
            <a:r>
              <a:rPr lang="en-US" dirty="0"/>
              <a:t>​</a:t>
            </a:r>
            <a:r>
              <a:rPr lang="en-US" altLang="en-US" b="1" dirty="0" smtClean="0"/>
              <a:t>Systemic</a:t>
            </a:r>
            <a:r>
              <a:rPr lang="en-US" altLang="en-US" dirty="0" smtClean="0"/>
              <a:t> </a:t>
            </a:r>
            <a:r>
              <a:rPr lang="en-US" altLang="en-US" b="1" dirty="0" smtClean="0"/>
              <a:t>circuit</a:t>
            </a:r>
          </a:p>
          <a:p>
            <a:pPr lvl="2"/>
            <a:r>
              <a:rPr lang="en-US" altLang="en-US" dirty="0" smtClean="0"/>
              <a:t>Systemic arteries to systemic capillaries to systemic veins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9811931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smtClean="0"/>
              <a:t>Module 19.7: Factors affecting blood flow</a:t>
            </a:r>
            <a:endParaRPr lang="en-US" altLang="en-US" dirty="0" smtClean="0"/>
          </a:p>
        </p:txBody>
      </p:sp>
      <p:sp>
        <p:nvSpPr>
          <p:cNvPr id="39938" name="Content Placeholder 2"/>
          <p:cNvSpPr>
            <a:spLocks noGrp="1"/>
          </p:cNvSpPr>
          <p:nvPr>
            <p:ph idx="1"/>
          </p:nvPr>
        </p:nvSpPr>
        <p:spPr/>
        <p:txBody>
          <a:bodyPr/>
          <a:lstStyle/>
          <a:p>
            <a:r>
              <a:rPr lang="en-US" b="1" dirty="0" smtClean="0"/>
              <a:t>Blood flow</a:t>
            </a:r>
            <a:r>
              <a:rPr lang="en-US" dirty="0" smtClean="0"/>
              <a:t> (continued)</a:t>
            </a:r>
          </a:p>
          <a:p>
            <a:r>
              <a:rPr lang="en-US" dirty="0" smtClean="0"/>
              <a:t>Changes in diameter</a:t>
            </a:r>
          </a:p>
          <a:p>
            <a:pPr lvl="1"/>
            <a:r>
              <a:rPr lang="en-US" dirty="0" smtClean="0"/>
              <a:t>From aorta to capillaries:</a:t>
            </a:r>
          </a:p>
          <a:p>
            <a:pPr lvl="2"/>
            <a:r>
              <a:rPr lang="en-US" dirty="0" smtClean="0"/>
              <a:t>Blood vessels diverge and branch</a:t>
            </a:r>
          </a:p>
          <a:p>
            <a:pPr lvl="2"/>
            <a:r>
              <a:rPr lang="en-US" dirty="0" smtClean="0"/>
              <a:t>Decreasing diameter increases resistance = decreased pressure = decreased flow</a:t>
            </a:r>
          </a:p>
          <a:p>
            <a:pPr lvl="1"/>
            <a:r>
              <a:rPr lang="en-US" dirty="0" smtClean="0"/>
              <a:t>From capillaries to venae </a:t>
            </a:r>
            <a:r>
              <a:rPr lang="en-US" dirty="0" err="1" smtClean="0"/>
              <a:t>cavae</a:t>
            </a:r>
            <a:r>
              <a:rPr lang="en-US" dirty="0" smtClean="0"/>
              <a:t>:</a:t>
            </a:r>
          </a:p>
          <a:p>
            <a:pPr lvl="2"/>
            <a:r>
              <a:rPr lang="en-US" dirty="0" smtClean="0"/>
              <a:t>Blood vessels converge to form larger vessels</a:t>
            </a:r>
          </a:p>
          <a:p>
            <a:pPr lvl="2"/>
            <a:r>
              <a:rPr lang="en-US" dirty="0" smtClean="0"/>
              <a:t>Increasing diameter decreases resistance = increased flow</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502107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smtClean="0"/>
              <a:t>Vessel luminal diameter and cross-sectional area</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78851" name="Content Placeholder 2"/>
          <p:cNvSpPr>
            <a:spLocks noGrp="1"/>
          </p:cNvSpPr>
          <p:nvPr>
            <p:ph idx="4294967295"/>
          </p:nvPr>
        </p:nvSpPr>
        <p:spPr>
          <a:xfrm>
            <a:off x="855663" y="1290638"/>
            <a:ext cx="8288337" cy="4959350"/>
          </a:xfrm>
        </p:spPr>
        <p:txBody>
          <a:bodyPr/>
          <a:lstStyle/>
          <a:p>
            <a:r>
              <a:rPr lang="en-US" altLang="en-US" b="1" dirty="0" smtClean="0"/>
              <a:t> </a:t>
            </a:r>
          </a:p>
        </p:txBody>
      </p:sp>
      <p:pic>
        <p:nvPicPr>
          <p:cNvPr id="5" name="Picture 25" descr="\\192.168.4.30\conversion\IRDVD\JPG Creation\Martini _VAP3E\Output\Chapter 19\JPEG FILES\Labeled\fig_19_07_01-L.jpg"/>
          <p:cNvPicPr>
            <a:picLocks noChangeAspect="1" noChangeArrowheads="1"/>
          </p:cNvPicPr>
          <p:nvPr/>
        </p:nvPicPr>
        <p:blipFill>
          <a:blip r:embed="rId3">
            <a:extLst>
              <a:ext uri="{28A0092B-C50C-407E-A947-70E740481C1C}">
                <a14:useLocalDpi xmlns:a14="http://schemas.microsoft.com/office/drawing/2010/main" val="0"/>
              </a:ext>
            </a:extLst>
          </a:blip>
          <a:srcRect b="3444"/>
          <a:stretch>
            <a:fillRect/>
          </a:stretch>
        </p:blipFill>
        <p:spPr bwMode="auto">
          <a:xfrm>
            <a:off x="298450" y="1292229"/>
            <a:ext cx="8547100" cy="4273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91320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smtClean="0"/>
              <a:t>Module 19.7: Factors affecting blood flow</a:t>
            </a:r>
            <a:endParaRPr lang="en-US" altLang="en-US" dirty="0" smtClean="0"/>
          </a:p>
        </p:txBody>
      </p:sp>
      <p:sp>
        <p:nvSpPr>
          <p:cNvPr id="79875" name="Content Placeholder 2"/>
          <p:cNvSpPr>
            <a:spLocks noGrp="1"/>
          </p:cNvSpPr>
          <p:nvPr>
            <p:ph idx="1"/>
          </p:nvPr>
        </p:nvSpPr>
        <p:spPr/>
        <p:txBody>
          <a:bodyPr/>
          <a:lstStyle/>
          <a:p>
            <a:r>
              <a:rPr lang="en-US" altLang="en-US" b="1" dirty="0" smtClean="0"/>
              <a:t>Blood flow</a:t>
            </a:r>
            <a:r>
              <a:rPr lang="en-US" altLang="en-US" dirty="0" smtClean="0"/>
              <a:t> (continued)</a:t>
            </a:r>
          </a:p>
          <a:p>
            <a:pPr lvl="1"/>
            <a:r>
              <a:rPr lang="en-US" altLang="en-US" dirty="0" smtClean="0"/>
              <a:t>Changes in blood pressure</a:t>
            </a:r>
          </a:p>
          <a:p>
            <a:pPr lvl="2"/>
            <a:r>
              <a:rPr lang="en-US" altLang="en-US" dirty="0" smtClean="0"/>
              <a:t>Highest pressure at the aorta</a:t>
            </a:r>
          </a:p>
          <a:p>
            <a:pPr lvl="3"/>
            <a:r>
              <a:rPr lang="en-US" altLang="en-US" dirty="0" smtClean="0"/>
              <a:t>Heart generates pressure of about 120 mm Hg</a:t>
            </a:r>
          </a:p>
          <a:p>
            <a:pPr lvl="3"/>
            <a:r>
              <a:rPr lang="en-US" altLang="en-US" dirty="0" smtClean="0"/>
              <a:t>Aorta cross-sectional area 4.5 cm</a:t>
            </a:r>
            <a:r>
              <a:rPr lang="en-US" altLang="en-US" baseline="30000" dirty="0" smtClean="0"/>
              <a:t>2</a:t>
            </a:r>
          </a:p>
          <a:p>
            <a:pPr lvl="2"/>
            <a:r>
              <a:rPr lang="en-US" altLang="en-US" dirty="0" smtClean="0"/>
              <a:t>Pressure drops at each branching in arterial system</a:t>
            </a:r>
          </a:p>
          <a:p>
            <a:pPr lvl="3"/>
            <a:r>
              <a:rPr lang="en-US" altLang="en-US" dirty="0" smtClean="0"/>
              <a:t>Smaller, more numerous vessels produce more resistance, reducing pressure</a:t>
            </a:r>
          </a:p>
          <a:p>
            <a:pPr lvl="3"/>
            <a:r>
              <a:rPr lang="en-US" altLang="en-US" dirty="0" smtClean="0"/>
              <a:t>At start of peripheral capillaries, pressure is </a:t>
            </a:r>
            <a:br>
              <a:rPr lang="en-US" altLang="en-US" dirty="0" smtClean="0"/>
            </a:br>
            <a:r>
              <a:rPr lang="en-US" altLang="en-US" dirty="0" smtClean="0"/>
              <a:t>35 mm Hg</a:t>
            </a:r>
          </a:p>
          <a:p>
            <a:pPr lvl="3"/>
            <a:r>
              <a:rPr lang="en-US" altLang="en-US" dirty="0" smtClean="0"/>
              <a:t>At the </a:t>
            </a:r>
            <a:r>
              <a:rPr lang="en-US" altLang="en-US" dirty="0" err="1" smtClean="0"/>
              <a:t>venules</a:t>
            </a:r>
            <a:r>
              <a:rPr lang="en-US" altLang="en-US" dirty="0" smtClean="0"/>
              <a:t>, pressure is 18 mm Hg</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1181888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smtClean="0"/>
              <a:t>Blood pressure in the blood vessels</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80899" name="Content Placeholder 2"/>
          <p:cNvSpPr>
            <a:spLocks noGrp="1"/>
          </p:cNvSpPr>
          <p:nvPr>
            <p:ph idx="4294967295"/>
          </p:nvPr>
        </p:nvSpPr>
        <p:spPr>
          <a:xfrm>
            <a:off x="855663" y="909638"/>
            <a:ext cx="8288337" cy="5340350"/>
          </a:xfrm>
        </p:spPr>
        <p:txBody>
          <a:bodyPr/>
          <a:lstStyle/>
          <a:p>
            <a:r>
              <a:rPr lang="en-US" altLang="en-US" b="1" dirty="0" smtClean="0"/>
              <a:t> </a:t>
            </a:r>
          </a:p>
        </p:txBody>
      </p:sp>
      <p:pic>
        <p:nvPicPr>
          <p:cNvPr id="5" name="Picture 26" descr="\\192.168.4.30\conversion\IRDVD\JPG Creation\Martini _VAP3E\Output\Chapter 19\JPEG FILES\Labeled\fig_19_07_02-L.jpg"/>
          <p:cNvPicPr>
            <a:picLocks noChangeAspect="1" noChangeArrowheads="1"/>
          </p:cNvPicPr>
          <p:nvPr/>
        </p:nvPicPr>
        <p:blipFill>
          <a:blip r:embed="rId3">
            <a:extLst>
              <a:ext uri="{28A0092B-C50C-407E-A947-70E740481C1C}">
                <a14:useLocalDpi xmlns:a14="http://schemas.microsoft.com/office/drawing/2010/main" val="0"/>
              </a:ext>
            </a:extLst>
          </a:blip>
          <a:srcRect b="3650"/>
          <a:stretch>
            <a:fillRect/>
          </a:stretch>
        </p:blipFill>
        <p:spPr bwMode="auto">
          <a:xfrm>
            <a:off x="301625" y="1417625"/>
            <a:ext cx="8540750" cy="4022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3172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mtClean="0"/>
              <a:t>Module 19.7: Factors affecting blood flow</a:t>
            </a:r>
            <a:endParaRPr lang="en-US" altLang="en-US" dirty="0" smtClean="0"/>
          </a:p>
        </p:txBody>
      </p:sp>
      <p:sp>
        <p:nvSpPr>
          <p:cNvPr id="81923" name="Content Placeholder 2"/>
          <p:cNvSpPr>
            <a:spLocks noGrp="1"/>
          </p:cNvSpPr>
          <p:nvPr>
            <p:ph idx="1"/>
          </p:nvPr>
        </p:nvSpPr>
        <p:spPr/>
        <p:txBody>
          <a:bodyPr/>
          <a:lstStyle/>
          <a:p>
            <a:r>
              <a:rPr lang="en-US" altLang="en-US" b="1" dirty="0" smtClean="0"/>
              <a:t>Blood flow</a:t>
            </a:r>
            <a:r>
              <a:rPr lang="en-US" altLang="en-US" dirty="0" smtClean="0"/>
              <a:t> (continued)</a:t>
            </a:r>
          </a:p>
          <a:p>
            <a:pPr lvl="1"/>
            <a:r>
              <a:rPr lang="en-US" altLang="en-US" dirty="0" smtClean="0"/>
              <a:t>Changes in blood flow</a:t>
            </a:r>
          </a:p>
          <a:p>
            <a:pPr lvl="2"/>
            <a:r>
              <a:rPr lang="en-US" altLang="en-US" dirty="0" smtClean="0"/>
              <a:t>Highest flow in the aorta</a:t>
            </a:r>
          </a:p>
          <a:p>
            <a:pPr lvl="3"/>
            <a:r>
              <a:rPr lang="en-US" altLang="en-US" dirty="0" smtClean="0"/>
              <a:t>Highest blood pressure, largest diameter</a:t>
            </a:r>
          </a:p>
          <a:p>
            <a:pPr lvl="2"/>
            <a:r>
              <a:rPr lang="en-US" altLang="en-US" dirty="0" smtClean="0"/>
              <a:t>Slowest in the capillaries</a:t>
            </a:r>
          </a:p>
          <a:p>
            <a:pPr lvl="3"/>
            <a:r>
              <a:rPr lang="en-US" altLang="en-US" dirty="0" smtClean="0"/>
              <a:t>Smallest diameter</a:t>
            </a:r>
          </a:p>
          <a:p>
            <a:pPr lvl="3"/>
            <a:r>
              <a:rPr lang="en-US" altLang="en-US" dirty="0" smtClean="0"/>
              <a:t>Slow flow important to allow exchange between blood and interstitial fluid</a:t>
            </a:r>
          </a:p>
          <a:p>
            <a:pPr lvl="2"/>
            <a:r>
              <a:rPr lang="en-US" altLang="en-US" dirty="0" smtClean="0"/>
              <a:t>Flow accelerates in venous system</a:t>
            </a:r>
          </a:p>
          <a:p>
            <a:pPr lvl="3"/>
            <a:r>
              <a:rPr lang="en-US" altLang="en-US" dirty="0" smtClean="0"/>
              <a:t>Due to larger diameter vessels = lower resistance</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6171053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smtClean="0"/>
              <a:t>Blood flow in the blood vessels</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82947" name="Content Placeholder 2"/>
          <p:cNvSpPr>
            <a:spLocks noGrp="1"/>
          </p:cNvSpPr>
          <p:nvPr>
            <p:ph idx="4294967295"/>
          </p:nvPr>
        </p:nvSpPr>
        <p:spPr>
          <a:xfrm>
            <a:off x="855663" y="909638"/>
            <a:ext cx="8288337" cy="5340350"/>
          </a:xfrm>
        </p:spPr>
        <p:txBody>
          <a:bodyPr/>
          <a:lstStyle/>
          <a:p>
            <a:r>
              <a:rPr lang="en-US" altLang="en-US" b="1" smtClean="0"/>
              <a:t> </a:t>
            </a:r>
            <a:endParaRPr lang="en-US" altLang="en-US" b="1" dirty="0" smtClean="0"/>
          </a:p>
        </p:txBody>
      </p:sp>
      <p:pic>
        <p:nvPicPr>
          <p:cNvPr id="5" name="Picture 27" descr="\\192.168.4.30\conversion\IRDVD\JPG Creation\Martini _VAP3E\Output\Chapter 19\JPEG FILES\Labeled\fig_19_07_03-L.jpg"/>
          <p:cNvPicPr>
            <a:picLocks noChangeAspect="1" noChangeArrowheads="1"/>
          </p:cNvPicPr>
          <p:nvPr/>
        </p:nvPicPr>
        <p:blipFill>
          <a:blip r:embed="rId3">
            <a:extLst>
              <a:ext uri="{28A0092B-C50C-407E-A947-70E740481C1C}">
                <a14:useLocalDpi xmlns:a14="http://schemas.microsoft.com/office/drawing/2010/main" val="0"/>
              </a:ext>
            </a:extLst>
          </a:blip>
          <a:srcRect b="3720"/>
          <a:stretch>
            <a:fillRect/>
          </a:stretch>
        </p:blipFill>
        <p:spPr bwMode="auto">
          <a:xfrm>
            <a:off x="298450" y="1457310"/>
            <a:ext cx="8547100" cy="3943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9117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smtClean="0"/>
              <a:t>Module 19.7: Factors affecting blood flow</a:t>
            </a:r>
            <a:endParaRPr lang="en-US" altLang="en-US" dirty="0" smtClean="0"/>
          </a:p>
        </p:txBody>
      </p:sp>
      <p:sp>
        <p:nvSpPr>
          <p:cNvPr id="83971" name="Content Placeholder 2"/>
          <p:cNvSpPr>
            <a:spLocks noGrp="1"/>
          </p:cNvSpPr>
          <p:nvPr>
            <p:ph idx="1"/>
          </p:nvPr>
        </p:nvSpPr>
        <p:spPr/>
        <p:txBody>
          <a:bodyPr/>
          <a:lstStyle/>
          <a:p>
            <a:r>
              <a:rPr lang="en-US" altLang="en-US" b="1" dirty="0" smtClean="0"/>
              <a:t>Changes in arterial pressure</a:t>
            </a:r>
          </a:p>
          <a:p>
            <a:pPr lvl="1"/>
            <a:r>
              <a:rPr lang="en-US" altLang="en-US" dirty="0" smtClean="0"/>
              <a:t>Rises during ventricular systole</a:t>
            </a:r>
          </a:p>
          <a:p>
            <a:pPr lvl="2"/>
            <a:r>
              <a:rPr lang="en-US" altLang="en-US" dirty="0" smtClean="0"/>
              <a:t>Peak pressure measured during systole is the </a:t>
            </a:r>
            <a:r>
              <a:rPr lang="en-US" altLang="en-US" b="1" dirty="0" smtClean="0"/>
              <a:t>systolic pressure</a:t>
            </a:r>
          </a:p>
          <a:p>
            <a:pPr lvl="1"/>
            <a:r>
              <a:rPr lang="en-US" altLang="en-US" dirty="0" smtClean="0"/>
              <a:t>Declines during ventricular diastole</a:t>
            </a:r>
          </a:p>
          <a:p>
            <a:pPr lvl="2"/>
            <a:r>
              <a:rPr lang="en-US" altLang="en-US" dirty="0" smtClean="0"/>
              <a:t>Minimum pressure measured during diastole is the </a:t>
            </a:r>
            <a:r>
              <a:rPr lang="en-US" altLang="en-US" b="1" dirty="0" smtClean="0"/>
              <a:t>diastolic pressure</a:t>
            </a:r>
          </a:p>
          <a:p>
            <a:pPr lvl="1"/>
            <a:r>
              <a:rPr lang="en-US" altLang="en-US" dirty="0" smtClean="0"/>
              <a:t>Commonly written with a </a:t>
            </a:r>
            <a:r>
              <a:rPr lang="ja-JP" altLang="en-US" dirty="0" smtClean="0"/>
              <a:t>“</a:t>
            </a:r>
            <a:r>
              <a:rPr lang="en-US" altLang="en-US" dirty="0" smtClean="0"/>
              <a:t>/</a:t>
            </a:r>
            <a:r>
              <a:rPr lang="ja-JP" altLang="en-US" dirty="0" smtClean="0"/>
              <a:t>”</a:t>
            </a:r>
            <a:r>
              <a:rPr lang="en-US" altLang="en-US" dirty="0" smtClean="0"/>
              <a:t> between pressures</a:t>
            </a:r>
          </a:p>
          <a:p>
            <a:pPr lvl="2"/>
            <a:r>
              <a:rPr lang="en-US" altLang="en-US" i="1" dirty="0" smtClean="0"/>
              <a:t>Example</a:t>
            </a:r>
            <a:r>
              <a:rPr lang="en-US" altLang="en-US" dirty="0" smtClean="0"/>
              <a:t>: 120/90</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69751863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altLang="en-US" smtClean="0"/>
              <a:t>Module 19.7: Factors affecting blood flow</a:t>
            </a:r>
            <a:endParaRPr lang="en-US" altLang="en-US" dirty="0" smtClean="0"/>
          </a:p>
        </p:txBody>
      </p:sp>
      <p:sp>
        <p:nvSpPr>
          <p:cNvPr id="84995" name="Content Placeholder 2"/>
          <p:cNvSpPr>
            <a:spLocks noGrp="1"/>
          </p:cNvSpPr>
          <p:nvPr>
            <p:ph idx="1"/>
          </p:nvPr>
        </p:nvSpPr>
        <p:spPr/>
        <p:txBody>
          <a:bodyPr/>
          <a:lstStyle/>
          <a:p>
            <a:r>
              <a:rPr lang="en-US" altLang="en-US" b="1" dirty="0" smtClean="0"/>
              <a:t>Changes in arterial pressure</a:t>
            </a:r>
            <a:r>
              <a:rPr lang="en-US" altLang="en-US" dirty="0" smtClean="0"/>
              <a:t> (continued)</a:t>
            </a:r>
          </a:p>
          <a:p>
            <a:pPr lvl="1"/>
            <a:r>
              <a:rPr lang="en-US" altLang="en-US" b="1" dirty="0" smtClean="0"/>
              <a:t>Pulse pressure</a:t>
            </a:r>
          </a:p>
          <a:p>
            <a:pPr lvl="2"/>
            <a:r>
              <a:rPr lang="en-US" altLang="en-US" dirty="0" smtClean="0"/>
              <a:t>Difference between systolic and diastolic pressure</a:t>
            </a:r>
          </a:p>
          <a:p>
            <a:pPr lvl="2"/>
            <a:r>
              <a:rPr lang="en-US" altLang="en-US" i="1" dirty="0" smtClean="0"/>
              <a:t>Example:</a:t>
            </a:r>
            <a:r>
              <a:rPr lang="en-US" altLang="en-US" dirty="0" smtClean="0"/>
              <a:t> 120 – 90 = 30 mm Hg</a:t>
            </a:r>
          </a:p>
          <a:p>
            <a:pPr lvl="1"/>
            <a:r>
              <a:rPr lang="en-US" altLang="en-US" b="1" dirty="0" smtClean="0"/>
              <a:t>Mean arterial pressure</a:t>
            </a:r>
            <a:r>
              <a:rPr lang="en-US" altLang="en-US" dirty="0" smtClean="0"/>
              <a:t> (</a:t>
            </a:r>
            <a:r>
              <a:rPr lang="en-US" altLang="en-US" b="1" dirty="0" smtClean="0"/>
              <a:t>MAP</a:t>
            </a:r>
            <a:r>
              <a:rPr lang="en-US" altLang="en-US" dirty="0" smtClean="0"/>
              <a:t>)</a:t>
            </a:r>
          </a:p>
          <a:p>
            <a:pPr lvl="2"/>
            <a:r>
              <a:rPr lang="en-US" altLang="en-US" dirty="0" smtClean="0"/>
              <a:t>Adding one-third of pulse pressure to diastolic pressure</a:t>
            </a:r>
          </a:p>
          <a:p>
            <a:pPr lvl="2"/>
            <a:r>
              <a:rPr lang="en-US" altLang="en-US" i="1" dirty="0" smtClean="0"/>
              <a:t>Example:</a:t>
            </a:r>
            <a:r>
              <a:rPr lang="en-US" altLang="en-US" dirty="0" smtClean="0"/>
              <a:t> 90 + (120 – 90)/3 = 100 mm Hg</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693546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mtClean="0"/>
              <a:t>Pulse pressure</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86019" name="Content Placeholder 2"/>
          <p:cNvSpPr>
            <a:spLocks noGrp="1"/>
          </p:cNvSpPr>
          <p:nvPr>
            <p:ph idx="4294967295"/>
          </p:nvPr>
        </p:nvSpPr>
        <p:spPr>
          <a:xfrm>
            <a:off x="855663" y="909638"/>
            <a:ext cx="8288337" cy="5340350"/>
          </a:xfrm>
        </p:spPr>
        <p:txBody>
          <a:bodyPr/>
          <a:lstStyle/>
          <a:p>
            <a:r>
              <a:rPr lang="en-US" altLang="en-US" b="1" smtClean="0"/>
              <a:t> </a:t>
            </a:r>
            <a:endParaRPr lang="en-US" altLang="en-US" b="1" dirty="0" smtClean="0"/>
          </a:p>
        </p:txBody>
      </p:sp>
      <p:pic>
        <p:nvPicPr>
          <p:cNvPr id="5" name="Picture 28" descr="\\192.168.4.30\conversion\IRDVD\JPG Creation\Martini _VAP3E\Output\Chapter 19\JPEG FILES\Labeled\fig_19_07_04-L.jpg"/>
          <p:cNvPicPr>
            <a:picLocks noChangeAspect="1" noChangeArrowheads="1"/>
          </p:cNvPicPr>
          <p:nvPr/>
        </p:nvPicPr>
        <p:blipFill>
          <a:blip r:embed="rId3">
            <a:extLst>
              <a:ext uri="{28A0092B-C50C-407E-A947-70E740481C1C}">
                <a14:useLocalDpi xmlns:a14="http://schemas.microsoft.com/office/drawing/2010/main" val="0"/>
              </a:ext>
            </a:extLst>
          </a:blip>
          <a:srcRect b="2334"/>
          <a:stretch>
            <a:fillRect/>
          </a:stretch>
        </p:blipFill>
        <p:spPr bwMode="auto">
          <a:xfrm>
            <a:off x="720211" y="692380"/>
            <a:ext cx="7740089" cy="5774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2025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ltLang="en-US" smtClean="0"/>
              <a:t>Module 19.7: Factors affecting blood flow</a:t>
            </a:r>
            <a:endParaRPr lang="en-US" altLang="en-US" dirty="0" smtClean="0"/>
          </a:p>
        </p:txBody>
      </p:sp>
      <p:sp>
        <p:nvSpPr>
          <p:cNvPr id="87043" name="Content Placeholder 2"/>
          <p:cNvSpPr>
            <a:spLocks noGrp="1"/>
          </p:cNvSpPr>
          <p:nvPr>
            <p:ph idx="1"/>
          </p:nvPr>
        </p:nvSpPr>
        <p:spPr/>
        <p:txBody>
          <a:bodyPr/>
          <a:lstStyle/>
          <a:p>
            <a:r>
              <a:rPr lang="en-US" altLang="en-US" b="1" dirty="0" smtClean="0"/>
              <a:t>Capillary exchange</a:t>
            </a:r>
          </a:p>
          <a:p>
            <a:pPr lvl="1"/>
            <a:r>
              <a:rPr lang="en-US" altLang="en-US" dirty="0" smtClean="0"/>
              <a:t>Involves a combination of diffusion, osmosis, and </a:t>
            </a:r>
            <a:r>
              <a:rPr lang="en-US" altLang="en-US" b="1" dirty="0" smtClean="0"/>
              <a:t>filtration</a:t>
            </a:r>
          </a:p>
          <a:p>
            <a:pPr lvl="1"/>
            <a:r>
              <a:rPr lang="en-US" altLang="en-US" i="1" dirty="0" smtClean="0"/>
              <a:t>Capillary hydrostatic pressure</a:t>
            </a:r>
            <a:r>
              <a:rPr lang="en-US" altLang="en-US" dirty="0" smtClean="0"/>
              <a:t> (</a:t>
            </a:r>
            <a:r>
              <a:rPr lang="en-US" altLang="en-US" i="1" dirty="0" smtClean="0"/>
              <a:t>CHP</a:t>
            </a:r>
            <a:r>
              <a:rPr lang="en-US" altLang="en-US" dirty="0" smtClean="0"/>
              <a:t>) </a:t>
            </a:r>
          </a:p>
          <a:p>
            <a:pPr lvl="2"/>
            <a:r>
              <a:rPr lang="en-US" altLang="en-US" dirty="0" smtClean="0"/>
              <a:t>Blood pressure within capillary beds</a:t>
            </a:r>
          </a:p>
          <a:p>
            <a:pPr lvl="2"/>
            <a:r>
              <a:rPr lang="en-US" altLang="en-US" dirty="0" smtClean="0"/>
              <a:t>Provides driving force for filtration</a:t>
            </a:r>
          </a:p>
          <a:p>
            <a:pPr lvl="2"/>
            <a:r>
              <a:rPr lang="en-US" altLang="en-US" dirty="0" smtClean="0"/>
              <a:t>Pushes water and small molecules out of the bloodstream into interstitial fluid</a:t>
            </a:r>
          </a:p>
          <a:p>
            <a:pPr lvl="2"/>
            <a:r>
              <a:rPr lang="en-US" altLang="en-US" dirty="0" smtClean="0"/>
              <a:t>Larger molecules (such as plasma proteins) remain in blood</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6831978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Circulation pathway through the circuits</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5" name="Picture 2" descr="\\192.168.4.30\conversion\IRDVD\JPG Creation\Martini _VAP3E\Output\Chapter 19\JPEG FILES\Labeled\fig_19_01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635125" y="832027"/>
            <a:ext cx="5873750" cy="577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945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smtClean="0"/>
              <a:t>Capillary exchange</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5" name="Picture 29" descr="\\192.168.4.30\conversion\IRDVD\JPG Creation\Martini _VAP3E\Output\Chapter 19\JPEG FILES\Labeled\fig_19_07_05-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771525" y="734912"/>
            <a:ext cx="7600950" cy="5719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78334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altLang="en-US" smtClean="0"/>
              <a:t>Module 19.7: Review</a:t>
            </a:r>
            <a:endParaRPr lang="en-US" altLang="en-US" dirty="0" smtClean="0"/>
          </a:p>
        </p:txBody>
      </p:sp>
      <p:sp>
        <p:nvSpPr>
          <p:cNvPr id="30722" name="Content Placeholder 2"/>
          <p:cNvSpPr>
            <a:spLocks noGrp="1"/>
          </p:cNvSpPr>
          <p:nvPr>
            <p:ph idx="1"/>
          </p:nvPr>
        </p:nvSpPr>
        <p:spPr/>
        <p:txBody>
          <a:bodyPr/>
          <a:lstStyle/>
          <a:p>
            <a:r>
              <a:rPr lang="en-US" dirty="0" smtClean="0"/>
              <a:t>Define </a:t>
            </a:r>
            <a:r>
              <a:rPr lang="en-US" i="1" dirty="0" smtClean="0"/>
              <a:t>blood flow</a:t>
            </a:r>
            <a:r>
              <a:rPr lang="en-US" dirty="0" smtClean="0"/>
              <a:t>,</a:t>
            </a:r>
            <a:r>
              <a:rPr lang="en-US" i="1" dirty="0" smtClean="0"/>
              <a:t> </a:t>
            </a:r>
            <a:r>
              <a:rPr lang="en-US" dirty="0" smtClean="0"/>
              <a:t>and describe its relationship to blood pressure and peripheral resistance.</a:t>
            </a:r>
          </a:p>
          <a:p>
            <a:r>
              <a:rPr lang="en-US" dirty="0" smtClean="0"/>
              <a:t>In a healthy person, where is blood pressure greater: in the aorta or in the inferior vena cava? Explain.</a:t>
            </a:r>
          </a:p>
          <a:p>
            <a:r>
              <a:rPr lang="en-US" dirty="0" smtClean="0"/>
              <a:t>Calculate the mean arterial pressure for a person whose blood pressure is 125/70.</a:t>
            </a:r>
          </a:p>
          <a:p>
            <a:endParaRPr lang="en-US" dirty="0" smtClean="0"/>
          </a:p>
          <a:p>
            <a:pPr marL="0" indent="0">
              <a:buNone/>
            </a:pPr>
            <a:r>
              <a:rPr lang="en-US" i="1" dirty="0" smtClean="0"/>
              <a:t>Learning Outcome: </a:t>
            </a:r>
            <a:r>
              <a:rPr lang="en-US" dirty="0" smtClean="0"/>
              <a:t>Describe the factors that determine blood flow.</a:t>
            </a:r>
            <a:endParaRPr lang="en-US" dirty="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0246939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altLang="en-US" smtClean="0"/>
              <a:t>Module 19.8: Capillary exchange </a:t>
            </a:r>
            <a:r>
              <a:rPr lang="en-US" smtClean="0"/>
              <a:t>is a dynamic process that includes diffusion, filtration, and reabsorption</a:t>
            </a:r>
            <a:endParaRPr lang="en-US" altLang="en-US" dirty="0" smtClean="0"/>
          </a:p>
        </p:txBody>
      </p:sp>
      <p:sp>
        <p:nvSpPr>
          <p:cNvPr id="90115" name="Content Placeholder 2"/>
          <p:cNvSpPr>
            <a:spLocks noGrp="1"/>
          </p:cNvSpPr>
          <p:nvPr>
            <p:ph idx="1"/>
          </p:nvPr>
        </p:nvSpPr>
        <p:spPr>
          <a:xfrm>
            <a:off x="446088" y="1498600"/>
            <a:ext cx="8288337" cy="4751388"/>
          </a:xfrm>
        </p:spPr>
        <p:txBody>
          <a:bodyPr/>
          <a:lstStyle/>
          <a:p>
            <a:r>
              <a:rPr lang="en-US" altLang="en-US" b="1" dirty="0" smtClean="0"/>
              <a:t>Capillary exchange</a:t>
            </a:r>
          </a:p>
          <a:p>
            <a:pPr lvl="1"/>
            <a:r>
              <a:rPr lang="en-US" altLang="en-US" dirty="0" smtClean="0"/>
              <a:t>Diffusion </a:t>
            </a:r>
          </a:p>
          <a:p>
            <a:pPr lvl="2"/>
            <a:r>
              <a:rPr lang="en-US" altLang="en-US" dirty="0" smtClean="0"/>
              <a:t>Net movement of substances from an area of higher concentration to lower concentration</a:t>
            </a:r>
          </a:p>
          <a:p>
            <a:pPr lvl="2"/>
            <a:r>
              <a:rPr lang="en-US" altLang="en-US" dirty="0" smtClean="0"/>
              <a:t>Occurs most rapidly when:</a:t>
            </a:r>
          </a:p>
          <a:p>
            <a:pPr marL="1431925" lvl="3" indent="-457200">
              <a:buFont typeface="+mj-lt"/>
              <a:buAutoNum type="arabicPeriod"/>
            </a:pPr>
            <a:r>
              <a:rPr lang="en-US" altLang="en-US" dirty="0" smtClean="0"/>
              <a:t>Distances are short</a:t>
            </a:r>
          </a:p>
          <a:p>
            <a:pPr marL="1431925" lvl="3" indent="-457200">
              <a:buFont typeface="+mj-lt"/>
              <a:buAutoNum type="arabicPeriod"/>
            </a:pPr>
            <a:r>
              <a:rPr lang="en-US" altLang="en-US" dirty="0" smtClean="0"/>
              <a:t>Concentration gradient is large</a:t>
            </a:r>
          </a:p>
          <a:p>
            <a:pPr marL="1431925" lvl="3" indent="-457200">
              <a:buFont typeface="+mj-lt"/>
              <a:buAutoNum type="arabicPeriod"/>
            </a:pPr>
            <a:r>
              <a:rPr lang="en-US" altLang="en-US" dirty="0" smtClean="0"/>
              <a:t>Ions or molecules involved are small</a:t>
            </a:r>
          </a:p>
          <a:p>
            <a:pPr lvl="2"/>
            <a:r>
              <a:rPr lang="en-US" altLang="en-US" dirty="0" smtClean="0"/>
              <a:t>Occurs continuously across capillary walls, but transport mechanism varies for different substances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8793595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91139" name="Content Placeholder 2"/>
          <p:cNvSpPr>
            <a:spLocks noGrp="1"/>
          </p:cNvSpPr>
          <p:nvPr>
            <p:ph idx="4294967295"/>
          </p:nvPr>
        </p:nvSpPr>
        <p:spPr>
          <a:xfrm>
            <a:off x="855663" y="909638"/>
            <a:ext cx="8288337" cy="5340350"/>
          </a:xfrm>
        </p:spPr>
        <p:txBody>
          <a:bodyPr/>
          <a:lstStyle/>
          <a:p>
            <a:r>
              <a:rPr lang="en-US" altLang="en-US" b="1" smtClean="0"/>
              <a:t> </a:t>
            </a:r>
            <a:endParaRPr lang="en-US" altLang="en-US" b="1" dirty="0" smtClean="0"/>
          </a:p>
        </p:txBody>
      </p:sp>
      <p:pic>
        <p:nvPicPr>
          <p:cNvPr id="5" name="Picture 30" descr="\\192.168.4.30\conversion\IRDVD\JPG Creation\Martini _VAP3E\Output\Chapter 19\JPEG FILES\Labeled\fig_19_08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2016919" y="293382"/>
            <a:ext cx="5053584" cy="6431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4987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altLang="en-US" smtClean="0"/>
              <a:t>Module 19.8: Capillary exchange</a:t>
            </a:r>
            <a:endParaRPr lang="en-US" altLang="en-US" dirty="0" smtClean="0"/>
          </a:p>
        </p:txBody>
      </p:sp>
      <p:sp>
        <p:nvSpPr>
          <p:cNvPr id="92163" name="Content Placeholder 2"/>
          <p:cNvSpPr>
            <a:spLocks noGrp="1"/>
          </p:cNvSpPr>
          <p:nvPr>
            <p:ph idx="1"/>
          </p:nvPr>
        </p:nvSpPr>
        <p:spPr/>
        <p:txBody>
          <a:bodyPr/>
          <a:lstStyle/>
          <a:p>
            <a:r>
              <a:rPr lang="en-US" altLang="en-US" b="1" dirty="0" smtClean="0"/>
              <a:t>At the arterial end of the capillary</a:t>
            </a:r>
          </a:p>
          <a:p>
            <a:pPr lvl="1"/>
            <a:r>
              <a:rPr lang="en-US" altLang="en-US" b="1" dirty="0" smtClean="0"/>
              <a:t>Filtration predominates</a:t>
            </a:r>
          </a:p>
          <a:p>
            <a:pPr lvl="2"/>
            <a:r>
              <a:rPr lang="en-US" altLang="en-US" b="1" dirty="0" smtClean="0"/>
              <a:t>Capillary hydrostatic pressure</a:t>
            </a:r>
            <a:r>
              <a:rPr lang="en-US" altLang="en-US" dirty="0" smtClean="0"/>
              <a:t> (</a:t>
            </a:r>
            <a:r>
              <a:rPr lang="en-US" altLang="en-US" b="1" dirty="0" smtClean="0"/>
              <a:t>CHP</a:t>
            </a:r>
            <a:r>
              <a:rPr lang="en-US" altLang="en-US" dirty="0" smtClean="0"/>
              <a:t>) is highest near arteriole</a:t>
            </a:r>
          </a:p>
          <a:p>
            <a:pPr lvl="3"/>
            <a:r>
              <a:rPr lang="en-US" altLang="en-US" dirty="0" smtClean="0"/>
              <a:t>Causes water and small solutes to enter interstitial fluid</a:t>
            </a:r>
          </a:p>
          <a:p>
            <a:pPr lvl="2"/>
            <a:r>
              <a:rPr lang="en-US" altLang="en-US" dirty="0" smtClean="0"/>
              <a:t>As filtration occurs, </a:t>
            </a:r>
            <a:r>
              <a:rPr lang="en-US" altLang="en-US" b="1" dirty="0" smtClean="0"/>
              <a:t>blood colloid osmotic pressure</a:t>
            </a:r>
            <a:r>
              <a:rPr lang="en-US" altLang="en-US" dirty="0" smtClean="0"/>
              <a:t> (</a:t>
            </a:r>
            <a:r>
              <a:rPr lang="en-US" altLang="en-US" b="1" dirty="0" smtClean="0"/>
              <a:t>BCOP</a:t>
            </a:r>
            <a:r>
              <a:rPr lang="en-US" altLang="en-US" dirty="0" smtClean="0"/>
              <a:t>) increases</a:t>
            </a:r>
          </a:p>
          <a:p>
            <a:pPr lvl="3"/>
            <a:r>
              <a:rPr lang="en-US" altLang="en-US" dirty="0" smtClean="0"/>
              <a:t>Water leaves capillary, and plasma proteins remain</a:t>
            </a:r>
          </a:p>
          <a:p>
            <a:pPr lvl="3"/>
            <a:r>
              <a:rPr lang="en-US" altLang="en-US" dirty="0" smtClean="0"/>
              <a:t>CHP decreases along capillary length</a:t>
            </a:r>
          </a:p>
          <a:p>
            <a:pPr lvl="2"/>
            <a:r>
              <a:rPr lang="en-US" altLang="en-US" dirty="0" smtClean="0"/>
              <a:t>CHP &gt; BCOP = fluid forced out of capillary</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894431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ltLang="en-US" smtClean="0"/>
              <a:t>Module 19.8: Capillary exchange</a:t>
            </a:r>
            <a:endParaRPr lang="en-US" altLang="en-US" dirty="0" smtClean="0"/>
          </a:p>
        </p:txBody>
      </p:sp>
      <p:sp>
        <p:nvSpPr>
          <p:cNvPr id="93187" name="Content Placeholder 2"/>
          <p:cNvSpPr>
            <a:spLocks noGrp="1"/>
          </p:cNvSpPr>
          <p:nvPr>
            <p:ph idx="1"/>
          </p:nvPr>
        </p:nvSpPr>
        <p:spPr/>
        <p:txBody>
          <a:bodyPr/>
          <a:lstStyle/>
          <a:p>
            <a:r>
              <a:rPr lang="en-US" altLang="en-US" b="1" dirty="0" smtClean="0"/>
              <a:t>At the arterial end of the capillary</a:t>
            </a:r>
            <a:r>
              <a:rPr lang="en-US" altLang="en-US" dirty="0" smtClean="0"/>
              <a:t> (continued)</a:t>
            </a:r>
          </a:p>
          <a:p>
            <a:pPr lvl="1"/>
            <a:r>
              <a:rPr lang="en-US" altLang="en-US" b="1" dirty="0" smtClean="0"/>
              <a:t>Net filtration pressure</a:t>
            </a:r>
            <a:r>
              <a:rPr lang="en-US" altLang="en-US" dirty="0" smtClean="0"/>
              <a:t> (</a:t>
            </a:r>
            <a:r>
              <a:rPr lang="en-US" altLang="en-US" b="1" dirty="0" smtClean="0"/>
              <a:t>NFP</a:t>
            </a:r>
            <a:r>
              <a:rPr lang="en-US" altLang="en-US" dirty="0" smtClean="0"/>
              <a:t>) </a:t>
            </a:r>
          </a:p>
          <a:p>
            <a:pPr lvl="2"/>
            <a:r>
              <a:rPr lang="en-US" altLang="en-US" dirty="0" smtClean="0"/>
              <a:t>Difference between capillary hydrostatic and blood colloid osmotic pressure</a:t>
            </a:r>
          </a:p>
          <a:p>
            <a:pPr lvl="2"/>
            <a:r>
              <a:rPr lang="en-US" altLang="en-US" b="1" dirty="0" smtClean="0"/>
              <a:t>NFP = CHP – BCOP</a:t>
            </a:r>
          </a:p>
          <a:p>
            <a:pPr lvl="3"/>
            <a:r>
              <a:rPr lang="en-US" altLang="en-US" dirty="0" smtClean="0"/>
              <a:t>Is positive at beginning of capillary</a:t>
            </a:r>
          </a:p>
          <a:p>
            <a:pPr lvl="4"/>
            <a:r>
              <a:rPr lang="en-US" altLang="en-US" dirty="0" smtClean="0"/>
              <a:t>Filtration</a:t>
            </a:r>
          </a:p>
          <a:p>
            <a:pPr lvl="3"/>
            <a:r>
              <a:rPr lang="en-US" altLang="en-US" dirty="0" smtClean="0"/>
              <a:t>Becomes negative by end of capillary</a:t>
            </a:r>
          </a:p>
          <a:p>
            <a:pPr lvl="4"/>
            <a:r>
              <a:rPr lang="en-US" altLang="en-US" dirty="0" smtClean="0"/>
              <a:t>Reabsorption</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93674910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altLang="en-US" smtClean="0"/>
              <a:t>Module 19.8: Capillary exchange</a:t>
            </a:r>
            <a:endParaRPr lang="en-US" altLang="en-US" dirty="0" smtClean="0"/>
          </a:p>
        </p:txBody>
      </p:sp>
      <p:sp>
        <p:nvSpPr>
          <p:cNvPr id="94211" name="Content Placeholder 2"/>
          <p:cNvSpPr>
            <a:spLocks noGrp="1"/>
          </p:cNvSpPr>
          <p:nvPr>
            <p:ph idx="1"/>
          </p:nvPr>
        </p:nvSpPr>
        <p:spPr/>
        <p:txBody>
          <a:bodyPr/>
          <a:lstStyle/>
          <a:p>
            <a:r>
              <a:rPr lang="en-US" altLang="en-US" b="1" dirty="0" smtClean="0"/>
              <a:t>At roughly </a:t>
            </a:r>
            <a:r>
              <a:rPr lang="en-US" b="1" dirty="0" smtClean="0"/>
              <a:t>two-thirds </a:t>
            </a:r>
            <a:r>
              <a:rPr lang="en-US" altLang="en-US" b="1" dirty="0" smtClean="0"/>
              <a:t>of the way along the capillary</a:t>
            </a:r>
          </a:p>
          <a:p>
            <a:pPr lvl="1"/>
            <a:r>
              <a:rPr lang="en-US" altLang="en-US" b="1" dirty="0" smtClean="0"/>
              <a:t>No net movement</a:t>
            </a:r>
          </a:p>
          <a:p>
            <a:pPr lvl="2"/>
            <a:r>
              <a:rPr lang="en-US" altLang="en-US" dirty="0" smtClean="0"/>
              <a:t>Capillary hydrostatic pressure equals blood colloid osmotic pressure</a:t>
            </a:r>
          </a:p>
          <a:p>
            <a:pPr lvl="2"/>
            <a:r>
              <a:rPr lang="en-US" altLang="en-US" dirty="0" smtClean="0"/>
              <a:t>NFP = CHP – BCOP = 0</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54462035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altLang="en-US" smtClean="0"/>
              <a:t>Module 19.8: Capillary exchange</a:t>
            </a:r>
            <a:endParaRPr lang="en-US" altLang="en-US" dirty="0" smtClean="0"/>
          </a:p>
        </p:txBody>
      </p:sp>
      <p:sp>
        <p:nvSpPr>
          <p:cNvPr id="95235" name="Content Placeholder 2"/>
          <p:cNvSpPr>
            <a:spLocks noGrp="1"/>
          </p:cNvSpPr>
          <p:nvPr>
            <p:ph idx="1"/>
          </p:nvPr>
        </p:nvSpPr>
        <p:spPr/>
        <p:txBody>
          <a:bodyPr/>
          <a:lstStyle/>
          <a:p>
            <a:r>
              <a:rPr lang="en-US" altLang="en-US" b="1" dirty="0" smtClean="0"/>
              <a:t>At the </a:t>
            </a:r>
            <a:r>
              <a:rPr lang="en-US" altLang="en-US" b="1" dirty="0" err="1" smtClean="0"/>
              <a:t>venule</a:t>
            </a:r>
            <a:r>
              <a:rPr lang="en-US" altLang="en-US" b="1" dirty="0" smtClean="0"/>
              <a:t> end of the capillary</a:t>
            </a:r>
          </a:p>
          <a:p>
            <a:pPr lvl="1"/>
            <a:r>
              <a:rPr lang="en-US" altLang="en-US" b="1" dirty="0" smtClean="0"/>
              <a:t>Reabsorption predominates</a:t>
            </a:r>
          </a:p>
          <a:p>
            <a:pPr lvl="2"/>
            <a:r>
              <a:rPr lang="en-US" altLang="en-US" dirty="0" smtClean="0"/>
              <a:t>Capillary hydrostatic pressure falls below blood colloid osmotic pressure </a:t>
            </a:r>
          </a:p>
          <a:p>
            <a:pPr lvl="3"/>
            <a:r>
              <a:rPr lang="en-US" altLang="en-US" dirty="0" smtClean="0"/>
              <a:t>CHP &lt; BCOP </a:t>
            </a:r>
          </a:p>
          <a:p>
            <a:pPr lvl="3"/>
            <a:r>
              <a:rPr lang="en-US" altLang="en-US" dirty="0" smtClean="0"/>
              <a:t>Water moves into capillary</a:t>
            </a:r>
          </a:p>
          <a:p>
            <a:pPr lvl="2"/>
            <a:r>
              <a:rPr lang="en-US" altLang="en-US" dirty="0" smtClean="0"/>
              <a:t>More water leaves bloodstream than is reabsorbed</a:t>
            </a:r>
          </a:p>
          <a:p>
            <a:pPr lvl="3"/>
            <a:r>
              <a:rPr lang="en-US" altLang="en-US" dirty="0" smtClean="0"/>
              <a:t>Difference (about 3.6 L/day) enters the lymphatic vessels and is eventually returned to the venous system</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28345250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smtClean="0"/>
              <a:t>Filtration and absorption at capillaries</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96259" name="Content Placeholder 2"/>
          <p:cNvSpPr>
            <a:spLocks noGrp="1"/>
          </p:cNvSpPr>
          <p:nvPr>
            <p:ph idx="4294967295"/>
          </p:nvPr>
        </p:nvSpPr>
        <p:spPr>
          <a:xfrm>
            <a:off x="855663" y="909638"/>
            <a:ext cx="8288337" cy="5340350"/>
          </a:xfrm>
        </p:spPr>
        <p:txBody>
          <a:bodyPr/>
          <a:lstStyle/>
          <a:p>
            <a:r>
              <a:rPr lang="en-US" altLang="en-US" b="1" dirty="0" smtClean="0"/>
              <a:t> </a:t>
            </a:r>
          </a:p>
        </p:txBody>
      </p:sp>
      <p:pic>
        <p:nvPicPr>
          <p:cNvPr id="5" name="Picture 31" descr="\\192.168.4.30\conversion\IRDVD\JPG Creation\Martini _VAP3E\Output\Chapter 19\JPEG FILES\Labeled\fig_19_08_02-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710010" y="780906"/>
            <a:ext cx="7760492" cy="5839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59931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altLang="en-US" smtClean="0"/>
              <a:t>Module 19.8: Capillary exchange</a:t>
            </a:r>
            <a:endParaRPr lang="en-US" altLang="en-US" dirty="0" smtClean="0"/>
          </a:p>
        </p:txBody>
      </p:sp>
      <p:sp>
        <p:nvSpPr>
          <p:cNvPr id="97283" name="Content Placeholder 2"/>
          <p:cNvSpPr>
            <a:spLocks noGrp="1"/>
          </p:cNvSpPr>
          <p:nvPr>
            <p:ph idx="1"/>
          </p:nvPr>
        </p:nvSpPr>
        <p:spPr/>
        <p:txBody>
          <a:bodyPr/>
          <a:lstStyle/>
          <a:p>
            <a:r>
              <a:rPr lang="en-US" altLang="en-US" b="1" dirty="0" smtClean="0"/>
              <a:t>Possible variations in capillary exchange</a:t>
            </a:r>
          </a:p>
          <a:p>
            <a:pPr lvl="1"/>
            <a:r>
              <a:rPr lang="en-US" altLang="en-US" dirty="0" smtClean="0"/>
              <a:t>Any condition that affects blood pressure or osmotic pressure of blood or interstitial fluid shifts balance of hydrostatic and osmotic forces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6" name="Picture 32" descr="\\192.168.4.30\conversion\IRDVD\JPG Creation\Martini _VAP3E\Output\Chapter 19\JPEG FILES\Labeled\fig_19_08_03-L.jpg"/>
          <p:cNvPicPr>
            <a:picLocks noChangeAspect="1" noChangeArrowheads="1"/>
          </p:cNvPicPr>
          <p:nvPr/>
        </p:nvPicPr>
        <p:blipFill>
          <a:blip r:embed="rId2">
            <a:extLst>
              <a:ext uri="{28A0092B-C50C-407E-A947-70E740481C1C}">
                <a14:useLocalDpi xmlns:a14="http://schemas.microsoft.com/office/drawing/2010/main" val="0"/>
              </a:ext>
            </a:extLst>
          </a:blip>
          <a:srcRect b="2441"/>
          <a:stretch>
            <a:fillRect/>
          </a:stretch>
        </p:blipFill>
        <p:spPr bwMode="auto">
          <a:xfrm>
            <a:off x="2003425" y="2813701"/>
            <a:ext cx="5137150" cy="3660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4471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t>Module 19.1: Review</a:t>
            </a:r>
            <a:endParaRPr lang="en-US" altLang="en-US" dirty="0" smtClean="0"/>
          </a:p>
        </p:txBody>
      </p:sp>
      <p:sp>
        <p:nvSpPr>
          <p:cNvPr id="146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Describe the pulmonary circuit.</a:t>
            </a:r>
          </a:p>
          <a:p>
            <a:pPr marL="514350" indent="-514350">
              <a:buClr>
                <a:srgbClr val="00743A"/>
              </a:buClr>
              <a:buFont typeface="+mj-lt"/>
              <a:buAutoNum type="alphaUcPeriod"/>
            </a:pPr>
            <a:r>
              <a:rPr lang="en-US" dirty="0" smtClean="0"/>
              <a:t>Describe the systemic circuit.</a:t>
            </a:r>
          </a:p>
          <a:p>
            <a:pPr marL="514350" indent="-514350">
              <a:buClr>
                <a:srgbClr val="00743A"/>
              </a:buClr>
              <a:buFont typeface="+mj-lt"/>
              <a:buAutoNum type="alphaUcPeriod"/>
            </a:pPr>
            <a:r>
              <a:rPr lang="en-US" dirty="0" smtClean="0"/>
              <a:t>Which chamber of the heart receives blood from the systemic circuit?</a:t>
            </a:r>
          </a:p>
          <a:p>
            <a:pPr marL="514350" indent="-514350">
              <a:buClr>
                <a:srgbClr val="00743A"/>
              </a:buClr>
              <a:buFont typeface="+mj-lt"/>
              <a:buAutoNum type="alphaUcPeriod"/>
            </a:pPr>
            <a:r>
              <a:rPr lang="en-US" dirty="0" smtClean="0"/>
              <a:t>Distinguish among efferent vessels, afferent vessels, and exchange vessels.</a:t>
            </a:r>
          </a:p>
          <a:p>
            <a:endParaRPr lang="en-US" dirty="0" smtClean="0"/>
          </a:p>
          <a:p>
            <a:r>
              <a:rPr lang="en-US" i="1" dirty="0" smtClean="0"/>
              <a:t>Learning Outcome: </a:t>
            </a:r>
            <a:r>
              <a:rPr lang="en-US" dirty="0" smtClean="0"/>
              <a:t>Distinguish between the pulmonary and systemic circuits, and identify afferent and efferent blood vessels. </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3724315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tLang="en-US" smtClean="0"/>
              <a:t>Module 19.8: Review</a:t>
            </a:r>
            <a:endParaRPr lang="en-US" altLang="en-US" dirty="0" smtClean="0"/>
          </a:p>
        </p:txBody>
      </p:sp>
      <p:sp>
        <p:nvSpPr>
          <p:cNvPr id="30722" name="Content Placeholder 2"/>
          <p:cNvSpPr>
            <a:spLocks noGrp="1"/>
          </p:cNvSpPr>
          <p:nvPr>
            <p:ph idx="1"/>
          </p:nvPr>
        </p:nvSpPr>
        <p:spPr/>
        <p:txBody>
          <a:bodyPr/>
          <a:lstStyle/>
          <a:p>
            <a:r>
              <a:rPr lang="en-US" dirty="0" smtClean="0"/>
              <a:t>Under what general conditions would fluid move into a capillary?</a:t>
            </a:r>
          </a:p>
          <a:p>
            <a:r>
              <a:rPr lang="en-US" dirty="0" smtClean="0"/>
              <a:t>Define </a:t>
            </a:r>
            <a:r>
              <a:rPr lang="en-US" i="1" dirty="0" smtClean="0"/>
              <a:t>edema</a:t>
            </a:r>
            <a:r>
              <a:rPr lang="en-US" dirty="0" smtClean="0"/>
              <a:t>.</a:t>
            </a:r>
          </a:p>
          <a:p>
            <a:r>
              <a:rPr lang="en-US" dirty="0" smtClean="0"/>
              <a:t>Identify the conditions that would shift the balance between hydrostatic and osmotic forces.</a:t>
            </a:r>
          </a:p>
          <a:p>
            <a:endParaRPr lang="en-US" dirty="0" smtClean="0"/>
          </a:p>
          <a:p>
            <a:pPr marL="0" indent="0">
              <a:buNone/>
            </a:pPr>
            <a:r>
              <a:rPr lang="en-US" i="1" dirty="0" smtClean="0"/>
              <a:t>Learning Outcome: </a:t>
            </a:r>
            <a:r>
              <a:rPr lang="en-US" dirty="0" smtClean="0"/>
              <a:t>Describe the movement of fluids between capillaries and interstitial spaces.</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21097540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tLang="en-US" smtClean="0"/>
              <a:t>Module 19.9: Cardiovascular regulatory mechanisms respond to changes in blood pressure or blood chemistry</a:t>
            </a:r>
            <a:endParaRPr lang="en-US" altLang="en-US" dirty="0" smtClean="0"/>
          </a:p>
        </p:txBody>
      </p:sp>
      <p:sp>
        <p:nvSpPr>
          <p:cNvPr id="39938" name="Content Placeholder 2"/>
          <p:cNvSpPr>
            <a:spLocks noGrp="1"/>
          </p:cNvSpPr>
          <p:nvPr>
            <p:ph idx="1"/>
          </p:nvPr>
        </p:nvSpPr>
        <p:spPr>
          <a:xfrm>
            <a:off x="446088" y="1485900"/>
            <a:ext cx="8288337" cy="4764088"/>
          </a:xfrm>
        </p:spPr>
        <p:txBody>
          <a:bodyPr/>
          <a:lstStyle/>
          <a:p>
            <a:r>
              <a:rPr lang="en-US" b="1" dirty="0" smtClean="0"/>
              <a:t>Homeostatic mechanisms</a:t>
            </a:r>
          </a:p>
          <a:p>
            <a:pPr lvl="1"/>
            <a:r>
              <a:rPr lang="en-US" dirty="0" smtClean="0"/>
              <a:t>Ensure adequate </a:t>
            </a:r>
            <a:r>
              <a:rPr lang="en-US" b="1" dirty="0" smtClean="0"/>
              <a:t>tissue</a:t>
            </a:r>
            <a:r>
              <a:rPr lang="en-US" dirty="0" smtClean="0"/>
              <a:t> </a:t>
            </a:r>
            <a:r>
              <a:rPr lang="en-US" b="1" dirty="0" smtClean="0"/>
              <a:t>perfusion</a:t>
            </a:r>
            <a:r>
              <a:rPr lang="en-US" dirty="0" smtClean="0"/>
              <a:t> (blood flow through tissues)</a:t>
            </a:r>
          </a:p>
          <a:p>
            <a:pPr lvl="2"/>
            <a:r>
              <a:rPr lang="en-US" dirty="0" smtClean="0"/>
              <a:t>Blood flow must match changes in demand for oxygen and nutrients</a:t>
            </a:r>
          </a:p>
          <a:p>
            <a:pPr lvl="1"/>
            <a:r>
              <a:rPr lang="en-US" dirty="0" smtClean="0"/>
              <a:t>Two regulatory pathways</a:t>
            </a:r>
          </a:p>
          <a:p>
            <a:pPr marL="1027113" lvl="2" indent="-457200">
              <a:buFont typeface="+mj-lt"/>
              <a:buAutoNum type="arabicPeriod"/>
            </a:pPr>
            <a:r>
              <a:rPr lang="en-US" dirty="0"/>
              <a:t>​</a:t>
            </a:r>
            <a:r>
              <a:rPr lang="en-US" b="1" dirty="0" err="1" smtClean="0"/>
              <a:t>Autoregulation</a:t>
            </a:r>
            <a:endParaRPr lang="en-US" b="1" dirty="0" smtClean="0"/>
          </a:p>
          <a:p>
            <a:pPr lvl="3"/>
            <a:r>
              <a:rPr lang="en-US" dirty="0" smtClean="0"/>
              <a:t>Occurs at local level</a:t>
            </a:r>
          </a:p>
          <a:p>
            <a:pPr marL="1027113" lvl="2" indent="-457200">
              <a:buFont typeface="+mj-lt"/>
              <a:buAutoNum type="arabicPeriod"/>
            </a:pPr>
            <a:r>
              <a:rPr lang="en-US" dirty="0"/>
              <a:t>​</a:t>
            </a:r>
            <a:r>
              <a:rPr lang="en-US" b="1" dirty="0" smtClean="0"/>
              <a:t>Central</a:t>
            </a:r>
            <a:r>
              <a:rPr lang="en-US" dirty="0" smtClean="0"/>
              <a:t> </a:t>
            </a:r>
            <a:r>
              <a:rPr lang="en-US" b="1" dirty="0" smtClean="0"/>
              <a:t>regulation</a:t>
            </a:r>
          </a:p>
          <a:p>
            <a:pPr lvl="3"/>
            <a:r>
              <a:rPr lang="en-US" dirty="0" smtClean="0"/>
              <a:t>Neural and endocrine control</a:t>
            </a:r>
          </a:p>
          <a:p>
            <a:pPr lvl="3"/>
            <a:r>
              <a:rPr lang="en-US" dirty="0" smtClean="0"/>
              <a:t>Activated if autoregulation is ineffective</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9148619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en-US" smtClean="0"/>
              <a:t>Module 19.9: Cardiovascular regulatory mechanisms</a:t>
            </a:r>
            <a:endParaRPr lang="en-US" altLang="en-US" dirty="0" smtClean="0"/>
          </a:p>
        </p:txBody>
      </p:sp>
      <p:sp>
        <p:nvSpPr>
          <p:cNvPr id="100355" name="Content Placeholder 2"/>
          <p:cNvSpPr>
            <a:spLocks noGrp="1"/>
          </p:cNvSpPr>
          <p:nvPr>
            <p:ph idx="1"/>
          </p:nvPr>
        </p:nvSpPr>
        <p:spPr/>
        <p:txBody>
          <a:bodyPr/>
          <a:lstStyle/>
          <a:p>
            <a:r>
              <a:rPr lang="en-US" altLang="en-US" b="1" dirty="0" smtClean="0"/>
              <a:t>Two regulatory pathways</a:t>
            </a:r>
          </a:p>
          <a:p>
            <a:pPr marL="690563" lvl="1" indent="-514350">
              <a:buFont typeface="+mj-lt"/>
              <a:buAutoNum type="arabicPeriod"/>
            </a:pPr>
            <a:r>
              <a:rPr lang="en-US" dirty="0"/>
              <a:t>​</a:t>
            </a:r>
            <a:r>
              <a:rPr lang="en-US" altLang="en-US" b="1" dirty="0" err="1" smtClean="0"/>
              <a:t>Autoregulation</a:t>
            </a:r>
            <a:endParaRPr lang="en-US" altLang="en-US" b="1" dirty="0" smtClean="0"/>
          </a:p>
          <a:p>
            <a:pPr lvl="2"/>
            <a:r>
              <a:rPr lang="en-US" altLang="en-US" dirty="0" smtClean="0"/>
              <a:t>Involves local changes in blood flow within capillary beds</a:t>
            </a:r>
          </a:p>
          <a:p>
            <a:pPr lvl="2"/>
            <a:r>
              <a:rPr lang="en-US" altLang="en-US" dirty="0" smtClean="0"/>
              <a:t>Regulated by precapillary sphincters in response to chemical changes in interstitial fluid</a:t>
            </a:r>
          </a:p>
          <a:p>
            <a:pPr lvl="3"/>
            <a:r>
              <a:rPr lang="en-US" altLang="en-US" b="1" dirty="0" smtClean="0"/>
              <a:t>Vasodilators</a:t>
            </a:r>
          </a:p>
          <a:p>
            <a:pPr lvl="4"/>
            <a:r>
              <a:rPr lang="en-US" altLang="en-US" dirty="0" smtClean="0"/>
              <a:t>Local chemicals that increase blood flow</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5583946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altLang="en-US" smtClean="0"/>
              <a:t>Autoregulation</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101379" name="Content Placeholder 2"/>
          <p:cNvSpPr>
            <a:spLocks noGrp="1"/>
          </p:cNvSpPr>
          <p:nvPr>
            <p:ph idx="4294967295"/>
          </p:nvPr>
        </p:nvSpPr>
        <p:spPr>
          <a:xfrm>
            <a:off x="855663" y="909638"/>
            <a:ext cx="8288337" cy="5340350"/>
          </a:xfrm>
        </p:spPr>
        <p:txBody>
          <a:bodyPr/>
          <a:lstStyle/>
          <a:p>
            <a:r>
              <a:rPr lang="en-US" altLang="en-US" b="1" smtClean="0"/>
              <a:t> </a:t>
            </a:r>
            <a:endParaRPr lang="en-US" altLang="en-US" b="1" dirty="0" smtClean="0"/>
          </a:p>
        </p:txBody>
      </p:sp>
      <p:pic>
        <p:nvPicPr>
          <p:cNvPr id="5" name="Picture 33" descr="\\192.168.4.30\conversion\IRDVD\JPG Creation\Martini _VAP3E\Output\Chapter 19\JPEG FILES\Labeled\fig_19_09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529953" y="766427"/>
            <a:ext cx="6084094" cy="5878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53691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altLang="en-US" smtClean="0"/>
              <a:t>Module 19.9: Cardiovascular regulatory mechanisms</a:t>
            </a:r>
            <a:endParaRPr lang="en-US" altLang="en-US" dirty="0" smtClean="0"/>
          </a:p>
        </p:txBody>
      </p:sp>
      <p:sp>
        <p:nvSpPr>
          <p:cNvPr id="102403" name="Content Placeholder 2"/>
          <p:cNvSpPr>
            <a:spLocks noGrp="1"/>
          </p:cNvSpPr>
          <p:nvPr>
            <p:ph idx="1"/>
          </p:nvPr>
        </p:nvSpPr>
        <p:spPr/>
        <p:txBody>
          <a:bodyPr/>
          <a:lstStyle/>
          <a:p>
            <a:r>
              <a:rPr lang="en-US" altLang="en-US" b="1" dirty="0" smtClean="0"/>
              <a:t>Two regulatory pathways</a:t>
            </a:r>
            <a:r>
              <a:rPr lang="en-US" altLang="en-US" dirty="0" smtClean="0"/>
              <a:t> (continued)</a:t>
            </a:r>
          </a:p>
          <a:p>
            <a:pPr marL="690563" lvl="1" indent="-514350">
              <a:buFont typeface="+mj-lt"/>
              <a:buAutoNum type="arabicPeriod" startAt="2"/>
            </a:pPr>
            <a:r>
              <a:rPr lang="en-US" dirty="0"/>
              <a:t>​</a:t>
            </a:r>
            <a:r>
              <a:rPr lang="en-US" altLang="en-US" b="1" dirty="0" smtClean="0"/>
              <a:t>Central</a:t>
            </a:r>
            <a:r>
              <a:rPr lang="en-US" altLang="en-US" dirty="0" smtClean="0"/>
              <a:t> </a:t>
            </a:r>
            <a:r>
              <a:rPr lang="en-US" altLang="en-US" b="1" dirty="0" smtClean="0"/>
              <a:t>regulation</a:t>
            </a:r>
          </a:p>
          <a:p>
            <a:pPr lvl="2"/>
            <a:r>
              <a:rPr lang="en-US" altLang="en-US" dirty="0" smtClean="0"/>
              <a:t>Involves both neural and endocrine mechanisms</a:t>
            </a:r>
          </a:p>
          <a:p>
            <a:pPr lvl="3"/>
            <a:r>
              <a:rPr lang="en-US" altLang="en-US" dirty="0" smtClean="0"/>
              <a:t>Neural</a:t>
            </a:r>
          </a:p>
          <a:p>
            <a:pPr lvl="4"/>
            <a:r>
              <a:rPr lang="en-US" altLang="en-US" dirty="0" smtClean="0"/>
              <a:t>Activation of </a:t>
            </a:r>
            <a:r>
              <a:rPr lang="en-US" altLang="en-US" b="1" dirty="0" err="1" smtClean="0"/>
              <a:t>cardioacceleratory</a:t>
            </a:r>
            <a:r>
              <a:rPr lang="en-US" altLang="en-US" b="1" dirty="0" smtClean="0"/>
              <a:t> center</a:t>
            </a:r>
          </a:p>
          <a:p>
            <a:pPr lvl="4"/>
            <a:r>
              <a:rPr lang="en-US" altLang="en-US" dirty="0" smtClean="0"/>
              <a:t>Activation of vasomotor center (controls peripheral vasoconstriction)</a:t>
            </a:r>
          </a:p>
          <a:p>
            <a:pPr lvl="4"/>
            <a:r>
              <a:rPr lang="en-US" altLang="en-US" dirty="0" smtClean="0"/>
              <a:t>Can increase cardiac output and reduce blood flow to nonessential or inactive tissues</a:t>
            </a:r>
          </a:p>
          <a:p>
            <a:pPr lvl="3"/>
            <a:r>
              <a:rPr lang="en-US" altLang="en-US" dirty="0" smtClean="0"/>
              <a:t>Endocrine</a:t>
            </a:r>
          </a:p>
          <a:p>
            <a:pPr lvl="4"/>
            <a:r>
              <a:rPr lang="en-US" altLang="en-US" dirty="0" smtClean="0"/>
              <a:t>Release of </a:t>
            </a:r>
            <a:r>
              <a:rPr lang="en-US" altLang="en-US" b="1" dirty="0" smtClean="0"/>
              <a:t>vasoconstrictor</a:t>
            </a:r>
            <a:r>
              <a:rPr lang="en-US" altLang="en-US" dirty="0" smtClean="0"/>
              <a:t> (primarily NE), producing long-term increases in blood pressure</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46283704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altLang="en-US" smtClean="0"/>
              <a:t>Module 19.9: Cardiovascular regulatory mechanisms</a:t>
            </a:r>
            <a:endParaRPr lang="en-US" altLang="en-US" dirty="0" smtClean="0"/>
          </a:p>
        </p:txBody>
      </p:sp>
      <p:sp>
        <p:nvSpPr>
          <p:cNvPr id="103427" name="Content Placeholder 2"/>
          <p:cNvSpPr>
            <a:spLocks noGrp="1"/>
          </p:cNvSpPr>
          <p:nvPr>
            <p:ph idx="1"/>
          </p:nvPr>
        </p:nvSpPr>
        <p:spPr/>
        <p:txBody>
          <a:bodyPr/>
          <a:lstStyle/>
          <a:p>
            <a:r>
              <a:rPr lang="en-US" altLang="en-US" b="1" dirty="0" smtClean="0"/>
              <a:t>Baroreceptor reflexes</a:t>
            </a:r>
            <a:r>
              <a:rPr lang="en-US" altLang="en-US" dirty="0" smtClean="0"/>
              <a:t> (</a:t>
            </a:r>
            <a:r>
              <a:rPr lang="en-US" altLang="en-US" b="1" i="1" dirty="0" err="1" smtClean="0"/>
              <a:t>baro</a:t>
            </a:r>
            <a:r>
              <a:rPr lang="en-US" altLang="en-US" b="1" i="1" dirty="0" smtClean="0"/>
              <a:t>-</a:t>
            </a:r>
            <a:r>
              <a:rPr lang="en-US" altLang="en-US" dirty="0" smtClean="0"/>
              <a:t>,</a:t>
            </a:r>
            <a:r>
              <a:rPr lang="en-US" altLang="en-US" b="1" dirty="0" smtClean="0"/>
              <a:t> pressure</a:t>
            </a:r>
            <a:r>
              <a:rPr lang="en-US" altLang="en-US" dirty="0" smtClean="0"/>
              <a:t>)</a:t>
            </a:r>
          </a:p>
          <a:p>
            <a:pPr lvl="1"/>
            <a:r>
              <a:rPr lang="en-US" altLang="en-US" dirty="0" smtClean="0"/>
              <a:t>Respond to changes in blood pressure</a:t>
            </a:r>
          </a:p>
          <a:p>
            <a:pPr lvl="1"/>
            <a:r>
              <a:rPr lang="en-US" altLang="en-US" dirty="0" smtClean="0"/>
              <a:t>Receptors are located in walls of:</a:t>
            </a:r>
          </a:p>
          <a:p>
            <a:pPr marL="1027113" lvl="2" indent="-457200">
              <a:buFont typeface="+mj-lt"/>
              <a:buAutoNum type="arabicPeriod"/>
            </a:pPr>
            <a:r>
              <a:rPr lang="en-US" altLang="en-US" dirty="0" smtClean="0"/>
              <a:t>Carotid sinuses</a:t>
            </a:r>
          </a:p>
          <a:p>
            <a:pPr marL="1027113" lvl="2" indent="-457200">
              <a:buFont typeface="+mj-lt"/>
              <a:buAutoNum type="arabicPeriod"/>
            </a:pPr>
            <a:r>
              <a:rPr lang="en-US" altLang="en-US" dirty="0" smtClean="0"/>
              <a:t>Aortic sinuses</a:t>
            </a:r>
          </a:p>
          <a:p>
            <a:pPr marL="1027113" lvl="2" indent="-457200">
              <a:buFont typeface="+mj-lt"/>
              <a:buAutoNum type="arabicPeriod"/>
            </a:pPr>
            <a:r>
              <a:rPr lang="en-US" altLang="en-US" dirty="0" smtClean="0"/>
              <a:t>Right atrium</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pic>
        <p:nvPicPr>
          <p:cNvPr id="6" name="Picture 34" descr="\\192.168.4.30\conversion\IRDVD\JPG Creation\Martini _VAP3E\Output\Chapter 19\JPEG FILES\Labeled\fig_19_09_02_A-L.jpg"/>
          <p:cNvPicPr>
            <a:picLocks noChangeAspect="1" noChangeArrowheads="1"/>
          </p:cNvPicPr>
          <p:nvPr/>
        </p:nvPicPr>
        <p:blipFill>
          <a:blip r:embed="rId2">
            <a:extLst>
              <a:ext uri="{28A0092B-C50C-407E-A947-70E740481C1C}">
                <a14:useLocalDpi xmlns:a14="http://schemas.microsoft.com/office/drawing/2010/main" val="0"/>
              </a:ext>
            </a:extLst>
          </a:blip>
          <a:srcRect b="4941"/>
          <a:stretch>
            <a:fillRect/>
          </a:stretch>
        </p:blipFill>
        <p:spPr bwMode="auto">
          <a:xfrm>
            <a:off x="1461493" y="4243018"/>
            <a:ext cx="6257526" cy="214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0202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dirty="0" smtClean="0"/>
              <a:t>Baroreceptor reflex</a:t>
            </a:r>
            <a:r>
              <a:rPr lang="en-US" altLang="en-US" dirty="0" smtClean="0"/>
              <a:t> response to increased blood pressure</a:t>
            </a: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104451" name="Content Placeholder 2"/>
          <p:cNvSpPr>
            <a:spLocks noGrp="1"/>
          </p:cNvSpPr>
          <p:nvPr>
            <p:ph idx="4294967295"/>
          </p:nvPr>
        </p:nvSpPr>
        <p:spPr>
          <a:xfrm>
            <a:off x="855663" y="1290638"/>
            <a:ext cx="8288337" cy="4959350"/>
          </a:xfrm>
        </p:spPr>
        <p:txBody>
          <a:bodyPr/>
          <a:lstStyle/>
          <a:p>
            <a:r>
              <a:rPr lang="en-US" altLang="en-US" b="1" dirty="0" smtClean="0"/>
              <a:t> </a:t>
            </a:r>
          </a:p>
        </p:txBody>
      </p:sp>
      <p:pic>
        <p:nvPicPr>
          <p:cNvPr id="5" name="Picture 35" descr="\\192.168.4.30\conversion\IRDVD\JPG Creation\Martini _VAP3E\Output\Chapter 19\JPEG FILES\Labeled\fig_19_09_02_B_1-L.jpg"/>
          <p:cNvPicPr>
            <a:picLocks noChangeAspect="1" noChangeArrowheads="1"/>
          </p:cNvPicPr>
          <p:nvPr/>
        </p:nvPicPr>
        <p:blipFill>
          <a:blip r:embed="rId2">
            <a:extLst>
              <a:ext uri="{28A0092B-C50C-407E-A947-70E740481C1C}">
                <a14:useLocalDpi xmlns:a14="http://schemas.microsoft.com/office/drawing/2010/main" val="0"/>
              </a:ext>
            </a:extLst>
          </a:blip>
          <a:srcRect b="3506"/>
          <a:stretch>
            <a:fillRect/>
          </a:stretch>
        </p:blipFill>
        <p:spPr bwMode="auto">
          <a:xfrm>
            <a:off x="298450" y="1331914"/>
            <a:ext cx="8547100" cy="4194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21157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105475" name="Content Placeholder 2"/>
          <p:cNvSpPr>
            <a:spLocks noGrp="1"/>
          </p:cNvSpPr>
          <p:nvPr>
            <p:ph idx="4294967295"/>
          </p:nvPr>
        </p:nvSpPr>
        <p:spPr>
          <a:xfrm>
            <a:off x="855663" y="1290638"/>
            <a:ext cx="8288337" cy="4959350"/>
          </a:xfrm>
        </p:spPr>
        <p:txBody>
          <a:bodyPr/>
          <a:lstStyle/>
          <a:p>
            <a:r>
              <a:rPr lang="en-US" altLang="en-US" b="1" smtClean="0"/>
              <a:t> </a:t>
            </a:r>
            <a:endParaRPr lang="en-US" altLang="en-US" b="1" dirty="0" smtClean="0"/>
          </a:p>
        </p:txBody>
      </p:sp>
      <p:pic>
        <p:nvPicPr>
          <p:cNvPr id="5" name="Picture 36" descr="\\192.168.4.30\conversion\IRDVD\JPG Creation\Martini _VAP3E\Output\Chapter 19\JPEG FILES\Labeled\fig_19_09_02_C-L.jpg"/>
          <p:cNvPicPr>
            <a:picLocks noChangeAspect="1" noChangeArrowheads="1"/>
          </p:cNvPicPr>
          <p:nvPr/>
        </p:nvPicPr>
        <p:blipFill>
          <a:blip r:embed="rId2">
            <a:extLst>
              <a:ext uri="{28A0092B-C50C-407E-A947-70E740481C1C}">
                <a14:useLocalDpi xmlns:a14="http://schemas.microsoft.com/office/drawing/2010/main" val="0"/>
              </a:ext>
            </a:extLst>
          </a:blip>
          <a:srcRect b="5230"/>
          <a:stretch>
            <a:fillRect/>
          </a:stretch>
        </p:blipFill>
        <p:spPr bwMode="auto">
          <a:xfrm>
            <a:off x="298450" y="2047894"/>
            <a:ext cx="8547100" cy="2762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9955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smtClean="0"/>
              <a:t>Baroreceptor reflex </a:t>
            </a:r>
            <a:r>
              <a:rPr lang="en-US" altLang="en-US" smtClean="0"/>
              <a:t>response to decreased blood pressure</a:t>
            </a:r>
            <a:endParaRPr lang="en-US" altLang="en-US" dirty="0" smtClean="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
        <p:nvSpPr>
          <p:cNvPr id="106499" name="Content Placeholder 2"/>
          <p:cNvSpPr>
            <a:spLocks noGrp="1"/>
          </p:cNvSpPr>
          <p:nvPr>
            <p:ph idx="4294967295"/>
          </p:nvPr>
        </p:nvSpPr>
        <p:spPr>
          <a:xfrm>
            <a:off x="855663" y="1290638"/>
            <a:ext cx="8288337" cy="4959350"/>
          </a:xfrm>
        </p:spPr>
        <p:txBody>
          <a:bodyPr/>
          <a:lstStyle/>
          <a:p>
            <a:r>
              <a:rPr lang="en-US" altLang="en-US" b="1" dirty="0" smtClean="0"/>
              <a:t> </a:t>
            </a:r>
          </a:p>
        </p:txBody>
      </p:sp>
      <p:pic>
        <p:nvPicPr>
          <p:cNvPr id="5" name="Picture 37" descr="\\192.168.4.30\conversion\IRDVD\JPG Creation\Martini _VAP3E\Output\Chapter 19\JPEG FILES\Labeled\fig_19_09_02_B_2-L.jpg"/>
          <p:cNvPicPr>
            <a:picLocks noChangeAspect="1" noChangeArrowheads="1"/>
          </p:cNvPicPr>
          <p:nvPr/>
        </p:nvPicPr>
        <p:blipFill>
          <a:blip r:embed="rId2">
            <a:extLst>
              <a:ext uri="{28A0092B-C50C-407E-A947-70E740481C1C}">
                <a14:useLocalDpi xmlns:a14="http://schemas.microsoft.com/office/drawing/2010/main" val="0"/>
              </a:ext>
            </a:extLst>
          </a:blip>
          <a:srcRect b="3720"/>
          <a:stretch>
            <a:fillRect/>
          </a:stretch>
        </p:blipFill>
        <p:spPr bwMode="auto">
          <a:xfrm>
            <a:off x="298450" y="1457310"/>
            <a:ext cx="8547100" cy="3943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51504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altLang="en-US" smtClean="0"/>
              <a:t>Module 19.9: Review</a:t>
            </a:r>
            <a:endParaRPr lang="en-US" altLang="en-US" dirty="0" smtClean="0"/>
          </a:p>
        </p:txBody>
      </p:sp>
      <p:sp>
        <p:nvSpPr>
          <p:cNvPr id="30722" name="Content Placeholder 2"/>
          <p:cNvSpPr>
            <a:spLocks noGrp="1"/>
          </p:cNvSpPr>
          <p:nvPr>
            <p:ph idx="1"/>
          </p:nvPr>
        </p:nvSpPr>
        <p:spPr/>
        <p:txBody>
          <a:bodyPr/>
          <a:lstStyle/>
          <a:p>
            <a:r>
              <a:rPr lang="en-US" dirty="0" smtClean="0"/>
              <a:t>Define </a:t>
            </a:r>
            <a:r>
              <a:rPr lang="en-US" i="1" dirty="0" smtClean="0"/>
              <a:t>tissue perfusion</a:t>
            </a:r>
            <a:r>
              <a:rPr lang="en-US" dirty="0" smtClean="0"/>
              <a:t>.</a:t>
            </a:r>
          </a:p>
          <a:p>
            <a:r>
              <a:rPr lang="en-US" dirty="0" smtClean="0"/>
              <a:t>Describe autoregulation as it relates to cardiovascular function.</a:t>
            </a:r>
          </a:p>
          <a:p>
            <a:r>
              <a:rPr lang="en-US" dirty="0" smtClean="0"/>
              <a:t>Explain the function of baroreceptor reflexes.</a:t>
            </a:r>
          </a:p>
          <a:p>
            <a:endParaRPr lang="en-US" dirty="0" smtClean="0"/>
          </a:p>
          <a:p>
            <a:pPr marL="0" indent="0">
              <a:buNone/>
            </a:pPr>
            <a:r>
              <a:rPr lang="en-US" i="1" dirty="0" smtClean="0"/>
              <a:t>Learning Outcome: </a:t>
            </a:r>
            <a:r>
              <a:rPr lang="en-US" dirty="0" smtClean="0"/>
              <a:t>Explain central regulation, autoregulation, and baroreceptor reflexes in response to changes in blood pressure and blood composition. </a:t>
            </a:r>
            <a:endParaRPr lang="en-US" dirty="0"/>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808110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VAP 3e">
      <a:dk1>
        <a:sysClr val="windowText" lastClr="000000"/>
      </a:dk1>
      <a:lt1>
        <a:sysClr val="window" lastClr="FFFFFF"/>
      </a:lt1>
      <a:dk2>
        <a:srgbClr val="00743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16352</TotalTime>
  <Words>11874</Words>
  <Application>Microsoft Office PowerPoint</Application>
  <PresentationFormat>On-screen Show (4:3)</PresentationFormat>
  <Paragraphs>1620</Paragraphs>
  <Slides>233</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233</vt:i4>
      </vt:variant>
    </vt:vector>
  </HeadingPairs>
  <TitlesOfParts>
    <vt:vector size="239" baseType="lpstr">
      <vt:lpstr>Arial</vt:lpstr>
      <vt:lpstr>Calibri</vt:lpstr>
      <vt:lpstr>Courier New</vt:lpstr>
      <vt:lpstr>Times New Roman</vt:lpstr>
      <vt:lpstr>Wingdings</vt:lpstr>
      <vt:lpstr>Office Theme</vt:lpstr>
      <vt:lpstr>PowerPoint Presentation</vt:lpstr>
      <vt:lpstr>Note to the Instructor:</vt:lpstr>
      <vt:lpstr>Section 1: Functional Anatomy of Blood Vessels</vt:lpstr>
      <vt:lpstr>Module 19.1: The heart pumps blood, in sequence, through the arteries, capillaries, and veins of the pulmonary and systemic circuits</vt:lpstr>
      <vt:lpstr>Module 19.1: Blood vessels and circuits</vt:lpstr>
      <vt:lpstr>Module 19.1: Blood vessels and circuits</vt:lpstr>
      <vt:lpstr>Module 19.1: Blood vessels and circuits</vt:lpstr>
      <vt:lpstr>Circulation pathway through the circuits</vt:lpstr>
      <vt:lpstr>Module 19.1: Review</vt:lpstr>
      <vt:lpstr>Module 19.2: Arteries and veins differ in the structure and thickness of their walls</vt:lpstr>
      <vt:lpstr>Module 19.2: Arteries and veins</vt:lpstr>
      <vt:lpstr>Module 19.2: Arteries and veins</vt:lpstr>
      <vt:lpstr>Blood vessel layers</vt:lpstr>
      <vt:lpstr>Module 19.2: Arteries and veins</vt:lpstr>
      <vt:lpstr>Module 19.2: Arteries and veins</vt:lpstr>
      <vt:lpstr>Module 19.2: Arteries and veins</vt:lpstr>
      <vt:lpstr>Module 19.2: Arteries and veins</vt:lpstr>
      <vt:lpstr>Module 19.2: Arteries and veins</vt:lpstr>
      <vt:lpstr>Module 19.2: Arteries and veins</vt:lpstr>
      <vt:lpstr>Blood vessels</vt:lpstr>
      <vt:lpstr>PowerPoint Presentation</vt:lpstr>
      <vt:lpstr>Module 19.2: Arteries and veins</vt:lpstr>
      <vt:lpstr>Module 19.2: Review</vt:lpstr>
      <vt:lpstr>Module 19.3: Capillary structure and capillary blood flow affect the rates of exchange between the blood and interstitial fluid</vt:lpstr>
      <vt:lpstr>Module 19.3: Capillaries</vt:lpstr>
      <vt:lpstr>Module 19.3: Capillaries</vt:lpstr>
      <vt:lpstr>Module 19.3: Capillaries</vt:lpstr>
      <vt:lpstr>Module 19.3: Capillaries</vt:lpstr>
      <vt:lpstr>Module 19.3: Capillaries</vt:lpstr>
      <vt:lpstr>Module 19.3: Capillaries</vt:lpstr>
      <vt:lpstr>Module 19.3: Capillaries</vt:lpstr>
      <vt:lpstr>Module 19.3: Capillaries</vt:lpstr>
      <vt:lpstr>Module 19.3: Capillaries</vt:lpstr>
      <vt:lpstr>Module 19.3: Capillaries</vt:lpstr>
      <vt:lpstr>Capillary bed</vt:lpstr>
      <vt:lpstr>Module 19.3: Review</vt:lpstr>
      <vt:lpstr>Module 19.4: The venous system has low pressures and contains almost two-thirds of the body’s blood volume</vt:lpstr>
      <vt:lpstr>Module 19.4: The venous system</vt:lpstr>
      <vt:lpstr>Veins have valves</vt:lpstr>
      <vt:lpstr>Module 19.4: The venous system</vt:lpstr>
      <vt:lpstr>Distribution of body’s blood</vt:lpstr>
      <vt:lpstr>Module 19.4: The venous system</vt:lpstr>
      <vt:lpstr>Venoconstriction</vt:lpstr>
      <vt:lpstr>Module 19.4: Review</vt:lpstr>
      <vt:lpstr>Section 2: Coordination of Cardiac Output and Blood Flow</vt:lpstr>
      <vt:lpstr>Section 2: Coordination of Cardiac Output and Blood Flow</vt:lpstr>
      <vt:lpstr>Section 2: Coordination of Cardiac Output and Blood Flow</vt:lpstr>
      <vt:lpstr>Module 19.5: Pressure, resistance, and venous return affect cardiac output</vt:lpstr>
      <vt:lpstr>Module 19.5: Cardiovascular regulation</vt:lpstr>
      <vt:lpstr>Module 19.5: Cardiovascular regulation</vt:lpstr>
      <vt:lpstr>Module 19.5: Cardiovascular regulation</vt:lpstr>
      <vt:lpstr>Module 19.5: Cardiovascular regulation</vt:lpstr>
      <vt:lpstr>Module 19.5: Cardiovascular regulation</vt:lpstr>
      <vt:lpstr>Cardiovascular regulation</vt:lpstr>
      <vt:lpstr>Module 19.5: Review</vt:lpstr>
      <vt:lpstr>Module 19.6: Vessel luminal diameter is the main source of resistance within the cardiovascular system</vt:lpstr>
      <vt:lpstr>Module 19.6: Factors affecting peripheral resistance</vt:lpstr>
      <vt:lpstr>Module 19.6: Factors affecting peripheral resistance</vt:lpstr>
      <vt:lpstr>Module 19.6: Factors affecting peripheral resistance</vt:lpstr>
      <vt:lpstr>Friction and vessel luminal diameter</vt:lpstr>
      <vt:lpstr>Module 19.6: Factors affecting peripheral resistance</vt:lpstr>
      <vt:lpstr>Vessel length versus vessel luminal diameter</vt:lpstr>
      <vt:lpstr>Module 19.6: Factors affecting peripheral resistance</vt:lpstr>
      <vt:lpstr>Module 19.6: Factors affecting peripheral resistance</vt:lpstr>
      <vt:lpstr>Viscosity</vt:lpstr>
      <vt:lpstr>Module 19.6: Factors affecting peripheral resistance</vt:lpstr>
      <vt:lpstr>Turbulence</vt:lpstr>
      <vt:lpstr>Module 19.6: Review</vt:lpstr>
      <vt:lpstr>Module 19.7: Blood flow is determined by the interplay between arterial pressure and peripheral resistance</vt:lpstr>
      <vt:lpstr>Module 19.7: Factors affecting blood flow</vt:lpstr>
      <vt:lpstr>Vessel luminal diameter and cross-sectional area</vt:lpstr>
      <vt:lpstr>Module 19.7: Factors affecting blood flow</vt:lpstr>
      <vt:lpstr>Blood pressure in the blood vessels</vt:lpstr>
      <vt:lpstr>Module 19.7: Factors affecting blood flow</vt:lpstr>
      <vt:lpstr>Blood flow in the blood vessels</vt:lpstr>
      <vt:lpstr>Module 19.7: Factors affecting blood flow</vt:lpstr>
      <vt:lpstr>Module 19.7: Factors affecting blood flow</vt:lpstr>
      <vt:lpstr>Pulse pressure</vt:lpstr>
      <vt:lpstr>Module 19.7: Factors affecting blood flow</vt:lpstr>
      <vt:lpstr>Capillary exchange</vt:lpstr>
      <vt:lpstr>Module 19.7: Review</vt:lpstr>
      <vt:lpstr>Module 19.8: Capillary exchange is a dynamic process that includes diffusion, filtration, and reabsorption</vt:lpstr>
      <vt:lpstr>PowerPoint Presentation</vt:lpstr>
      <vt:lpstr>Module 19.8: Capillary exchange</vt:lpstr>
      <vt:lpstr>Module 19.8: Capillary exchange</vt:lpstr>
      <vt:lpstr>Module 19.8: Capillary exchange</vt:lpstr>
      <vt:lpstr>Module 19.8: Capillary exchange</vt:lpstr>
      <vt:lpstr>Filtration and absorption at capillaries</vt:lpstr>
      <vt:lpstr>Module 19.8: Capillary exchange</vt:lpstr>
      <vt:lpstr>Module 19.8: Review</vt:lpstr>
      <vt:lpstr>Module 19.9: Cardiovascular regulatory mechanisms respond to changes in blood pressure or blood chemistry</vt:lpstr>
      <vt:lpstr>Module 19.9: Cardiovascular regulatory mechanisms</vt:lpstr>
      <vt:lpstr>Autoregulation</vt:lpstr>
      <vt:lpstr>Module 19.9: Cardiovascular regulatory mechanisms</vt:lpstr>
      <vt:lpstr>Module 19.9: Cardiovascular regulatory mechanisms</vt:lpstr>
      <vt:lpstr>Baroreceptor reflex response to increased blood pressure</vt:lpstr>
      <vt:lpstr>PowerPoint Presentation</vt:lpstr>
      <vt:lpstr>Baroreceptor reflex response to decreased blood pressure</vt:lpstr>
      <vt:lpstr>Module 19.9: Review</vt:lpstr>
      <vt:lpstr>Module 19.10: Endocrine responses to low blood pressure and low blood volume…</vt:lpstr>
      <vt:lpstr>Module 19.10: Endocrine responses to changes in blood pressure and volume</vt:lpstr>
      <vt:lpstr>Endocrine response to decreased low blood pressure and volume</vt:lpstr>
      <vt:lpstr>Module 19.10: ...are very different from those to high blood pressure and high blood volume</vt:lpstr>
      <vt:lpstr>Endocrine response to increased low blood pressure and volume</vt:lpstr>
      <vt:lpstr>Module 19.10: Review</vt:lpstr>
      <vt:lpstr>Module 19.11: Chemoreceptors monitor the chemical composition of the blood and cerebrospinal fluid</vt:lpstr>
      <vt:lpstr>Effects of increasing CO2 and decreasing pH and O2 levels on cardiovascular system</vt:lpstr>
      <vt:lpstr>Module 19.11: Review</vt:lpstr>
      <vt:lpstr>Module 19.12: The cardiovascular center makes extensive adjustments to cardiac output and blood distribution during exercise</vt:lpstr>
      <vt:lpstr>Module 19.12: Cardiovascular adjustments during exercise</vt:lpstr>
      <vt:lpstr>Light exercise</vt:lpstr>
      <vt:lpstr>Module 19.12: Cardiovascular adjustments during exercise</vt:lpstr>
      <vt:lpstr>Heavy exercise</vt:lpstr>
      <vt:lpstr>Module 19.12: Cardiovascular adjustments during exercise</vt:lpstr>
      <vt:lpstr>Module 19.12: Review</vt:lpstr>
      <vt:lpstr>Module 19.13: Clinical Module: Short-term and long-term mechanisms compensate for a reduction in blood volume</vt:lpstr>
      <vt:lpstr>PowerPoint Presentation</vt:lpstr>
      <vt:lpstr>PowerPoint Presentation</vt:lpstr>
      <vt:lpstr>Homeostatic response to decreased blood pressure and volume due to extensive bleeding</vt:lpstr>
      <vt:lpstr>Module 19.13: Responses to blood loss</vt:lpstr>
      <vt:lpstr>Module 19.13: Responses to blood loss</vt:lpstr>
      <vt:lpstr>Module 19.13: Responses to blood loss</vt:lpstr>
      <vt:lpstr>Module 19.13: Responses to blood loss</vt:lpstr>
      <vt:lpstr>Module 19.13: Responses to blood loss</vt:lpstr>
      <vt:lpstr>Module 19.13: Responses to blood loss</vt:lpstr>
      <vt:lpstr>Module 19.13: Responses to blood loss</vt:lpstr>
      <vt:lpstr>Module 19.13: Responses to blood loss</vt:lpstr>
      <vt:lpstr>Shock</vt:lpstr>
      <vt:lpstr>Module 19.13: Review</vt:lpstr>
      <vt:lpstr>Section 3: Patterns of Blood Flow</vt:lpstr>
      <vt:lpstr>Section 3: Patterns of Blood Flow</vt:lpstr>
      <vt:lpstr>Section 3: Patterns of Blood Flow</vt:lpstr>
      <vt:lpstr>Section 3: Patterns of Blood Flow</vt:lpstr>
      <vt:lpstr>Module 19.14: New blood vessels form through vasculogenesis and angiogenesis</vt:lpstr>
      <vt:lpstr>Module 19.14: New blood vessels form through vasculogenesis and angiogenesis</vt:lpstr>
      <vt:lpstr>Vasculogenesis</vt:lpstr>
      <vt:lpstr>Module 19.14: Vasculogenesis and angiogenesis</vt:lpstr>
      <vt:lpstr>Module 19.14: Vasculogenesis and angiogenesis</vt:lpstr>
      <vt:lpstr>Formation of the aortic arch and its branches</vt:lpstr>
      <vt:lpstr>Module 19.14: Review</vt:lpstr>
      <vt:lpstr>Module 19.15: The pulmonary circuit carries deoxygenated blood from the right ventricle to the lungs and returns oxygenated blood to the left atrium</vt:lpstr>
      <vt:lpstr>Pulmonary and systemic circuits</vt:lpstr>
      <vt:lpstr>PowerPoint Presentation</vt:lpstr>
      <vt:lpstr>Module 19.15: The pulmonary circuit</vt:lpstr>
      <vt:lpstr>Pulmonary circuit</vt:lpstr>
      <vt:lpstr>Module 19.15: Review</vt:lpstr>
      <vt:lpstr>Module 19.16: The arteries and veins of the systemic circuit operate in parallel, and the major vessels often have similar names</vt:lpstr>
      <vt:lpstr>Module 19.16: Systemic vessels</vt:lpstr>
      <vt:lpstr>Module 19.16: Systemic vessels</vt:lpstr>
      <vt:lpstr>Module 19.16: Systemic vessels</vt:lpstr>
      <vt:lpstr>Module 19.16: Review</vt:lpstr>
      <vt:lpstr>Module 19.17: Arteries and veins of the upper limb</vt:lpstr>
      <vt:lpstr>Module 19.17: Arteries and veins of the upper limb</vt:lpstr>
      <vt:lpstr>Module 19.17: Arteries and veins of the upper limb</vt:lpstr>
      <vt:lpstr>Module 19.17: Arteries and veins of the upper limb</vt:lpstr>
      <vt:lpstr>Arteries of the upper limb</vt:lpstr>
      <vt:lpstr>Module 19.17: Arteries and veins of the upper limb</vt:lpstr>
      <vt:lpstr>Module 19.17: Arteries and veins of the upper limb</vt:lpstr>
      <vt:lpstr>Module 19.17: Arteries and veins of the upper limb</vt:lpstr>
      <vt:lpstr>Module 19.17: Arteries and veins of the upper limb</vt:lpstr>
      <vt:lpstr>Veins of the upper limb</vt:lpstr>
      <vt:lpstr>Module 19.17: Review</vt:lpstr>
      <vt:lpstr>Module 19.18: The external carotid arteries supply the neck, lower jaw, and face, and the internal carotid and vertebral arteries supply the brain . . . </vt:lpstr>
      <vt:lpstr>Module 19.18: Arteries of the head and neck</vt:lpstr>
      <vt:lpstr>Arteries of the head and neck</vt:lpstr>
      <vt:lpstr>Module 19.18: . . . while the external jugular veins drain the regions supplied by the external carotid arteries, and the internal jugular veins drain the brain</vt:lpstr>
      <vt:lpstr>Module 19.18: Veins of the head and neck</vt:lpstr>
      <vt:lpstr>Veins of the head and neck</vt:lpstr>
      <vt:lpstr>Module 19.18: Review</vt:lpstr>
      <vt:lpstr>Module 19.19: The internal carotid arteries and the vertebral arteries supply the brain . . .</vt:lpstr>
      <vt:lpstr>Arterial branches of the internal jugular and vertebral arteries</vt:lpstr>
      <vt:lpstr>Module 19.19: Arteries of the brain</vt:lpstr>
      <vt:lpstr>Arteries of the brain</vt:lpstr>
      <vt:lpstr>Module 19.19: . . . which is drained by the dural sinuses and the internal jugular vein</vt:lpstr>
      <vt:lpstr>Module 19.19: Veins of the brain</vt:lpstr>
      <vt:lpstr>Veins of the brain</vt:lpstr>
      <vt:lpstr>Module 19.19: Veins of the brain</vt:lpstr>
      <vt:lpstr>Veins of the brain</vt:lpstr>
      <vt:lpstr>Module 19.19: Review</vt:lpstr>
      <vt:lpstr>Module 19.20: The regions supplied by the descending aorta . . .</vt:lpstr>
      <vt:lpstr>Module 19.20: Arteries of the trunk</vt:lpstr>
      <vt:lpstr>Module 19.20: Arteries of the trunk</vt:lpstr>
      <vt:lpstr>Arteries of the trunk</vt:lpstr>
      <vt:lpstr>Module 19.20: Arteries of the trunk</vt:lpstr>
      <vt:lpstr>Module 19.20: Arteries of the trunk</vt:lpstr>
      <vt:lpstr>Module 19.20: . . .are drained by the superior and inferior venae cavae</vt:lpstr>
      <vt:lpstr>Module 19.20: Veins of the trunk</vt:lpstr>
      <vt:lpstr>Veins of the trunk</vt:lpstr>
      <vt:lpstr>Module 19.20: Veins of the trunk</vt:lpstr>
      <vt:lpstr>Module 19.20: Veins of the trunk</vt:lpstr>
      <vt:lpstr>Module 19.20: Review</vt:lpstr>
      <vt:lpstr>Module 19.21: The viscera supplied by the celiac trunk and mesenteric arteries . . . </vt:lpstr>
      <vt:lpstr>Module 19.21: Arteries of the viscera</vt:lpstr>
      <vt:lpstr>Module 19.21: Arteries of the viscera</vt:lpstr>
      <vt:lpstr>Arteries of the viscera</vt:lpstr>
      <vt:lpstr>Module 19.21: . . . are drained by the branches of the hepatic portal vein</vt:lpstr>
      <vt:lpstr>Module 19.21: Veins of the viscera</vt:lpstr>
      <vt:lpstr>Module 19.21: Veins of the viscera</vt:lpstr>
      <vt:lpstr>Module 19.21: Veins of the viscera</vt:lpstr>
      <vt:lpstr>Veins of the viscera</vt:lpstr>
      <vt:lpstr>Module 19.21: Review</vt:lpstr>
      <vt:lpstr>Module 19.22: The pelvis and lower limbs are supplied by branches of the common iliac arteries . . .</vt:lpstr>
      <vt:lpstr>Module 19.22: Arteries of the lower limb</vt:lpstr>
      <vt:lpstr>Module 19.22: Arteries of the lower limb</vt:lpstr>
      <vt:lpstr>Module 19.22: Arteries of the lower limb</vt:lpstr>
      <vt:lpstr>Arteries of the lower limb</vt:lpstr>
      <vt:lpstr>Module 19.22: . . . and drained by branches of the common iliac veins</vt:lpstr>
      <vt:lpstr>Module 19.22: Veins of the lower limb</vt:lpstr>
      <vt:lpstr>Module 19.22: Veins of the lower limb</vt:lpstr>
      <vt:lpstr>Veins of the lower limb</vt:lpstr>
      <vt:lpstr>Module 19.22: Review</vt:lpstr>
      <vt:lpstr>Blood supply to the upper limbs</vt:lpstr>
      <vt:lpstr>Blood supply to the systemic circuit</vt:lpstr>
      <vt:lpstr>Blood supply from the common iliacs</vt:lpstr>
      <vt:lpstr>Blood return from the upper limbs</vt:lpstr>
      <vt:lpstr>Thoracic blood return to the heart</vt:lpstr>
      <vt:lpstr>Blood return from the abdomen and pelvis</vt:lpstr>
      <vt:lpstr>Blood return from the lower limbs</vt:lpstr>
      <vt:lpstr>Module 19.23: Review</vt:lpstr>
      <vt:lpstr>Module 19.24: Clinical Module: The pattern of blood flow through the fetal heart and the systemic circuit must change at birth</vt:lpstr>
      <vt:lpstr>Module 19.24: Fetal circulation and congenital defects</vt:lpstr>
      <vt:lpstr>Fetal blood flow</vt:lpstr>
      <vt:lpstr>Module 19.24: Fetal circulation and congenital defects</vt:lpstr>
      <vt:lpstr>Module 19.24: Fetal circulation and congenital defects</vt:lpstr>
      <vt:lpstr>Module 19.24: Fetal circulation and congenital defects</vt:lpstr>
      <vt:lpstr>Module 19.24: Fetal circulation and congenital defects</vt:lpstr>
      <vt:lpstr>Patent foramen ovale and patent ductus arteriosus</vt:lpstr>
      <vt:lpstr>Module 19.24: Fetal circulation and congenital defects</vt:lpstr>
      <vt:lpstr>Tetralogy of Fallot </vt:lpstr>
      <vt:lpstr>Module 19.24: Fetal circulation and congenital defects</vt:lpstr>
      <vt:lpstr>Atrioventricular septal defect </vt:lpstr>
      <vt:lpstr>Module 19.24: Fetal circulation and congenital defects</vt:lpstr>
      <vt:lpstr>Module 19.24: Review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Hastings</dc:creator>
  <cp:lastModifiedBy>Jennifer Hastings</cp:lastModifiedBy>
  <cp:revision>1390</cp:revision>
  <dcterms:created xsi:type="dcterms:W3CDTF">2013-10-29T17:07:36Z</dcterms:created>
  <dcterms:modified xsi:type="dcterms:W3CDTF">2017-08-16T16:16:23Z</dcterms:modified>
</cp:coreProperties>
</file>